
<file path=[Content_Types].xml><?xml version="1.0" encoding="utf-8"?>
<Types xmlns="http://schemas.openxmlformats.org/package/2006/content-types">
  <Default Extension="0282E310" ContentType="image/png"/>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0"/>
  </p:notesMasterIdLst>
  <p:handoutMasterIdLst>
    <p:handoutMasterId r:id="rId61"/>
  </p:handoutMasterIdLst>
  <p:sldIdLst>
    <p:sldId id="342" r:id="rId4"/>
    <p:sldId id="1644" r:id="rId5"/>
    <p:sldId id="1607" r:id="rId6"/>
    <p:sldId id="1662" r:id="rId7"/>
    <p:sldId id="259" r:id="rId8"/>
    <p:sldId id="1649" r:id="rId9"/>
    <p:sldId id="1627" r:id="rId10"/>
    <p:sldId id="1630" r:id="rId11"/>
    <p:sldId id="1634" r:id="rId12"/>
    <p:sldId id="1637" r:id="rId13"/>
    <p:sldId id="1655" r:id="rId14"/>
    <p:sldId id="1663" r:id="rId15"/>
    <p:sldId id="1631" r:id="rId16"/>
    <p:sldId id="491" r:id="rId17"/>
    <p:sldId id="1640" r:id="rId18"/>
    <p:sldId id="1641" r:id="rId19"/>
    <p:sldId id="1658" r:id="rId20"/>
    <p:sldId id="1659" r:id="rId21"/>
    <p:sldId id="1660" r:id="rId22"/>
    <p:sldId id="1661" r:id="rId23"/>
    <p:sldId id="452" r:id="rId24"/>
    <p:sldId id="1645" r:id="rId25"/>
    <p:sldId id="1567" r:id="rId26"/>
    <p:sldId id="1646" r:id="rId27"/>
    <p:sldId id="423" r:id="rId28"/>
    <p:sldId id="559" r:id="rId29"/>
    <p:sldId id="526" r:id="rId30"/>
    <p:sldId id="1656" r:id="rId31"/>
    <p:sldId id="1648" r:id="rId32"/>
    <p:sldId id="1647" r:id="rId33"/>
    <p:sldId id="569" r:id="rId34"/>
    <p:sldId id="1608" r:id="rId35"/>
    <p:sldId id="498" r:id="rId36"/>
    <p:sldId id="1576" r:id="rId37"/>
    <p:sldId id="1623" r:id="rId38"/>
    <p:sldId id="1619" r:id="rId39"/>
    <p:sldId id="1629" r:id="rId40"/>
    <p:sldId id="513" r:id="rId41"/>
    <p:sldId id="1611" r:id="rId42"/>
    <p:sldId id="1612" r:id="rId43"/>
    <p:sldId id="486" r:id="rId44"/>
    <p:sldId id="1632" r:id="rId45"/>
    <p:sldId id="1613" r:id="rId46"/>
    <p:sldId id="1651" r:id="rId47"/>
    <p:sldId id="558" r:id="rId48"/>
    <p:sldId id="571" r:id="rId49"/>
    <p:sldId id="1652" r:id="rId50"/>
    <p:sldId id="1650" r:id="rId51"/>
    <p:sldId id="1587" r:id="rId52"/>
    <p:sldId id="1653" r:id="rId53"/>
    <p:sldId id="1654" r:id="rId54"/>
    <p:sldId id="390" r:id="rId55"/>
    <p:sldId id="475" r:id="rId56"/>
    <p:sldId id="541" r:id="rId57"/>
    <p:sldId id="1591" r:id="rId58"/>
    <p:sldId id="1664" r:id="rId59"/>
  </p:sldIdLst>
  <p:sldSz cx="9144000" cy="6858000" type="screen4x3"/>
  <p:notesSz cx="6810375" cy="9942513"/>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FFFF"/>
    <a:srgbClr val="FFDBB7"/>
    <a:srgbClr val="C5FAFD"/>
    <a:srgbClr val="00B3BE"/>
    <a:srgbClr val="00A0A8"/>
    <a:srgbClr val="009999"/>
    <a:srgbClr val="93E3FF"/>
    <a:srgbClr val="FFCC99"/>
    <a:srgbClr val="FFDD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94171" autoAdjust="0"/>
  </p:normalViewPr>
  <p:slideViewPr>
    <p:cSldViewPr>
      <p:cViewPr>
        <p:scale>
          <a:sx n="66" d="100"/>
          <a:sy n="66" d="100"/>
        </p:scale>
        <p:origin x="1374" y="30"/>
      </p:cViewPr>
      <p:guideLst>
        <p:guide orient="horz" pos="2160"/>
        <p:guide pos="28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125" d="100"/>
        <a:sy n="125" d="100"/>
      </p:scale>
      <p:origin x="0" y="0"/>
    </p:cViewPr>
  </p:sorterViewPr>
  <p:notesViewPr>
    <p:cSldViewPr>
      <p:cViewPr varScale="1">
        <p:scale>
          <a:sx n="85" d="100"/>
          <a:sy n="85" d="100"/>
        </p:scale>
        <p:origin x="-1950" y="-60"/>
      </p:cViewPr>
      <p:guideLst>
        <p:guide orient="horz" pos="3132"/>
        <p:guide pos="214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hdr" sz="quarter"/>
          </p:nvPr>
        </p:nvSpPr>
        <p:spPr bwMode="auto">
          <a:xfrm>
            <a:off x="3" y="3"/>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t" anchorCtr="0" compatLnSpc="1">
            <a:prstTxWarp prst="textNoShape">
              <a:avLst/>
            </a:prstTxWarp>
          </a:bodyPr>
          <a:lstStyle>
            <a:lvl1pPr>
              <a:defRPr sz="1200"/>
            </a:lvl1pPr>
          </a:lstStyle>
          <a:p>
            <a:endParaRPr lang="en-GB" altLang="en-US"/>
          </a:p>
        </p:txBody>
      </p:sp>
      <p:sp>
        <p:nvSpPr>
          <p:cNvPr id="235523" name="Rectangle 3"/>
          <p:cNvSpPr>
            <a:spLocks noGrp="1" noChangeArrowheads="1"/>
          </p:cNvSpPr>
          <p:nvPr>
            <p:ph type="dt" sz="quarter" idx="1"/>
          </p:nvPr>
        </p:nvSpPr>
        <p:spPr bwMode="auto">
          <a:xfrm>
            <a:off x="3858474" y="3"/>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t" anchorCtr="0" compatLnSpc="1">
            <a:prstTxWarp prst="textNoShape">
              <a:avLst/>
            </a:prstTxWarp>
          </a:bodyPr>
          <a:lstStyle>
            <a:lvl1pPr algn="r">
              <a:defRPr sz="1200"/>
            </a:lvl1pPr>
          </a:lstStyle>
          <a:p>
            <a:endParaRPr lang="en-GB" altLang="en-US"/>
          </a:p>
        </p:txBody>
      </p:sp>
      <p:sp>
        <p:nvSpPr>
          <p:cNvPr id="235524" name="Rectangle 4"/>
          <p:cNvSpPr>
            <a:spLocks noGrp="1" noChangeArrowheads="1"/>
          </p:cNvSpPr>
          <p:nvPr>
            <p:ph type="ftr" sz="quarter" idx="2"/>
          </p:nvPr>
        </p:nvSpPr>
        <p:spPr bwMode="auto">
          <a:xfrm>
            <a:off x="3" y="9444834"/>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b" anchorCtr="0" compatLnSpc="1">
            <a:prstTxWarp prst="textNoShape">
              <a:avLst/>
            </a:prstTxWarp>
          </a:bodyPr>
          <a:lstStyle>
            <a:lvl1pPr>
              <a:defRPr sz="1200"/>
            </a:lvl1pPr>
          </a:lstStyle>
          <a:p>
            <a:endParaRPr lang="en-GB" altLang="en-US"/>
          </a:p>
        </p:txBody>
      </p:sp>
      <p:sp>
        <p:nvSpPr>
          <p:cNvPr id="235525" name="Rectangle 5"/>
          <p:cNvSpPr>
            <a:spLocks noGrp="1" noChangeArrowheads="1"/>
          </p:cNvSpPr>
          <p:nvPr>
            <p:ph type="sldNum" sz="quarter" idx="3"/>
          </p:nvPr>
        </p:nvSpPr>
        <p:spPr bwMode="auto">
          <a:xfrm>
            <a:off x="3858474" y="9444834"/>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b" anchorCtr="0" compatLnSpc="1">
            <a:prstTxWarp prst="textNoShape">
              <a:avLst/>
            </a:prstTxWarp>
          </a:bodyPr>
          <a:lstStyle>
            <a:lvl1pPr algn="r">
              <a:defRPr sz="1200"/>
            </a:lvl1pPr>
          </a:lstStyle>
          <a:p>
            <a:fld id="{27BA8017-7CD9-4EB3-91D1-43E0E6A02F05}" type="slidenum">
              <a:rPr lang="en-GB" altLang="en-US"/>
              <a:pPr/>
              <a:t>‹#›</a:t>
            </a:fld>
            <a:endParaRPr lang="en-GB" altLang="en-US"/>
          </a:p>
        </p:txBody>
      </p:sp>
    </p:spTree>
    <p:extLst>
      <p:ext uri="{BB962C8B-B14F-4D97-AF65-F5344CB8AC3E}">
        <p14:creationId xmlns:p14="http://schemas.microsoft.com/office/powerpoint/2010/main" val="3878620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3" y="3"/>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t" anchorCtr="0" compatLnSpc="1">
            <a:prstTxWarp prst="textNoShape">
              <a:avLst/>
            </a:prstTxWarp>
          </a:bodyPr>
          <a:lstStyle>
            <a:lvl1pPr>
              <a:defRPr sz="1200"/>
            </a:lvl1pPr>
          </a:lstStyle>
          <a:p>
            <a:endParaRPr lang="en-GB" altLang="en-US"/>
          </a:p>
        </p:txBody>
      </p:sp>
      <p:sp>
        <p:nvSpPr>
          <p:cNvPr id="92163" name="Rectangle 3"/>
          <p:cNvSpPr>
            <a:spLocks noGrp="1" noChangeArrowheads="1"/>
          </p:cNvSpPr>
          <p:nvPr>
            <p:ph type="dt" idx="1"/>
          </p:nvPr>
        </p:nvSpPr>
        <p:spPr bwMode="auto">
          <a:xfrm>
            <a:off x="3858474" y="3"/>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t" anchorCtr="0" compatLnSpc="1">
            <a:prstTxWarp prst="textNoShape">
              <a:avLst/>
            </a:prstTxWarp>
          </a:bodyPr>
          <a:lstStyle>
            <a:lvl1pPr algn="r">
              <a:defRPr sz="1200"/>
            </a:lvl1pPr>
          </a:lstStyle>
          <a:p>
            <a:endParaRPr lang="en-GB" altLang="en-US"/>
          </a:p>
        </p:txBody>
      </p:sp>
      <p:sp>
        <p:nvSpPr>
          <p:cNvPr id="92164" name="Rectangle 4"/>
          <p:cNvSpPr>
            <a:spLocks noGrp="1" noRot="1" noChangeAspect="1" noChangeArrowheads="1" noTextEdit="1"/>
          </p:cNvSpPr>
          <p:nvPr>
            <p:ph type="sldImg" idx="2"/>
          </p:nvPr>
        </p:nvSpPr>
        <p:spPr bwMode="auto">
          <a:xfrm>
            <a:off x="919163" y="746125"/>
            <a:ext cx="4972050" cy="37290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165" name="Rectangle 5"/>
          <p:cNvSpPr>
            <a:spLocks noGrp="1" noChangeArrowheads="1"/>
          </p:cNvSpPr>
          <p:nvPr>
            <p:ph type="body" sz="quarter" idx="3"/>
          </p:nvPr>
        </p:nvSpPr>
        <p:spPr bwMode="auto">
          <a:xfrm>
            <a:off x="908163" y="4722423"/>
            <a:ext cx="4994063" cy="447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92166" name="Rectangle 6"/>
          <p:cNvSpPr>
            <a:spLocks noGrp="1" noChangeArrowheads="1"/>
          </p:cNvSpPr>
          <p:nvPr>
            <p:ph type="ftr" sz="quarter" idx="4"/>
          </p:nvPr>
        </p:nvSpPr>
        <p:spPr bwMode="auto">
          <a:xfrm>
            <a:off x="3" y="9444834"/>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b" anchorCtr="0" compatLnSpc="1">
            <a:prstTxWarp prst="textNoShape">
              <a:avLst/>
            </a:prstTxWarp>
          </a:bodyPr>
          <a:lstStyle>
            <a:lvl1pPr>
              <a:defRPr sz="1200"/>
            </a:lvl1pPr>
          </a:lstStyle>
          <a:p>
            <a:endParaRPr lang="en-GB" altLang="en-US"/>
          </a:p>
        </p:txBody>
      </p:sp>
      <p:sp>
        <p:nvSpPr>
          <p:cNvPr id="92167" name="Rectangle 7"/>
          <p:cNvSpPr>
            <a:spLocks noGrp="1" noChangeArrowheads="1"/>
          </p:cNvSpPr>
          <p:nvPr>
            <p:ph type="sldNum" sz="quarter" idx="5"/>
          </p:nvPr>
        </p:nvSpPr>
        <p:spPr bwMode="auto">
          <a:xfrm>
            <a:off x="3858474" y="9444834"/>
            <a:ext cx="2951905" cy="4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3" tIns="45776" rIns="91553" bIns="45776" numCol="1" anchor="b" anchorCtr="0" compatLnSpc="1">
            <a:prstTxWarp prst="textNoShape">
              <a:avLst/>
            </a:prstTxWarp>
          </a:bodyPr>
          <a:lstStyle>
            <a:lvl1pPr algn="r">
              <a:defRPr sz="1200"/>
            </a:lvl1pPr>
          </a:lstStyle>
          <a:p>
            <a:fld id="{7324B02B-6000-4CAD-90A8-CD462F808D25}" type="slidenum">
              <a:rPr lang="en-GB" altLang="en-US"/>
              <a:pPr/>
              <a:t>‹#›</a:t>
            </a:fld>
            <a:endParaRPr lang="en-GB" altLang="en-US"/>
          </a:p>
        </p:txBody>
      </p:sp>
    </p:spTree>
    <p:extLst>
      <p:ext uri="{BB962C8B-B14F-4D97-AF65-F5344CB8AC3E}">
        <p14:creationId xmlns:p14="http://schemas.microsoft.com/office/powerpoint/2010/main" val="198750285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4B94F-9911-4389-B56A-D6B78DD40EB5}" type="slidenum">
              <a:rPr lang="en-US" smtClean="0"/>
              <a:t>5</a:t>
            </a:fld>
            <a:endParaRPr lang="en-US" dirty="0"/>
          </a:p>
        </p:txBody>
      </p:sp>
    </p:spTree>
    <p:extLst>
      <p:ext uri="{BB962C8B-B14F-4D97-AF65-F5344CB8AC3E}">
        <p14:creationId xmlns:p14="http://schemas.microsoft.com/office/powerpoint/2010/main" val="2395202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0B1CE6-F218-43FB-8C20-0989815FB3C3}" type="slidenum">
              <a:rPr lang="en-GB" altLang="en-US" smtClean="0"/>
              <a:pPr>
                <a:defRPr/>
              </a:pPr>
              <a:t>14</a:t>
            </a:fld>
            <a:endParaRPr lang="en-GB" altLang="en-US" dirty="0"/>
          </a:p>
        </p:txBody>
      </p:sp>
    </p:spTree>
    <p:extLst>
      <p:ext uri="{BB962C8B-B14F-4D97-AF65-F5344CB8AC3E}">
        <p14:creationId xmlns:p14="http://schemas.microsoft.com/office/powerpoint/2010/main" val="1286685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0B1CE6-F218-43FB-8C20-0989815FB3C3}" type="slidenum">
              <a:rPr lang="en-GB" altLang="en-US" smtClean="0"/>
              <a:pPr>
                <a:defRPr/>
              </a:pPr>
              <a:t>15</a:t>
            </a:fld>
            <a:endParaRPr lang="en-GB" altLang="en-US" dirty="0"/>
          </a:p>
        </p:txBody>
      </p:sp>
    </p:spTree>
    <p:extLst>
      <p:ext uri="{BB962C8B-B14F-4D97-AF65-F5344CB8AC3E}">
        <p14:creationId xmlns:p14="http://schemas.microsoft.com/office/powerpoint/2010/main" val="3205128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3874" indent="-286106" eaLnBrk="0" hangingPunct="0">
              <a:spcBef>
                <a:spcPct val="30000"/>
              </a:spcBef>
              <a:defRPr sz="1200">
                <a:solidFill>
                  <a:schemeClr val="tx1"/>
                </a:solidFill>
                <a:latin typeface="Times New Roman" pitchFamily="18" charset="0"/>
              </a:defRPr>
            </a:lvl2pPr>
            <a:lvl3pPr marL="1144424" indent="-228886" eaLnBrk="0" hangingPunct="0">
              <a:spcBef>
                <a:spcPct val="30000"/>
              </a:spcBef>
              <a:defRPr sz="1200">
                <a:solidFill>
                  <a:schemeClr val="tx1"/>
                </a:solidFill>
                <a:latin typeface="Times New Roman" pitchFamily="18" charset="0"/>
              </a:defRPr>
            </a:lvl3pPr>
            <a:lvl4pPr marL="1602192" indent="-228886" eaLnBrk="0" hangingPunct="0">
              <a:spcBef>
                <a:spcPct val="30000"/>
              </a:spcBef>
              <a:defRPr sz="1200">
                <a:solidFill>
                  <a:schemeClr val="tx1"/>
                </a:solidFill>
                <a:latin typeface="Times New Roman" pitchFamily="18" charset="0"/>
              </a:defRPr>
            </a:lvl4pPr>
            <a:lvl5pPr marL="2059961" indent="-228886" eaLnBrk="0" hangingPunct="0">
              <a:spcBef>
                <a:spcPct val="30000"/>
              </a:spcBef>
              <a:defRPr sz="1200">
                <a:solidFill>
                  <a:schemeClr val="tx1"/>
                </a:solidFill>
                <a:latin typeface="Times New Roman" pitchFamily="18" charset="0"/>
              </a:defRPr>
            </a:lvl5pPr>
            <a:lvl6pPr marL="2517732" indent="-228886" eaLnBrk="0" fontAlgn="base" hangingPunct="0">
              <a:spcBef>
                <a:spcPct val="30000"/>
              </a:spcBef>
              <a:spcAft>
                <a:spcPct val="0"/>
              </a:spcAft>
              <a:defRPr sz="1200">
                <a:solidFill>
                  <a:schemeClr val="tx1"/>
                </a:solidFill>
                <a:latin typeface="Times New Roman" pitchFamily="18" charset="0"/>
              </a:defRPr>
            </a:lvl6pPr>
            <a:lvl7pPr marL="2975500" indent="-228886" eaLnBrk="0" fontAlgn="base" hangingPunct="0">
              <a:spcBef>
                <a:spcPct val="30000"/>
              </a:spcBef>
              <a:spcAft>
                <a:spcPct val="0"/>
              </a:spcAft>
              <a:defRPr sz="1200">
                <a:solidFill>
                  <a:schemeClr val="tx1"/>
                </a:solidFill>
                <a:latin typeface="Times New Roman" pitchFamily="18" charset="0"/>
              </a:defRPr>
            </a:lvl7pPr>
            <a:lvl8pPr marL="3433269" indent="-228886" eaLnBrk="0" fontAlgn="base" hangingPunct="0">
              <a:spcBef>
                <a:spcPct val="30000"/>
              </a:spcBef>
              <a:spcAft>
                <a:spcPct val="0"/>
              </a:spcAft>
              <a:defRPr sz="1200">
                <a:solidFill>
                  <a:schemeClr val="tx1"/>
                </a:solidFill>
                <a:latin typeface="Times New Roman" pitchFamily="18" charset="0"/>
              </a:defRPr>
            </a:lvl8pPr>
            <a:lvl9pPr marL="3891039" indent="-228886"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4136E67-DA21-4F01-A15F-B47264CA59AC}" type="slidenum">
              <a:rPr lang="en-GB" altLang="en-US" smtClean="0"/>
              <a:pPr eaLnBrk="1" hangingPunct="1">
                <a:spcBef>
                  <a:spcPct val="0"/>
                </a:spcBef>
              </a:pPr>
              <a:t>41</a:t>
            </a:fld>
            <a:endParaRPr lang="en-GB" altLang="en-US"/>
          </a:p>
        </p:txBody>
      </p:sp>
      <p:sp>
        <p:nvSpPr>
          <p:cNvPr id="64515" name="Rectangle 2"/>
          <p:cNvSpPr>
            <a:spLocks noGrp="1" noRot="1" noChangeAspect="1" noChangeArrowheads="1" noTextEdit="1"/>
          </p:cNvSpPr>
          <p:nvPr>
            <p:ph type="sldImg"/>
          </p:nvPr>
        </p:nvSpPr>
        <p:spPr>
          <a:xfrm>
            <a:off x="919163" y="746125"/>
            <a:ext cx="4972050" cy="3729038"/>
          </a:xfrm>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171882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24B02B-6000-4CAD-90A8-CD462F808D25}" type="slidenum">
              <a:rPr lang="en-GB" altLang="en-US" smtClean="0"/>
              <a:pPr/>
              <a:t>43</a:t>
            </a:fld>
            <a:endParaRPr lang="en-GB" altLang="en-US"/>
          </a:p>
        </p:txBody>
      </p:sp>
    </p:spTree>
    <p:extLst>
      <p:ext uri="{BB962C8B-B14F-4D97-AF65-F5344CB8AC3E}">
        <p14:creationId xmlns:p14="http://schemas.microsoft.com/office/powerpoint/2010/main" val="1296142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11188" y="1676400"/>
            <a:ext cx="7772400" cy="1295400"/>
          </a:xfrm>
        </p:spPr>
        <p:txBody>
          <a:bodyPr/>
          <a:lstStyle>
            <a:lvl1pPr>
              <a:lnSpc>
                <a:spcPct val="90000"/>
              </a:lnSpc>
              <a:defRPr sz="4100">
                <a:solidFill>
                  <a:srgbClr val="616365"/>
                </a:solidFill>
              </a:defRPr>
            </a:lvl1pPr>
          </a:lstStyle>
          <a:p>
            <a:pPr lvl="0"/>
            <a:r>
              <a:rPr lang="en-GB" altLang="en-US" noProof="0"/>
              <a:t>Click to edit master title style</a:t>
            </a:r>
            <a:br>
              <a:rPr lang="en-GB" altLang="en-US" noProof="0"/>
            </a:br>
            <a:endParaRPr lang="en-GB" altLang="en-US" noProof="0"/>
          </a:p>
        </p:txBody>
      </p:sp>
      <p:sp>
        <p:nvSpPr>
          <p:cNvPr id="78851" name="Rectangle 3"/>
          <p:cNvSpPr>
            <a:spLocks noGrp="1" noChangeArrowheads="1"/>
          </p:cNvSpPr>
          <p:nvPr>
            <p:ph type="subTitle" idx="1"/>
          </p:nvPr>
        </p:nvSpPr>
        <p:spPr>
          <a:xfrm>
            <a:off x="611188" y="3048000"/>
            <a:ext cx="7696200" cy="1295400"/>
          </a:xfrm>
        </p:spPr>
        <p:txBody>
          <a:bodyPr/>
          <a:lstStyle>
            <a:lvl1pPr marL="0" indent="0">
              <a:spcBef>
                <a:spcPct val="0"/>
              </a:spcBef>
              <a:buFontTx/>
              <a:buNone/>
              <a:defRPr/>
            </a:lvl1pPr>
          </a:lstStyle>
          <a:p>
            <a:pPr lvl="0"/>
            <a:r>
              <a:rPr lang="en-GB" altLang="en-US" noProof="0"/>
              <a:t>Click to edit master subtitle style</a:t>
            </a:r>
          </a:p>
          <a:p>
            <a:pPr lvl="0"/>
            <a:endParaRPr lang="en-GB" altLang="en-US" noProof="0"/>
          </a:p>
        </p:txBody>
      </p:sp>
      <p:pic>
        <p:nvPicPr>
          <p:cNvPr id="78859" name="Picture 11" descr="Logo_RGB_powerpoin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15225" y="5105400"/>
            <a:ext cx="14001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8860" name="Picture 12" descr="Slu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 y="271463"/>
            <a:ext cx="8534400" cy="947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8158689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719138"/>
            <a:ext cx="1943100" cy="53022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11188" y="719138"/>
            <a:ext cx="5676900" cy="5302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478503"/>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Logo_RGB_powerpoint">
            <a:extLst>
              <a:ext uri="{FF2B5EF4-FFF2-40B4-BE49-F238E27FC236}">
                <a16:creationId xmlns:a16="http://schemas.microsoft.com/office/drawing/2014/main" id="{D5B500AD-5642-4113-9D78-B272F48A6A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15225" y="5105400"/>
            <a:ext cx="14001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Slug">
            <a:extLst>
              <a:ext uri="{FF2B5EF4-FFF2-40B4-BE49-F238E27FC236}">
                <a16:creationId xmlns:a16="http://schemas.microsoft.com/office/drawing/2014/main" id="{67DB67F0-8D5A-4131-94B8-B0EE538C8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271463"/>
            <a:ext cx="85344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611188" y="1676400"/>
            <a:ext cx="7772400" cy="1295400"/>
          </a:xfrm>
        </p:spPr>
        <p:txBody>
          <a:bodyPr/>
          <a:lstStyle>
            <a:lvl1pPr>
              <a:lnSpc>
                <a:spcPct val="90000"/>
              </a:lnSpc>
              <a:defRPr sz="4100">
                <a:solidFill>
                  <a:srgbClr val="616365"/>
                </a:solidFill>
              </a:defRPr>
            </a:lvl1pPr>
          </a:lstStyle>
          <a:p>
            <a:pPr lvl="0"/>
            <a:r>
              <a:rPr lang="en-GB" altLang="en-US" noProof="0"/>
              <a:t>Click to edit master title style</a:t>
            </a:r>
            <a:br>
              <a:rPr lang="en-GB" altLang="en-US" noProof="0"/>
            </a:br>
            <a:endParaRPr lang="en-GB" altLang="en-US" noProof="0"/>
          </a:p>
        </p:txBody>
      </p:sp>
      <p:sp>
        <p:nvSpPr>
          <p:cNvPr id="78851" name="Rectangle 3"/>
          <p:cNvSpPr>
            <a:spLocks noGrp="1" noChangeArrowheads="1"/>
          </p:cNvSpPr>
          <p:nvPr>
            <p:ph type="subTitle" idx="1"/>
          </p:nvPr>
        </p:nvSpPr>
        <p:spPr>
          <a:xfrm>
            <a:off x="611188" y="3048000"/>
            <a:ext cx="7696200" cy="1295400"/>
          </a:xfrm>
        </p:spPr>
        <p:txBody>
          <a:bodyPr/>
          <a:lstStyle>
            <a:lvl1pPr marL="0" indent="0">
              <a:spcBef>
                <a:spcPct val="0"/>
              </a:spcBef>
              <a:buFontTx/>
              <a:buNone/>
              <a:defRPr/>
            </a:lvl1pPr>
          </a:lstStyle>
          <a:p>
            <a:pPr lvl="0"/>
            <a:r>
              <a:rPr lang="en-GB" altLang="en-US" noProof="0"/>
              <a:t>Click to edit master subtitle style</a:t>
            </a:r>
          </a:p>
          <a:p>
            <a:pPr lvl="0"/>
            <a:endParaRPr lang="en-GB" altLang="en-US" noProof="0"/>
          </a:p>
        </p:txBody>
      </p:sp>
    </p:spTree>
    <p:extLst>
      <p:ext uri="{BB962C8B-B14F-4D97-AF65-F5344CB8AC3E}">
        <p14:creationId xmlns:p14="http://schemas.microsoft.com/office/powerpoint/2010/main" val="1406660515"/>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28012484"/>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67872609"/>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11188" y="19065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3588" y="19065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74365686"/>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2821493"/>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52660528"/>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158102"/>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5985408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21330808"/>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9163531"/>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02408621"/>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719138"/>
            <a:ext cx="1943100" cy="53022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11188" y="719138"/>
            <a:ext cx="5676900" cy="5302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28148397"/>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Logo_RGB_powerpoint">
            <a:extLst>
              <a:ext uri="{FF2B5EF4-FFF2-40B4-BE49-F238E27FC236}">
                <a16:creationId xmlns:a16="http://schemas.microsoft.com/office/drawing/2014/main" id="{C8FBE5F5-6094-4BE2-A435-19ACE951E7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15225" y="5105400"/>
            <a:ext cx="14001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Slug">
            <a:extLst>
              <a:ext uri="{FF2B5EF4-FFF2-40B4-BE49-F238E27FC236}">
                <a16:creationId xmlns:a16="http://schemas.microsoft.com/office/drawing/2014/main" id="{294BB700-C829-4B24-B309-D0ECD397C7B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271463"/>
            <a:ext cx="85344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611188" y="1676400"/>
            <a:ext cx="7772400" cy="1295400"/>
          </a:xfrm>
        </p:spPr>
        <p:txBody>
          <a:bodyPr/>
          <a:lstStyle>
            <a:lvl1pPr>
              <a:lnSpc>
                <a:spcPct val="90000"/>
              </a:lnSpc>
              <a:defRPr sz="4100">
                <a:solidFill>
                  <a:srgbClr val="616365"/>
                </a:solidFill>
              </a:defRPr>
            </a:lvl1pPr>
          </a:lstStyle>
          <a:p>
            <a:pPr lvl="0"/>
            <a:r>
              <a:rPr lang="en-GB" altLang="en-US" noProof="0"/>
              <a:t>Click to edit master title style</a:t>
            </a:r>
            <a:br>
              <a:rPr lang="en-GB" altLang="en-US" noProof="0"/>
            </a:br>
            <a:endParaRPr lang="en-GB" altLang="en-US" noProof="0"/>
          </a:p>
        </p:txBody>
      </p:sp>
      <p:sp>
        <p:nvSpPr>
          <p:cNvPr id="78851" name="Rectangle 3"/>
          <p:cNvSpPr>
            <a:spLocks noGrp="1" noChangeArrowheads="1"/>
          </p:cNvSpPr>
          <p:nvPr>
            <p:ph type="subTitle" idx="1"/>
          </p:nvPr>
        </p:nvSpPr>
        <p:spPr>
          <a:xfrm>
            <a:off x="611188" y="3048000"/>
            <a:ext cx="7696200" cy="1295400"/>
          </a:xfrm>
        </p:spPr>
        <p:txBody>
          <a:bodyPr/>
          <a:lstStyle>
            <a:lvl1pPr marL="0" indent="0">
              <a:spcBef>
                <a:spcPct val="0"/>
              </a:spcBef>
              <a:buFontTx/>
              <a:buNone/>
              <a:defRPr/>
            </a:lvl1pPr>
          </a:lstStyle>
          <a:p>
            <a:pPr lvl="0"/>
            <a:r>
              <a:rPr lang="en-GB" altLang="en-US" noProof="0"/>
              <a:t>Click to edit master subtitle style</a:t>
            </a:r>
          </a:p>
          <a:p>
            <a:pPr lvl="0"/>
            <a:endParaRPr lang="en-GB" altLang="en-US" noProof="0"/>
          </a:p>
        </p:txBody>
      </p:sp>
    </p:spTree>
    <p:extLst>
      <p:ext uri="{BB962C8B-B14F-4D97-AF65-F5344CB8AC3E}">
        <p14:creationId xmlns:p14="http://schemas.microsoft.com/office/powerpoint/2010/main" val="2894591763"/>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38924203"/>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14146402"/>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11188" y="19065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3588" y="19065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0826900"/>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64364460"/>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3745551"/>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880009"/>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11792735"/>
      </p:ext>
    </p:extLst>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7810515"/>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0464416"/>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21381397"/>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719138"/>
            <a:ext cx="1943100" cy="53022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11188" y="719138"/>
            <a:ext cx="5676900" cy="5302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5273901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11188" y="19065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3588" y="19065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0255044"/>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42953107"/>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83633869"/>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92977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3215005"/>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9203847"/>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1188" y="7191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11188" y="19065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38" name="Line 14"/>
          <p:cNvSpPr>
            <a:spLocks noChangeShapeType="1"/>
          </p:cNvSpPr>
          <p:nvPr/>
        </p:nvSpPr>
        <p:spPr bwMode="auto">
          <a:xfrm>
            <a:off x="609600" y="609600"/>
            <a:ext cx="7772400" cy="0"/>
          </a:xfrm>
          <a:prstGeom prst="line">
            <a:avLst/>
          </a:prstGeom>
          <a:noFill/>
          <a:ln w="19050">
            <a:solidFill>
              <a:srgbClr val="00B3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39" name="Text Box 15"/>
          <p:cNvSpPr txBox="1">
            <a:spLocks noChangeArrowheads="1"/>
          </p:cNvSpPr>
          <p:nvPr/>
        </p:nvSpPr>
        <p:spPr bwMode="auto">
          <a:xfrm>
            <a:off x="7162800" y="6324600"/>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fld id="{8C84ED90-0C0D-4C03-BBBB-CFC3ED5A1ECC}" type="slidenum">
              <a:rPr lang="en-GB" altLang="en-US" sz="1200">
                <a:solidFill>
                  <a:srgbClr val="B2B2B2"/>
                </a:solidFill>
                <a:latin typeface="Arial" charset="0"/>
              </a:rPr>
              <a:pPr algn="r">
                <a:spcBef>
                  <a:spcPct val="50000"/>
                </a:spcBef>
              </a:pPr>
              <a:t>‹#›</a:t>
            </a:fld>
            <a:endParaRPr lang="en-GB" altLang="en-US" sz="1200">
              <a:solidFill>
                <a:srgbClr val="B2B2B2"/>
              </a:solidFill>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p:titleStyle>
    <p:body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418B138-20CA-4619-B10A-CF46C1973064}"/>
              </a:ext>
            </a:extLst>
          </p:cNvPr>
          <p:cNvSpPr>
            <a:spLocks noGrp="1" noChangeArrowheads="1"/>
          </p:cNvSpPr>
          <p:nvPr>
            <p:ph type="title"/>
          </p:nvPr>
        </p:nvSpPr>
        <p:spPr bwMode="auto">
          <a:xfrm>
            <a:off x="611188" y="7191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6810A06D-BF4E-4342-B719-D5B7DC4E7CEF}"/>
              </a:ext>
            </a:extLst>
          </p:cNvPr>
          <p:cNvSpPr>
            <a:spLocks noGrp="1" noChangeArrowheads="1"/>
          </p:cNvSpPr>
          <p:nvPr>
            <p:ph type="body" idx="1"/>
          </p:nvPr>
        </p:nvSpPr>
        <p:spPr bwMode="auto">
          <a:xfrm>
            <a:off x="611188" y="19065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Line 14">
            <a:extLst>
              <a:ext uri="{FF2B5EF4-FFF2-40B4-BE49-F238E27FC236}">
                <a16:creationId xmlns:a16="http://schemas.microsoft.com/office/drawing/2014/main" id="{7DA12BC2-DB39-4A8B-B862-560E6C9286C5}"/>
              </a:ext>
            </a:extLst>
          </p:cNvPr>
          <p:cNvSpPr>
            <a:spLocks noChangeShapeType="1"/>
          </p:cNvSpPr>
          <p:nvPr/>
        </p:nvSpPr>
        <p:spPr bwMode="auto">
          <a:xfrm>
            <a:off x="609600" y="609600"/>
            <a:ext cx="7772400" cy="0"/>
          </a:xfrm>
          <a:prstGeom prst="line">
            <a:avLst/>
          </a:prstGeom>
          <a:noFill/>
          <a:ln w="19050">
            <a:solidFill>
              <a:srgbClr val="00B3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9" name="Text Box 15">
            <a:extLst>
              <a:ext uri="{FF2B5EF4-FFF2-40B4-BE49-F238E27FC236}">
                <a16:creationId xmlns:a16="http://schemas.microsoft.com/office/drawing/2014/main" id="{93AF652C-2053-4648-ADCE-DFF620F488C8}"/>
              </a:ext>
            </a:extLst>
          </p:cNvPr>
          <p:cNvSpPr txBox="1">
            <a:spLocks noChangeArrowheads="1"/>
          </p:cNvSpPr>
          <p:nvPr/>
        </p:nvSpPr>
        <p:spPr bwMode="auto">
          <a:xfrm>
            <a:off x="7162800" y="6324600"/>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spcBef>
                <a:spcPct val="50000"/>
              </a:spcBef>
              <a:defRPr/>
            </a:pPr>
            <a:fld id="{954B6A2A-2367-41D4-B9F5-F266FA656175}" type="slidenum">
              <a:rPr lang="en-GB" altLang="en-US" sz="1200" smtClean="0">
                <a:solidFill>
                  <a:srgbClr val="B2B2B2"/>
                </a:solidFill>
                <a:latin typeface="Arial" panose="020B0604020202020204" pitchFamily="34" charset="0"/>
              </a:rPr>
              <a:pPr algn="r" eaLnBrk="1" hangingPunct="1">
                <a:spcBef>
                  <a:spcPct val="50000"/>
                </a:spcBef>
                <a:defRPr/>
              </a:pPr>
              <a:t>‹#›</a:t>
            </a:fld>
            <a:endParaRPr lang="en-GB" altLang="en-US" sz="1200">
              <a:solidFill>
                <a:srgbClr val="B2B2B2"/>
              </a:solidFill>
              <a:latin typeface="Arial" panose="020B0604020202020204" pitchFamily="34" charset="0"/>
            </a:endParaRPr>
          </a:p>
        </p:txBody>
      </p:sp>
    </p:spTree>
    <p:extLst>
      <p:ext uri="{BB962C8B-B14F-4D97-AF65-F5344CB8AC3E}">
        <p14:creationId xmlns:p14="http://schemas.microsoft.com/office/powerpoint/2010/main" val="8995972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dir="r"/>
  </p:transition>
  <p:txStyles>
    <p:titleStyle>
      <a:lvl1pPr algn="l" rtl="0" eaLnBrk="0" fontAlgn="base" hangingPunct="0">
        <a:spcBef>
          <a:spcPct val="0"/>
        </a:spcBef>
        <a:spcAft>
          <a:spcPct val="0"/>
        </a:spcAft>
        <a:defRPr sz="3000">
          <a:solidFill>
            <a:srgbClr val="00B3BE"/>
          </a:solidFill>
          <a:latin typeface="+mj-lt"/>
          <a:ea typeface="+mj-ea"/>
          <a:cs typeface="+mj-cs"/>
        </a:defRPr>
      </a:lvl1pPr>
      <a:lvl2pPr algn="l" rtl="0" eaLnBrk="0" fontAlgn="base" hangingPunct="0">
        <a:spcBef>
          <a:spcPct val="0"/>
        </a:spcBef>
        <a:spcAft>
          <a:spcPct val="0"/>
        </a:spcAft>
        <a:defRPr sz="3000">
          <a:solidFill>
            <a:srgbClr val="00B3BE"/>
          </a:solidFill>
          <a:latin typeface="Arial" charset="0"/>
        </a:defRPr>
      </a:lvl2pPr>
      <a:lvl3pPr algn="l" rtl="0" eaLnBrk="0" fontAlgn="base" hangingPunct="0">
        <a:spcBef>
          <a:spcPct val="0"/>
        </a:spcBef>
        <a:spcAft>
          <a:spcPct val="0"/>
        </a:spcAft>
        <a:defRPr sz="3000">
          <a:solidFill>
            <a:srgbClr val="00B3BE"/>
          </a:solidFill>
          <a:latin typeface="Arial" charset="0"/>
        </a:defRPr>
      </a:lvl3pPr>
      <a:lvl4pPr algn="l" rtl="0" eaLnBrk="0" fontAlgn="base" hangingPunct="0">
        <a:spcBef>
          <a:spcPct val="0"/>
        </a:spcBef>
        <a:spcAft>
          <a:spcPct val="0"/>
        </a:spcAft>
        <a:defRPr sz="3000">
          <a:solidFill>
            <a:srgbClr val="00B3BE"/>
          </a:solidFill>
          <a:latin typeface="Arial" charset="0"/>
        </a:defRPr>
      </a:lvl4pPr>
      <a:lvl5pPr algn="l" rtl="0" eaLnBrk="0" fontAlgn="base" hangingPunct="0">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p:titleStyle>
    <p:body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F015DC5-5643-4F37-9FFD-C6861801D657}"/>
              </a:ext>
            </a:extLst>
          </p:cNvPr>
          <p:cNvSpPr>
            <a:spLocks noGrp="1" noChangeArrowheads="1"/>
          </p:cNvSpPr>
          <p:nvPr>
            <p:ph type="title"/>
          </p:nvPr>
        </p:nvSpPr>
        <p:spPr bwMode="auto">
          <a:xfrm>
            <a:off x="611188" y="7191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7295EC17-A195-4FEF-A2D8-934DAE10242E}"/>
              </a:ext>
            </a:extLst>
          </p:cNvPr>
          <p:cNvSpPr>
            <a:spLocks noGrp="1" noChangeArrowheads="1"/>
          </p:cNvSpPr>
          <p:nvPr>
            <p:ph type="body" idx="1"/>
          </p:nvPr>
        </p:nvSpPr>
        <p:spPr bwMode="auto">
          <a:xfrm>
            <a:off x="611188" y="19065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Line 14">
            <a:extLst>
              <a:ext uri="{FF2B5EF4-FFF2-40B4-BE49-F238E27FC236}">
                <a16:creationId xmlns:a16="http://schemas.microsoft.com/office/drawing/2014/main" id="{5B66E9DB-8C67-4D83-AE5D-C94502E112C8}"/>
              </a:ext>
            </a:extLst>
          </p:cNvPr>
          <p:cNvSpPr>
            <a:spLocks noChangeShapeType="1"/>
          </p:cNvSpPr>
          <p:nvPr/>
        </p:nvSpPr>
        <p:spPr bwMode="auto">
          <a:xfrm>
            <a:off x="609600" y="609600"/>
            <a:ext cx="7772400" cy="0"/>
          </a:xfrm>
          <a:prstGeom prst="line">
            <a:avLst/>
          </a:prstGeom>
          <a:noFill/>
          <a:ln w="19050">
            <a:solidFill>
              <a:srgbClr val="00B3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9" name="Text Box 15">
            <a:extLst>
              <a:ext uri="{FF2B5EF4-FFF2-40B4-BE49-F238E27FC236}">
                <a16:creationId xmlns:a16="http://schemas.microsoft.com/office/drawing/2014/main" id="{93AF652C-2053-4648-ADCE-DFF620F488C8}"/>
              </a:ext>
            </a:extLst>
          </p:cNvPr>
          <p:cNvSpPr txBox="1">
            <a:spLocks noChangeArrowheads="1"/>
          </p:cNvSpPr>
          <p:nvPr/>
        </p:nvSpPr>
        <p:spPr bwMode="auto">
          <a:xfrm>
            <a:off x="7162800" y="6324600"/>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spcBef>
                <a:spcPct val="50000"/>
              </a:spcBef>
              <a:defRPr/>
            </a:pPr>
            <a:fld id="{28584E07-2399-489A-938C-244D7312F06E}" type="slidenum">
              <a:rPr lang="en-GB" altLang="en-US" sz="1200" smtClean="0">
                <a:solidFill>
                  <a:srgbClr val="B2B2B2"/>
                </a:solidFill>
                <a:latin typeface="Arial" panose="020B0604020202020204" pitchFamily="34" charset="0"/>
              </a:rPr>
              <a:pPr algn="r" eaLnBrk="1" hangingPunct="1">
                <a:spcBef>
                  <a:spcPct val="50000"/>
                </a:spcBef>
                <a:defRPr/>
              </a:pPr>
              <a:t>‹#›</a:t>
            </a:fld>
            <a:endParaRPr lang="en-GB" altLang="en-US" sz="1200">
              <a:solidFill>
                <a:srgbClr val="B2B2B2"/>
              </a:solidFill>
              <a:latin typeface="Arial" panose="020B0604020202020204" pitchFamily="34" charset="0"/>
            </a:endParaRPr>
          </a:p>
        </p:txBody>
      </p:sp>
    </p:spTree>
    <p:extLst>
      <p:ext uri="{BB962C8B-B14F-4D97-AF65-F5344CB8AC3E}">
        <p14:creationId xmlns:p14="http://schemas.microsoft.com/office/powerpoint/2010/main" val="11898743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ipe dir="r"/>
  </p:transition>
  <p:txStyles>
    <p:titleStyle>
      <a:lvl1pPr algn="l" rtl="0" eaLnBrk="0" fontAlgn="base" hangingPunct="0">
        <a:spcBef>
          <a:spcPct val="0"/>
        </a:spcBef>
        <a:spcAft>
          <a:spcPct val="0"/>
        </a:spcAft>
        <a:defRPr sz="3000">
          <a:solidFill>
            <a:srgbClr val="00B3BE"/>
          </a:solidFill>
          <a:latin typeface="+mj-lt"/>
          <a:ea typeface="+mj-ea"/>
          <a:cs typeface="+mj-cs"/>
        </a:defRPr>
      </a:lvl1pPr>
      <a:lvl2pPr algn="l" rtl="0" eaLnBrk="0" fontAlgn="base" hangingPunct="0">
        <a:spcBef>
          <a:spcPct val="0"/>
        </a:spcBef>
        <a:spcAft>
          <a:spcPct val="0"/>
        </a:spcAft>
        <a:defRPr sz="3000">
          <a:solidFill>
            <a:srgbClr val="00B3BE"/>
          </a:solidFill>
          <a:latin typeface="Arial" charset="0"/>
        </a:defRPr>
      </a:lvl2pPr>
      <a:lvl3pPr algn="l" rtl="0" eaLnBrk="0" fontAlgn="base" hangingPunct="0">
        <a:spcBef>
          <a:spcPct val="0"/>
        </a:spcBef>
        <a:spcAft>
          <a:spcPct val="0"/>
        </a:spcAft>
        <a:defRPr sz="3000">
          <a:solidFill>
            <a:srgbClr val="00B3BE"/>
          </a:solidFill>
          <a:latin typeface="Arial" charset="0"/>
        </a:defRPr>
      </a:lvl3pPr>
      <a:lvl4pPr algn="l" rtl="0" eaLnBrk="0" fontAlgn="base" hangingPunct="0">
        <a:spcBef>
          <a:spcPct val="0"/>
        </a:spcBef>
        <a:spcAft>
          <a:spcPct val="0"/>
        </a:spcAft>
        <a:defRPr sz="3000">
          <a:solidFill>
            <a:srgbClr val="00B3BE"/>
          </a:solidFill>
          <a:latin typeface="Arial" charset="0"/>
        </a:defRPr>
      </a:lvl4pPr>
      <a:lvl5pPr algn="l" rtl="0" eaLnBrk="0" fontAlgn="base" hangingPunct="0">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p:titleStyle>
    <p:body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oldham.gov.uk/" TargetMode="External"/><Relationship Id="rId2" Type="http://schemas.openxmlformats.org/officeDocument/2006/relationships/hyperlink" Target="mailto:gb.support@oldham.gov.uk" TargetMode="Externa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Af7q5j14muc#action" TargetMode="External"/><Relationship Id="rId1" Type="http://schemas.openxmlformats.org/officeDocument/2006/relationships/slideLayout" Target="../slideLayouts/slideLayout2.xml"/><Relationship Id="rId4" Type="http://schemas.openxmlformats.org/officeDocument/2006/relationships/hyperlink" Target="http://www.youtube.com/watch?v=Af7q5j14muc#act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mailto:gb.support@oldham.gov.uk"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hyperlink" Target="http://www.gov.uk/government/publications/governance-handboo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mailto:gb.support@oldham.gov.uk"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mailto:gb.support@Oldham.gov.u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elearning.prevent.homeoffice.gov.uk/" TargetMode="External"/><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http://www.oldham.gov.uk/governortraining" TargetMode="External"/><Relationship Id="rId7" Type="http://schemas.openxmlformats.org/officeDocument/2006/relationships/image" Target="../media/image51.png"/><Relationship Id="rId2" Type="http://schemas.openxmlformats.org/officeDocument/2006/relationships/hyperlink" Target="mailto:governortraining@Oldham.gov.uk" TargetMode="External"/><Relationship Id="rId1" Type="http://schemas.openxmlformats.org/officeDocument/2006/relationships/slideLayout" Target="../slideLayouts/slideLayout2.xml"/><Relationship Id="rId6" Type="http://schemas.openxmlformats.org/officeDocument/2006/relationships/image" Target="../media/image50.0282E310"/><Relationship Id="rId5" Type="http://schemas.openxmlformats.org/officeDocument/2006/relationships/image" Target="../media/image49.jpeg"/><Relationship Id="rId10" Type="http://schemas.openxmlformats.org/officeDocument/2006/relationships/image" Target="../media/image53.jpg"/><Relationship Id="rId4" Type="http://schemas.openxmlformats.org/officeDocument/2006/relationships/hyperlink" Target="http://www.oldham.gov.uk/governortrainingprogramme" TargetMode="External"/><Relationship Id="rId9"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oldham.gov.uk/onlineprevent"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hyperlink" Target="https://oldham.melearning.university/user/login"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mailto:learninganddevelopment@oldham.gov.uk"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hyperlink" Target="https://oldhamservices.co.uk/governor-support/"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hyperlink" Target="https://get-information-schools.service.gov.uk/"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peopleprogramme@unitypartnership.com" TargetMode="External"/><Relationship Id="rId2" Type="http://schemas.openxmlformats.org/officeDocument/2006/relationships/hyperlink" Target="https://www.oldham.gov.uk/schoolsforu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oldham.gov.uk/info/200609/contact/1425/sign_up_to_email_alerts" TargetMode="External"/><Relationship Id="rId2" Type="http://schemas.openxmlformats.org/officeDocument/2006/relationships/hyperlink" Target="https://www.oldham.gov.uk/coronavirus" TargetMode="External"/><Relationship Id="rId1" Type="http://schemas.openxmlformats.org/officeDocument/2006/relationships/slideLayout" Target="../slideLayouts/slideLayout2.xml"/><Relationship Id="rId5" Type="http://schemas.openxmlformats.org/officeDocument/2006/relationships/hyperlink" Target="mailto:schoolgovernance.update@education.gov.uk" TargetMode="External"/><Relationship Id="rId4" Type="http://schemas.openxmlformats.org/officeDocument/2006/relationships/hyperlink" Target="http://www.oldham.gov.uk/chairsofgovernors"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mailto:gb.support@oldham.gov.u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B6J7pY3snfs&amp;feature" TargetMode="External"/><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hyperlink" Target="https://governorhub.com/" TargetMode="Externa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hyperlink" Target="https://www.companyshopgroup.co.uk/Profile/Register?sector=Local%20Councils" TargetMode="External"/><Relationship Id="rId2" Type="http://schemas.openxmlformats.org/officeDocument/2006/relationships/hyperlink" Target="https://www.companyshopgroup.co.uk/profile/newapplicationpage" TargetMode="Externa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gif"/><Relationship Id="rId1" Type="http://schemas.openxmlformats.org/officeDocument/2006/relationships/slideLayout" Target="../slideLayouts/slideLayout2.xml"/><Relationship Id="rId4" Type="http://schemas.openxmlformats.org/officeDocument/2006/relationships/image" Target="../media/image68.gif"/></Relationships>
</file>

<file path=ppt/slides/_rels/slide5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hyperlink" Target="mailto:gbsupport@oldham.gov.uk"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mailto:abdul.salam@Oldham.gov.uk"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mailto:teamoldham@oldham.gov.u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hyperlink" Target="https://www.microsoft.com/en-gb/microsoft-365/microsoft-teams/download-app" TargetMode="Externa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hyperlink" Target="https://support.office.com/en-gb/article/microsoft-teams-video-training-4f108e54-240b-4351-8084-b1089f0d21d7?wt.mc_id=otc_home" TargetMode="External"/><Relationship Id="rId4" Type="http://schemas.openxmlformats.org/officeDocument/2006/relationships/hyperlink" Target="https://support.microsoft.com/en-us/office/join-a-meeting-without-a-teams-account-c6efc38f-4e03-4e79-b28f-e65a4c039508" TargetMode="External"/><Relationship Id="rId9" Type="http://schemas.openxmlformats.org/officeDocument/2006/relationships/image" Target="../media/image9.wmf"/></Relationships>
</file>

<file path=ppt/slides/_rels/slide8.xml.rels><?xml version="1.0" encoding="UTF-8" standalone="yes"?>
<Relationships xmlns="http://schemas.openxmlformats.org/package/2006/relationships"><Relationship Id="rId3" Type="http://schemas.openxmlformats.org/officeDocument/2006/relationships/hyperlink" Target="https://zoom.us/download"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support.office.com/en-gb/article/microsoft-teams-video-training-4f108e54-240b-4351-8084-b1089f0d21d7?wt.mc_id=otc_hom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governortraining@oldham.gov.uk" TargetMode="External"/><Relationship Id="rId2" Type="http://schemas.openxmlformats.org/officeDocument/2006/relationships/hyperlink" Target="mailto:gbsupport@oldham.gov.uk"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431540" y="1484784"/>
            <a:ext cx="8280920" cy="888504"/>
          </a:xfrm>
          <a:solidFill>
            <a:schemeClr val="bg1"/>
          </a:solidFill>
          <a:ln/>
          <a:extLst>
            <a:ext uri="{91240B29-F687-4F45-9708-019B960494DF}">
              <a14:hiddenLine xmlns:a14="http://schemas.microsoft.com/office/drawing/2010/main" w="9525">
                <a:solidFill>
                  <a:schemeClr val="bg1"/>
                </a:solidFill>
                <a:miter lim="800000"/>
                <a:headEnd/>
                <a:tailEnd/>
              </a14:hiddenLine>
            </a:ext>
          </a:extLst>
        </p:spPr>
        <p:txBody>
          <a:bodyPr/>
          <a:lstStyle/>
          <a:p>
            <a:r>
              <a:rPr lang="en-GB" altLang="en-US" b="1" dirty="0"/>
              <a:t>Clerks and Governor Support Service Briefing Session </a:t>
            </a:r>
          </a:p>
        </p:txBody>
      </p:sp>
      <p:sp>
        <p:nvSpPr>
          <p:cNvPr id="231427" name="Rectangle 3"/>
          <p:cNvSpPr>
            <a:spLocks noGrp="1" noChangeArrowheads="1"/>
          </p:cNvSpPr>
          <p:nvPr>
            <p:ph type="subTitle" idx="1"/>
          </p:nvPr>
        </p:nvSpPr>
        <p:spPr>
          <a:xfrm>
            <a:off x="427867" y="3070077"/>
            <a:ext cx="7696200" cy="2829272"/>
          </a:xfrm>
          <a:noFill/>
          <a:ln/>
        </p:spPr>
        <p:txBody>
          <a:bodyPr/>
          <a:lstStyle/>
          <a:p>
            <a:r>
              <a:rPr lang="en-GB" altLang="en-US" b="1" dirty="0"/>
              <a:t>Gerri Barry </a:t>
            </a:r>
          </a:p>
          <a:p>
            <a:r>
              <a:rPr lang="en-GB" altLang="en-US" b="1" dirty="0"/>
              <a:t>Information and Advice Service Manager</a:t>
            </a:r>
            <a:endParaRPr lang="en-GB" altLang="en-US" dirty="0"/>
          </a:p>
          <a:p>
            <a:endParaRPr lang="en-GB" altLang="en-US" b="1" dirty="0"/>
          </a:p>
          <a:p>
            <a:r>
              <a:rPr lang="en-GB" altLang="en-US" b="1" dirty="0"/>
              <a:t>Tuesday 15 September 2020</a:t>
            </a:r>
          </a:p>
          <a:p>
            <a:r>
              <a:rPr lang="en-GB" altLang="en-US" b="1" dirty="0"/>
              <a:t> </a:t>
            </a:r>
          </a:p>
          <a:p>
            <a:endParaRPr lang="en-GB" altLang="en-US" b="1" dirty="0"/>
          </a:p>
          <a:p>
            <a:endParaRPr lang="en-GB" altLang="en-US" b="1" dirty="0"/>
          </a:p>
        </p:txBody>
      </p:sp>
      <p:pic>
        <p:nvPicPr>
          <p:cNvPr id="4" name="Picture 3" descr="https://www.nga.org.uk/getattachment/Visible-Governance-resources/Visible-Governance-proud-to-support-A4-banner.png?lang=en-GB">
            <a:extLst>
              <a:ext uri="{FF2B5EF4-FFF2-40B4-BE49-F238E27FC236}">
                <a16:creationId xmlns:a16="http://schemas.microsoft.com/office/drawing/2014/main" id="{FD7B0804-AFD3-44E0-9C60-31D4033BC287}"/>
              </a:ext>
            </a:extLst>
          </p:cNvPr>
          <p:cNvPicPr/>
          <p:nvPr/>
        </p:nvPicPr>
        <p:blipFill rotWithShape="1">
          <a:blip r:embed="rId2" cstate="print">
            <a:extLst>
              <a:ext uri="{28A0092B-C50C-407E-A947-70E740481C1C}">
                <a14:useLocalDpi xmlns:a14="http://schemas.microsoft.com/office/drawing/2010/main" val="0"/>
              </a:ext>
            </a:extLst>
          </a:blip>
          <a:srcRect l="11870" t="78677" r="10551" b="3123"/>
          <a:stretch/>
        </p:blipFill>
        <p:spPr bwMode="auto">
          <a:xfrm>
            <a:off x="611560" y="6195320"/>
            <a:ext cx="2400459" cy="360040"/>
          </a:xfrm>
          <a:prstGeom prst="rect">
            <a:avLst/>
          </a:prstGeom>
          <a:noFill/>
          <a:ln>
            <a:noFill/>
          </a:ln>
          <a:extLst>
            <a:ext uri="{53640926-AAD7-44D8-BBD7-CCE9431645EC}">
              <a14:shadowObscured xmlns:a14="http://schemas.microsoft.com/office/drawing/2010/main"/>
            </a:ext>
          </a:extLst>
        </p:spPr>
      </p:pic>
      <p:pic>
        <p:nvPicPr>
          <p:cNvPr id="5" name="Picture 4" descr="https://www.nga.org.uk/getattachment/Visible-Governance-resources/NGA_VG_Logo_FINAL.png?lang=en-GB">
            <a:extLst>
              <a:ext uri="{FF2B5EF4-FFF2-40B4-BE49-F238E27FC236}">
                <a16:creationId xmlns:a16="http://schemas.microsoft.com/office/drawing/2014/main" id="{CC0BA15D-F691-4290-89D4-F4E8979FD3C2}"/>
              </a:ext>
            </a:extLst>
          </p:cNvPr>
          <p:cNvPicPr/>
          <p:nvPr/>
        </p:nvPicPr>
        <p:blipFill rotWithShape="1">
          <a:blip r:embed="rId3" cstate="print">
            <a:extLst>
              <a:ext uri="{28A0092B-C50C-407E-A947-70E740481C1C}">
                <a14:useLocalDpi xmlns:a14="http://schemas.microsoft.com/office/drawing/2010/main" val="0"/>
              </a:ext>
            </a:extLst>
          </a:blip>
          <a:srcRect l="6653" t="35228" r="7469" b="33323"/>
          <a:stretch/>
        </p:blipFill>
        <p:spPr bwMode="auto">
          <a:xfrm>
            <a:off x="4499992" y="5433896"/>
            <a:ext cx="2787465" cy="984934"/>
          </a:xfrm>
          <a:prstGeom prst="rect">
            <a:avLst/>
          </a:prstGeom>
          <a:noFill/>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dissolve">
                                      <p:cBhvr>
                                        <p:cTn id="7" dur="500"/>
                                        <p:tgtEl>
                                          <p:spTgt spid="231426"/>
                                        </p:tgtEl>
                                      </p:cBhvr>
                                    </p:animEffect>
                                  </p:childTnLst>
                                </p:cTn>
                              </p:par>
                            </p:childTnLst>
                          </p:cTn>
                        </p:par>
                        <p:par>
                          <p:cTn id="8" fill="hold" nodeType="with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1427">
                                            <p:txEl>
                                              <p:pRg st="0" end="0"/>
                                            </p:txEl>
                                          </p:spTgt>
                                        </p:tgtEl>
                                        <p:attrNameLst>
                                          <p:attrName>style.visibility</p:attrName>
                                        </p:attrNameLst>
                                      </p:cBhvr>
                                      <p:to>
                                        <p:strVal val="visible"/>
                                      </p:to>
                                    </p:set>
                                    <p:animEffect transition="in" filter="dissolve">
                                      <p:cBhvr>
                                        <p:cTn id="11" dur="500"/>
                                        <p:tgtEl>
                                          <p:spTgt spid="231427">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31427">
                                            <p:txEl>
                                              <p:pRg st="1" end="1"/>
                                            </p:txEl>
                                          </p:spTgt>
                                        </p:tgtEl>
                                        <p:attrNameLst>
                                          <p:attrName>style.visibility</p:attrName>
                                        </p:attrNameLst>
                                      </p:cBhvr>
                                      <p:to>
                                        <p:strVal val="visible"/>
                                      </p:to>
                                    </p:set>
                                    <p:animEffect transition="in" filter="dissolve">
                                      <p:cBhvr>
                                        <p:cTn id="15" dur="500"/>
                                        <p:tgtEl>
                                          <p:spTgt spid="231427">
                                            <p:txEl>
                                              <p:pRg st="1" end="1"/>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31427">
                                            <p:txEl>
                                              <p:pRg st="3" end="3"/>
                                            </p:txEl>
                                          </p:spTgt>
                                        </p:tgtEl>
                                        <p:attrNameLst>
                                          <p:attrName>style.visibility</p:attrName>
                                        </p:attrNameLst>
                                      </p:cBhvr>
                                      <p:to>
                                        <p:strVal val="visible"/>
                                      </p:to>
                                    </p:set>
                                    <p:animEffect transition="in" filter="dissolve">
                                      <p:cBhvr>
                                        <p:cTn id="19" dur="500"/>
                                        <p:tgtEl>
                                          <p:spTgt spid="231427">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31427">
                                            <p:txEl>
                                              <p:pRg st="4" end="4"/>
                                            </p:txEl>
                                          </p:spTgt>
                                        </p:tgtEl>
                                        <p:attrNameLst>
                                          <p:attrName>style.visibility</p:attrName>
                                        </p:attrNameLst>
                                      </p:cBhvr>
                                      <p:to>
                                        <p:strVal val="visible"/>
                                      </p:to>
                                    </p:set>
                                    <p:animEffect transition="in" filter="dissolve">
                                      <p:cBhvr>
                                        <p:cTn id="23" dur="500"/>
                                        <p:tgtEl>
                                          <p:spTgt spid="2314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6" grpId="0" animBg="1" autoUpdateAnimBg="0"/>
      <p:bldP spid="231427"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968A9-3B79-450E-B762-492B989F235F}"/>
              </a:ext>
            </a:extLst>
          </p:cNvPr>
          <p:cNvSpPr>
            <a:spLocks noGrp="1"/>
          </p:cNvSpPr>
          <p:nvPr>
            <p:ph type="title"/>
          </p:nvPr>
        </p:nvSpPr>
        <p:spPr/>
        <p:txBody>
          <a:bodyPr/>
          <a:lstStyle/>
          <a:p>
            <a:r>
              <a:rPr lang="en-GB" dirty="0"/>
              <a:t>Oldham Council and COVID-19 Updates</a:t>
            </a:r>
          </a:p>
        </p:txBody>
      </p:sp>
      <p:sp>
        <p:nvSpPr>
          <p:cNvPr id="3" name="Content Placeholder 2">
            <a:extLst>
              <a:ext uri="{FF2B5EF4-FFF2-40B4-BE49-F238E27FC236}">
                <a16:creationId xmlns:a16="http://schemas.microsoft.com/office/drawing/2014/main" id="{2AD868FC-5FCC-41A4-BA39-0CB66ACE7D98}"/>
              </a:ext>
            </a:extLst>
          </p:cNvPr>
          <p:cNvSpPr>
            <a:spLocks noGrp="1"/>
          </p:cNvSpPr>
          <p:nvPr>
            <p:ph idx="1"/>
          </p:nvPr>
        </p:nvSpPr>
        <p:spPr>
          <a:xfrm>
            <a:off x="685800" y="1700808"/>
            <a:ext cx="7772400" cy="4752528"/>
          </a:xfrm>
        </p:spPr>
        <p:txBody>
          <a:bodyPr/>
          <a:lstStyle/>
          <a:p>
            <a:r>
              <a:rPr lang="en-GB" dirty="0"/>
              <a:t>Council updates will be shared with all clerks</a:t>
            </a:r>
          </a:p>
          <a:p>
            <a:pPr lvl="1"/>
            <a:r>
              <a:rPr lang="en-GB" sz="2400" dirty="0"/>
              <a:t>Staff already employed by the council – usual way</a:t>
            </a:r>
          </a:p>
          <a:p>
            <a:pPr lvl="1"/>
            <a:r>
              <a:rPr lang="en-GB" sz="2400" dirty="0"/>
              <a:t>Staff clerk only - communications will be shared via </a:t>
            </a:r>
            <a:r>
              <a:rPr lang="en-GB" sz="2400" dirty="0">
                <a:hlinkClick r:id="rId2"/>
              </a:rPr>
              <a:t>gb.support@oldham.gov.uk</a:t>
            </a:r>
            <a:endParaRPr lang="en-GB" sz="2400" dirty="0"/>
          </a:p>
          <a:p>
            <a:pPr lvl="1"/>
            <a:endParaRPr lang="en-GB" dirty="0"/>
          </a:p>
          <a:p>
            <a:r>
              <a:rPr lang="en-GB" dirty="0"/>
              <a:t>Information on COVID-19 updates are available here: </a:t>
            </a:r>
            <a:r>
              <a:rPr lang="en-GB" dirty="0">
                <a:hlinkClick r:id="rId3"/>
              </a:rPr>
              <a:t>www.oldham.gov.uk</a:t>
            </a:r>
            <a:endParaRPr lang="en-GB" dirty="0"/>
          </a:p>
          <a:p>
            <a:endParaRPr lang="en-GB" dirty="0"/>
          </a:p>
        </p:txBody>
      </p:sp>
      <p:pic>
        <p:nvPicPr>
          <p:cNvPr id="4098" name="Picture 2" descr="Two new confirmed Covid cases in Ceredigion | News | Cambrian News">
            <a:extLst>
              <a:ext uri="{FF2B5EF4-FFF2-40B4-BE49-F238E27FC236}">
                <a16:creationId xmlns:a16="http://schemas.microsoft.com/office/drawing/2014/main" id="{5D005FB8-675C-45D3-A9DD-0D0A5CBBF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676526"/>
            <a:ext cx="2336676"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265661"/>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6F6C9-4CDD-476E-B72A-91D864E2EB01}"/>
              </a:ext>
            </a:extLst>
          </p:cNvPr>
          <p:cNvSpPr>
            <a:spLocks noGrp="1"/>
          </p:cNvSpPr>
          <p:nvPr>
            <p:ph type="title"/>
          </p:nvPr>
        </p:nvSpPr>
        <p:spPr>
          <a:xfrm>
            <a:off x="611188" y="719138"/>
            <a:ext cx="7772400" cy="837654"/>
          </a:xfrm>
        </p:spPr>
        <p:txBody>
          <a:bodyPr/>
          <a:lstStyle/>
          <a:p>
            <a:r>
              <a:rPr lang="en-GB" dirty="0"/>
              <a:t>Risk Assessments </a:t>
            </a:r>
          </a:p>
        </p:txBody>
      </p:sp>
      <p:sp>
        <p:nvSpPr>
          <p:cNvPr id="3" name="Content Placeholder 2">
            <a:extLst>
              <a:ext uri="{FF2B5EF4-FFF2-40B4-BE49-F238E27FC236}">
                <a16:creationId xmlns:a16="http://schemas.microsoft.com/office/drawing/2014/main" id="{6CF9C691-E7D9-4421-8C1B-A2B120C24328}"/>
              </a:ext>
            </a:extLst>
          </p:cNvPr>
          <p:cNvSpPr>
            <a:spLocks noGrp="1"/>
          </p:cNvSpPr>
          <p:nvPr>
            <p:ph idx="1"/>
          </p:nvPr>
        </p:nvSpPr>
        <p:spPr>
          <a:xfrm>
            <a:off x="611188" y="1729340"/>
            <a:ext cx="8137276" cy="4690764"/>
          </a:xfrm>
        </p:spPr>
        <p:txBody>
          <a:bodyPr/>
          <a:lstStyle/>
          <a:p>
            <a:r>
              <a:rPr lang="en-GB" dirty="0"/>
              <a:t>Working From Home – Governor Service </a:t>
            </a:r>
          </a:p>
          <a:p>
            <a:r>
              <a:rPr lang="en-GB" dirty="0"/>
              <a:t>Display Screen – Council equipment only</a:t>
            </a:r>
          </a:p>
          <a:p>
            <a:r>
              <a:rPr lang="en-GB" dirty="0"/>
              <a:t>Recommended HSE video viewing</a:t>
            </a:r>
          </a:p>
          <a:p>
            <a:pPr marL="0" indent="0">
              <a:buNone/>
            </a:pPr>
            <a:endParaRPr lang="en-GB" dirty="0"/>
          </a:p>
          <a:p>
            <a:pPr marL="0" indent="0">
              <a:buNone/>
            </a:pPr>
            <a:endParaRPr lang="en-GB" dirty="0"/>
          </a:p>
          <a:p>
            <a:endParaRPr lang="en-GB" dirty="0"/>
          </a:p>
        </p:txBody>
      </p:sp>
      <p:pic>
        <p:nvPicPr>
          <p:cNvPr id="5" name="Picture 4">
            <a:hlinkClick r:id="rId2"/>
            <a:extLst>
              <a:ext uri="{FF2B5EF4-FFF2-40B4-BE49-F238E27FC236}">
                <a16:creationId xmlns:a16="http://schemas.microsoft.com/office/drawing/2014/main" id="{7907C1D1-5D04-4808-8465-9D55DEA0C62B}"/>
              </a:ext>
            </a:extLst>
          </p:cNvPr>
          <p:cNvPicPr>
            <a:picLocks noChangeAspect="1"/>
          </p:cNvPicPr>
          <p:nvPr/>
        </p:nvPicPr>
        <p:blipFill>
          <a:blip r:embed="rId3"/>
          <a:stretch>
            <a:fillRect/>
          </a:stretch>
        </p:blipFill>
        <p:spPr>
          <a:xfrm>
            <a:off x="2163753" y="3573016"/>
            <a:ext cx="4816493" cy="2664296"/>
          </a:xfrm>
          <a:prstGeom prst="rect">
            <a:avLst/>
          </a:prstGeom>
          <a:ln w="38100">
            <a:solidFill>
              <a:srgbClr val="009999"/>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9D39FCE7-98E4-4C79-A80D-08F113BBB7E5}"/>
              </a:ext>
            </a:extLst>
          </p:cNvPr>
          <p:cNvSpPr/>
          <p:nvPr/>
        </p:nvSpPr>
        <p:spPr>
          <a:xfrm>
            <a:off x="1367643" y="6279773"/>
            <a:ext cx="6408712" cy="338554"/>
          </a:xfrm>
          <a:prstGeom prst="rect">
            <a:avLst/>
          </a:prstGeom>
        </p:spPr>
        <p:txBody>
          <a:bodyPr wrap="square">
            <a:spAutoFit/>
          </a:bodyPr>
          <a:lstStyle/>
          <a:p>
            <a:pPr algn="ctr"/>
            <a:r>
              <a:rPr lang="en-GB" sz="1600" dirty="0">
                <a:latin typeface="+mn-lt"/>
                <a:hlinkClick r:id="rId4"/>
              </a:rPr>
              <a:t>www.youtube.com/watch?v=Af7q5j14muc#action</a:t>
            </a:r>
            <a:r>
              <a:rPr lang="en-GB" sz="1600" dirty="0">
                <a:latin typeface="+mn-lt"/>
              </a:rPr>
              <a:t> </a:t>
            </a:r>
          </a:p>
        </p:txBody>
      </p:sp>
    </p:spTree>
    <p:extLst>
      <p:ext uri="{BB962C8B-B14F-4D97-AF65-F5344CB8AC3E}">
        <p14:creationId xmlns:p14="http://schemas.microsoft.com/office/powerpoint/2010/main" val="1345862611"/>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83245-5DCA-4B58-8B86-0BB36D52CBE6}"/>
              </a:ext>
            </a:extLst>
          </p:cNvPr>
          <p:cNvSpPr>
            <a:spLocks noGrp="1"/>
          </p:cNvSpPr>
          <p:nvPr>
            <p:ph type="title"/>
          </p:nvPr>
        </p:nvSpPr>
        <p:spPr/>
        <p:txBody>
          <a:bodyPr/>
          <a:lstStyle/>
          <a:p>
            <a:r>
              <a:rPr lang="en-GB" dirty="0"/>
              <a:t>Advice for better positions when working on your computer</a:t>
            </a:r>
          </a:p>
        </p:txBody>
      </p:sp>
      <p:pic>
        <p:nvPicPr>
          <p:cNvPr id="3074" name="Picture 7" descr="image001">
            <a:extLst>
              <a:ext uri="{FF2B5EF4-FFF2-40B4-BE49-F238E27FC236}">
                <a16:creationId xmlns:a16="http://schemas.microsoft.com/office/drawing/2014/main" id="{C0815036-C9CA-4721-8985-D470034C4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4852" y="2155333"/>
            <a:ext cx="2516487" cy="427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5" descr="image004">
            <a:extLst>
              <a:ext uri="{FF2B5EF4-FFF2-40B4-BE49-F238E27FC236}">
                <a16:creationId xmlns:a16="http://schemas.microsoft.com/office/drawing/2014/main" id="{F78E3611-56E3-46E6-A1FE-F0D958B7C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843" y="1552823"/>
            <a:ext cx="22574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7" descr="image005">
            <a:extLst>
              <a:ext uri="{FF2B5EF4-FFF2-40B4-BE49-F238E27FC236}">
                <a16:creationId xmlns:a16="http://schemas.microsoft.com/office/drawing/2014/main" id="{BF83C766-65EB-49AC-AA2B-010F1CF4E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64" y="2155333"/>
            <a:ext cx="2789168" cy="427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image002">
            <a:extLst>
              <a:ext uri="{FF2B5EF4-FFF2-40B4-BE49-F238E27FC236}">
                <a16:creationId xmlns:a16="http://schemas.microsoft.com/office/drawing/2014/main" id="{53F2AD6C-0CEF-49D5-B938-4D4CCF578D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8653" y="4060793"/>
            <a:ext cx="2073667" cy="27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image003">
            <a:extLst>
              <a:ext uri="{FF2B5EF4-FFF2-40B4-BE49-F238E27FC236}">
                <a16:creationId xmlns:a16="http://schemas.microsoft.com/office/drawing/2014/main" id="{004C4162-291B-4E28-B0F9-433887295A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10" y="2024639"/>
            <a:ext cx="1622462" cy="12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462197"/>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7E9F0-7635-49C3-B4FB-E1CE326EB962}"/>
              </a:ext>
            </a:extLst>
          </p:cNvPr>
          <p:cNvSpPr>
            <a:spLocks noGrp="1"/>
          </p:cNvSpPr>
          <p:nvPr>
            <p:ph type="title"/>
          </p:nvPr>
        </p:nvSpPr>
        <p:spPr>
          <a:xfrm>
            <a:off x="339743" y="719138"/>
            <a:ext cx="8464513" cy="1143000"/>
          </a:xfrm>
        </p:spPr>
        <p:txBody>
          <a:bodyPr/>
          <a:lstStyle/>
          <a:p>
            <a:r>
              <a:rPr lang="en-GB" dirty="0"/>
              <a:t>COVID-19 Education Briefings – Sent to schools </a:t>
            </a:r>
          </a:p>
        </p:txBody>
      </p:sp>
      <p:pic>
        <p:nvPicPr>
          <p:cNvPr id="4" name="Picture 3">
            <a:extLst>
              <a:ext uri="{FF2B5EF4-FFF2-40B4-BE49-F238E27FC236}">
                <a16:creationId xmlns:a16="http://schemas.microsoft.com/office/drawing/2014/main" id="{3005F8F1-2821-434D-BDA7-1771A04C6AF1}"/>
              </a:ext>
            </a:extLst>
          </p:cNvPr>
          <p:cNvPicPr>
            <a:picLocks noChangeAspect="1"/>
          </p:cNvPicPr>
          <p:nvPr/>
        </p:nvPicPr>
        <p:blipFill rotWithShape="1">
          <a:blip r:embed="rId2"/>
          <a:srcRect l="25588" t="44941" r="51575" b="33133"/>
          <a:stretch/>
        </p:blipFill>
        <p:spPr>
          <a:xfrm>
            <a:off x="235940" y="1394086"/>
            <a:ext cx="2607867" cy="116904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FF77CD1-2A17-4C91-86BE-1B6D3610D581}"/>
              </a:ext>
            </a:extLst>
          </p:cNvPr>
          <p:cNvPicPr>
            <a:picLocks noChangeAspect="1"/>
          </p:cNvPicPr>
          <p:nvPr/>
        </p:nvPicPr>
        <p:blipFill rotWithShape="1">
          <a:blip r:embed="rId3"/>
          <a:srcRect r="4720"/>
          <a:stretch/>
        </p:blipFill>
        <p:spPr>
          <a:xfrm>
            <a:off x="64343" y="2798241"/>
            <a:ext cx="4131392" cy="3340621"/>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00FAF86B-678F-4FE2-AAE3-12B8E1BA086A}"/>
              </a:ext>
            </a:extLst>
          </p:cNvPr>
          <p:cNvCxnSpPr>
            <a:cxnSpLocks/>
          </p:cNvCxnSpPr>
          <p:nvPr/>
        </p:nvCxnSpPr>
        <p:spPr>
          <a:xfrm>
            <a:off x="1297399" y="1909648"/>
            <a:ext cx="0" cy="88859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B3912D-E9FF-4811-AFBE-5C569C52D6EB}"/>
              </a:ext>
            </a:extLst>
          </p:cNvPr>
          <p:cNvPicPr>
            <a:picLocks noChangeAspect="1"/>
          </p:cNvPicPr>
          <p:nvPr/>
        </p:nvPicPr>
        <p:blipFill>
          <a:blip r:embed="rId4"/>
          <a:stretch>
            <a:fillRect/>
          </a:stretch>
        </p:blipFill>
        <p:spPr>
          <a:xfrm>
            <a:off x="4335864" y="1556792"/>
            <a:ext cx="4739840" cy="5085183"/>
          </a:xfrm>
          <a:prstGeom prst="rect">
            <a:avLst/>
          </a:prstGeom>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1AC02650-9030-489D-AA6F-4CE0E77BD3CA}"/>
              </a:ext>
            </a:extLst>
          </p:cNvPr>
          <p:cNvCxnSpPr>
            <a:cxnSpLocks/>
          </p:cNvCxnSpPr>
          <p:nvPr/>
        </p:nvCxnSpPr>
        <p:spPr>
          <a:xfrm>
            <a:off x="2195736" y="3933056"/>
            <a:ext cx="214012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824EA16-2325-4BBD-931D-BAC86C818563}"/>
              </a:ext>
            </a:extLst>
          </p:cNvPr>
          <p:cNvSpPr txBox="1">
            <a:spLocks/>
          </p:cNvSpPr>
          <p:nvPr/>
        </p:nvSpPr>
        <p:spPr bwMode="auto">
          <a:xfrm>
            <a:off x="84391" y="6222478"/>
            <a:ext cx="4320480" cy="46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r>
              <a:rPr lang="en-GB" sz="2400" kern="0" dirty="0"/>
              <a:t>Password protected - </a:t>
            </a:r>
            <a:r>
              <a:rPr lang="en-GB" sz="2400" b="1" kern="0" dirty="0">
                <a:solidFill>
                  <a:schemeClr val="tx1"/>
                </a:solidFill>
              </a:rPr>
              <a:t>Oldham</a:t>
            </a:r>
            <a:endParaRPr lang="en-GB" sz="2400" b="1" kern="0" dirty="0"/>
          </a:p>
        </p:txBody>
      </p:sp>
      <p:sp>
        <p:nvSpPr>
          <p:cNvPr id="3" name="Rectangle 2">
            <a:extLst>
              <a:ext uri="{FF2B5EF4-FFF2-40B4-BE49-F238E27FC236}">
                <a16:creationId xmlns:a16="http://schemas.microsoft.com/office/drawing/2014/main" id="{4ED2A3C3-FD01-438A-9235-786064256009}"/>
              </a:ext>
            </a:extLst>
          </p:cNvPr>
          <p:cNvSpPr/>
          <p:nvPr/>
        </p:nvSpPr>
        <p:spPr>
          <a:xfrm>
            <a:off x="1763688" y="69479"/>
            <a:ext cx="5105950" cy="461665"/>
          </a:xfrm>
          <a:prstGeom prst="rect">
            <a:avLst/>
          </a:prstGeom>
        </p:spPr>
        <p:txBody>
          <a:bodyPr wrap="none">
            <a:spAutoFit/>
          </a:bodyPr>
          <a:lstStyle/>
          <a:p>
            <a:r>
              <a:rPr lang="en-GB" dirty="0">
                <a:effectLst>
                  <a:glow rad="101600">
                    <a:srgbClr val="3CF0CE">
                      <a:alpha val="60000"/>
                    </a:srgbClr>
                  </a:glow>
                </a:effectLst>
              </a:rPr>
              <a:t>www.oldham.gov.uk/chairsofgovernors</a:t>
            </a:r>
            <a:r>
              <a:rPr lang="en-GB" sz="2000" dirty="0"/>
              <a:t> </a:t>
            </a:r>
            <a:endParaRPr lang="en-GB" dirty="0"/>
          </a:p>
        </p:txBody>
      </p:sp>
    </p:spTree>
    <p:extLst>
      <p:ext uri="{BB962C8B-B14F-4D97-AF65-F5344CB8AC3E}">
        <p14:creationId xmlns:p14="http://schemas.microsoft.com/office/powerpoint/2010/main" val="1333121454"/>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72B717-9474-4528-B1DA-63CC5BA128BB}"/>
              </a:ext>
            </a:extLst>
          </p:cNvPr>
          <p:cNvPicPr>
            <a:picLocks noChangeAspect="1"/>
          </p:cNvPicPr>
          <p:nvPr/>
        </p:nvPicPr>
        <p:blipFill>
          <a:blip r:embed="rId3"/>
          <a:stretch>
            <a:fillRect/>
          </a:stretch>
        </p:blipFill>
        <p:spPr>
          <a:xfrm>
            <a:off x="0" y="1447166"/>
            <a:ext cx="9051329" cy="4226172"/>
          </a:xfrm>
          <a:prstGeom prst="rect">
            <a:avLst/>
          </a:prstGeom>
        </p:spPr>
      </p:pic>
      <p:sp>
        <p:nvSpPr>
          <p:cNvPr id="2" name="Title 1"/>
          <p:cNvSpPr>
            <a:spLocks noGrp="1"/>
          </p:cNvSpPr>
          <p:nvPr>
            <p:ph type="title"/>
          </p:nvPr>
        </p:nvSpPr>
        <p:spPr>
          <a:xfrm>
            <a:off x="323528" y="720471"/>
            <a:ext cx="8676456" cy="1143000"/>
          </a:xfrm>
        </p:spPr>
        <p:txBody>
          <a:bodyPr/>
          <a:lstStyle/>
          <a:p>
            <a:r>
              <a:rPr lang="en-GB" dirty="0"/>
              <a:t>Governor Webpage </a:t>
            </a:r>
            <a:r>
              <a:rPr lang="en-GB" sz="2800" dirty="0">
                <a:solidFill>
                  <a:schemeClr val="tx1"/>
                </a:solidFill>
                <a:effectLst>
                  <a:glow rad="101600">
                    <a:srgbClr val="3CF0CE">
                      <a:alpha val="60000"/>
                    </a:srgbClr>
                  </a:glow>
                </a:effectLst>
              </a:rPr>
              <a:t>www.oldham.gov.uk/governors</a:t>
            </a:r>
            <a:r>
              <a:rPr lang="en-GB" sz="2400" dirty="0"/>
              <a:t> </a:t>
            </a:r>
          </a:p>
        </p:txBody>
      </p:sp>
      <p:cxnSp>
        <p:nvCxnSpPr>
          <p:cNvPr id="7" name="Straight Arrow Connector 6"/>
          <p:cNvCxnSpPr>
            <a:cxnSpLocks/>
          </p:cNvCxnSpPr>
          <p:nvPr/>
        </p:nvCxnSpPr>
        <p:spPr>
          <a:xfrm>
            <a:off x="755576" y="4725144"/>
            <a:ext cx="1841140" cy="143948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bwMode="auto">
          <a:xfrm>
            <a:off x="2051720" y="6237312"/>
            <a:ext cx="4320480" cy="46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r>
              <a:rPr lang="en-GB" sz="2400" kern="0" dirty="0"/>
              <a:t>Password protected - </a:t>
            </a:r>
            <a:r>
              <a:rPr lang="en-GB" sz="2400" b="1" kern="0" dirty="0">
                <a:solidFill>
                  <a:schemeClr val="tx1"/>
                </a:solidFill>
              </a:rPr>
              <a:t>Oldham</a:t>
            </a:r>
            <a:endParaRPr lang="en-GB" sz="2400" b="1" kern="0" dirty="0"/>
          </a:p>
        </p:txBody>
      </p:sp>
      <p:cxnSp>
        <p:nvCxnSpPr>
          <p:cNvPr id="10" name="Straight Arrow Connector 9"/>
          <p:cNvCxnSpPr>
            <a:cxnSpLocks/>
          </p:cNvCxnSpPr>
          <p:nvPr/>
        </p:nvCxnSpPr>
        <p:spPr>
          <a:xfrm>
            <a:off x="1300572" y="3861048"/>
            <a:ext cx="1687252" cy="237626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a:off x="3419872" y="3861048"/>
            <a:ext cx="0" cy="237626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026060"/>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978B786-447C-4531-BD5B-1CBA444079B5}"/>
              </a:ext>
            </a:extLst>
          </p:cNvPr>
          <p:cNvSpPr/>
          <p:nvPr/>
        </p:nvSpPr>
        <p:spPr>
          <a:xfrm>
            <a:off x="179513" y="3756416"/>
            <a:ext cx="1915241" cy="1281202"/>
          </a:xfrm>
          <a:prstGeom prst="roundRect">
            <a:avLst/>
          </a:prstGeom>
          <a:solidFill>
            <a:srgbClr val="C5FAFD"/>
          </a:solidFill>
          <a:ln>
            <a:solidFill>
              <a:srgbClr val="C5FA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23527" y="720471"/>
            <a:ext cx="9000991" cy="1143000"/>
          </a:xfrm>
        </p:spPr>
        <p:txBody>
          <a:bodyPr/>
          <a:lstStyle/>
          <a:p>
            <a:r>
              <a:rPr lang="en-GB" dirty="0"/>
              <a:t>Clerks Briefing Uploaded </a:t>
            </a:r>
            <a:r>
              <a:rPr lang="en-GB" sz="2800" dirty="0">
                <a:solidFill>
                  <a:schemeClr val="tx1"/>
                </a:solidFill>
                <a:effectLst>
                  <a:glow rad="101600">
                    <a:srgbClr val="3CF0CE">
                      <a:alpha val="60000"/>
                    </a:srgbClr>
                  </a:glow>
                </a:effectLst>
              </a:rPr>
              <a:t>www.oldham.gov.uk/clerk</a:t>
            </a:r>
            <a:r>
              <a:rPr lang="en-GB" sz="2400" dirty="0"/>
              <a:t> </a:t>
            </a:r>
          </a:p>
        </p:txBody>
      </p:sp>
      <p:sp>
        <p:nvSpPr>
          <p:cNvPr id="13" name="Title 1"/>
          <p:cNvSpPr txBox="1">
            <a:spLocks/>
          </p:cNvSpPr>
          <p:nvPr/>
        </p:nvSpPr>
        <p:spPr bwMode="auto">
          <a:xfrm>
            <a:off x="362240" y="3756416"/>
            <a:ext cx="1732514" cy="1281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r>
              <a:rPr lang="en-GB" sz="2400" kern="0" dirty="0"/>
              <a:t>Password protected - </a:t>
            </a:r>
            <a:r>
              <a:rPr lang="en-GB" sz="2400" b="1" kern="0" dirty="0">
                <a:solidFill>
                  <a:schemeClr val="tx1"/>
                </a:solidFill>
              </a:rPr>
              <a:t>Oldham</a:t>
            </a:r>
            <a:endParaRPr lang="en-GB" sz="2400" b="1" kern="0" dirty="0"/>
          </a:p>
        </p:txBody>
      </p:sp>
      <p:pic>
        <p:nvPicPr>
          <p:cNvPr id="9" name="Picture 8">
            <a:extLst>
              <a:ext uri="{FF2B5EF4-FFF2-40B4-BE49-F238E27FC236}">
                <a16:creationId xmlns:a16="http://schemas.microsoft.com/office/drawing/2014/main" id="{2D393A03-1501-4B7A-86E8-29FDCA8D8916}"/>
              </a:ext>
            </a:extLst>
          </p:cNvPr>
          <p:cNvPicPr>
            <a:picLocks noChangeAspect="1"/>
          </p:cNvPicPr>
          <p:nvPr/>
        </p:nvPicPr>
        <p:blipFill rotWithShape="1">
          <a:blip r:embed="rId3"/>
          <a:srcRect l="-3715" t="-312" r="17088" b="312"/>
          <a:stretch/>
        </p:blipFill>
        <p:spPr>
          <a:xfrm>
            <a:off x="3422767" y="1863471"/>
            <a:ext cx="5500486" cy="4817354"/>
          </a:xfrm>
          <a:prstGeom prst="rect">
            <a:avLst/>
          </a:prstGeom>
          <a:ln>
            <a:noFill/>
          </a:ln>
          <a:effectLst>
            <a:outerShdw blurRad="292100" dist="139700" dir="2700000" algn="tl" rotWithShape="0">
              <a:srgbClr val="333333">
                <a:alpha val="65000"/>
              </a:srgbClr>
            </a:outerShdw>
          </a:effectLst>
        </p:spPr>
      </p:pic>
      <p:cxnSp>
        <p:nvCxnSpPr>
          <p:cNvPr id="7" name="Straight Arrow Connector 6"/>
          <p:cNvCxnSpPr>
            <a:cxnSpLocks/>
          </p:cNvCxnSpPr>
          <p:nvPr/>
        </p:nvCxnSpPr>
        <p:spPr>
          <a:xfrm>
            <a:off x="1772704" y="4397017"/>
            <a:ext cx="2095623"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73508BC-0E67-4AC8-B1E7-EF30F77C2090}"/>
              </a:ext>
            </a:extLst>
          </p:cNvPr>
          <p:cNvPicPr>
            <a:picLocks noChangeAspect="1"/>
          </p:cNvPicPr>
          <p:nvPr/>
        </p:nvPicPr>
        <p:blipFill rotWithShape="1">
          <a:blip r:embed="rId4"/>
          <a:srcRect r="4349"/>
          <a:stretch/>
        </p:blipFill>
        <p:spPr>
          <a:xfrm>
            <a:off x="179513" y="1464881"/>
            <a:ext cx="3528392" cy="1636704"/>
          </a:xfrm>
          <a:prstGeom prst="rect">
            <a:avLst/>
          </a:prstGeom>
        </p:spPr>
      </p:pic>
      <p:cxnSp>
        <p:nvCxnSpPr>
          <p:cNvPr id="10" name="Straight Arrow Connector 9"/>
          <p:cNvCxnSpPr>
            <a:cxnSpLocks/>
          </p:cNvCxnSpPr>
          <p:nvPr/>
        </p:nvCxnSpPr>
        <p:spPr>
          <a:xfrm>
            <a:off x="1115616" y="2633533"/>
            <a:ext cx="0" cy="112288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20671"/>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Free Board Room Cliparts, Download Free Clip Art, Free Clip Art on Clipart  Library">
            <a:extLst>
              <a:ext uri="{FF2B5EF4-FFF2-40B4-BE49-F238E27FC236}">
                <a16:creationId xmlns:a16="http://schemas.microsoft.com/office/drawing/2014/main" id="{2F70D591-E78B-41C8-A027-2C0687B9F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352" y="4292352"/>
            <a:ext cx="2565648" cy="25656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4CF1FB-AFEE-4D75-B699-548EAF021B57}"/>
              </a:ext>
            </a:extLst>
          </p:cNvPr>
          <p:cNvSpPr>
            <a:spLocks noGrp="1"/>
          </p:cNvSpPr>
          <p:nvPr>
            <p:ph type="title"/>
          </p:nvPr>
        </p:nvSpPr>
        <p:spPr>
          <a:xfrm>
            <a:off x="611188" y="719138"/>
            <a:ext cx="6481092" cy="1143000"/>
          </a:xfrm>
        </p:spPr>
        <p:txBody>
          <a:bodyPr/>
          <a:lstStyle/>
          <a:p>
            <a:r>
              <a:rPr lang="en-GB" dirty="0"/>
              <a:t>Meeting Arrangements – GSS Only</a:t>
            </a:r>
          </a:p>
        </p:txBody>
      </p:sp>
      <p:sp>
        <p:nvSpPr>
          <p:cNvPr id="3" name="Content Placeholder 2">
            <a:extLst>
              <a:ext uri="{FF2B5EF4-FFF2-40B4-BE49-F238E27FC236}">
                <a16:creationId xmlns:a16="http://schemas.microsoft.com/office/drawing/2014/main" id="{CC572F51-49CA-4569-83CC-8E92D4898DEF}"/>
              </a:ext>
            </a:extLst>
          </p:cNvPr>
          <p:cNvSpPr>
            <a:spLocks noGrp="1"/>
          </p:cNvSpPr>
          <p:nvPr>
            <p:ph idx="1"/>
          </p:nvPr>
        </p:nvSpPr>
        <p:spPr/>
        <p:txBody>
          <a:bodyPr/>
          <a:lstStyle/>
          <a:p>
            <a:pPr>
              <a:spcAft>
                <a:spcPts val="600"/>
              </a:spcAft>
            </a:pPr>
            <a:r>
              <a:rPr lang="en-GB" dirty="0"/>
              <a:t>Schools must contact the Governor Support Service with all meeting arrangements.</a:t>
            </a:r>
          </a:p>
          <a:p>
            <a:pPr>
              <a:spcAft>
                <a:spcPts val="600"/>
              </a:spcAft>
            </a:pPr>
            <a:r>
              <a:rPr lang="en-GB" dirty="0"/>
              <a:t>If the school contact you directly as a Clerk or in another role please re-direct the request to Governor Support Service.</a:t>
            </a:r>
          </a:p>
          <a:p>
            <a:pPr>
              <a:spcAft>
                <a:spcPts val="600"/>
              </a:spcAft>
            </a:pPr>
            <a:r>
              <a:rPr lang="en-GB" dirty="0"/>
              <a:t>Any dates and charges for meetings will be discussed by Governor Support Service staff.</a:t>
            </a:r>
          </a:p>
          <a:p>
            <a:endParaRPr lang="en-GB" dirty="0"/>
          </a:p>
        </p:txBody>
      </p:sp>
    </p:spTree>
    <p:extLst>
      <p:ext uri="{BB962C8B-B14F-4D97-AF65-F5344CB8AC3E}">
        <p14:creationId xmlns:p14="http://schemas.microsoft.com/office/powerpoint/2010/main" val="1852169368"/>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16F1A-FABF-4D1B-83AC-F18215FDB538}"/>
              </a:ext>
            </a:extLst>
          </p:cNvPr>
          <p:cNvSpPr>
            <a:spLocks noGrp="1"/>
          </p:cNvSpPr>
          <p:nvPr>
            <p:ph type="title"/>
          </p:nvPr>
        </p:nvSpPr>
        <p:spPr>
          <a:xfrm>
            <a:off x="323528" y="773207"/>
            <a:ext cx="8568952" cy="504056"/>
          </a:xfrm>
        </p:spPr>
        <p:txBody>
          <a:bodyPr/>
          <a:lstStyle/>
          <a:p>
            <a:r>
              <a:rPr lang="en-GB" b="1" dirty="0"/>
              <a:t>Lilac Sheet - returned within </a:t>
            </a:r>
            <a:r>
              <a:rPr lang="en-GB" b="1" dirty="0">
                <a:solidFill>
                  <a:srgbClr val="FF0000"/>
                </a:solidFill>
              </a:rPr>
              <a:t>3 days or sooner</a:t>
            </a:r>
            <a:endParaRPr lang="en-GB" dirty="0">
              <a:solidFill>
                <a:srgbClr val="FF0000"/>
              </a:solidFill>
            </a:endParaRPr>
          </a:p>
        </p:txBody>
      </p:sp>
      <p:sp>
        <p:nvSpPr>
          <p:cNvPr id="3" name="Content Placeholder 2">
            <a:extLst>
              <a:ext uri="{FF2B5EF4-FFF2-40B4-BE49-F238E27FC236}">
                <a16:creationId xmlns:a16="http://schemas.microsoft.com/office/drawing/2014/main" id="{355109B7-C34B-41F7-B477-11A20F086D74}"/>
              </a:ext>
            </a:extLst>
          </p:cNvPr>
          <p:cNvSpPr>
            <a:spLocks noGrp="1"/>
          </p:cNvSpPr>
          <p:nvPr>
            <p:ph idx="1"/>
          </p:nvPr>
        </p:nvSpPr>
        <p:spPr>
          <a:xfrm>
            <a:off x="323528" y="1402235"/>
            <a:ext cx="4536690" cy="5297760"/>
          </a:xfrm>
        </p:spPr>
        <p:txBody>
          <a:bodyPr/>
          <a:lstStyle/>
          <a:p>
            <a:pPr marL="268288" indent="-268288"/>
            <a:r>
              <a:rPr lang="en-GB" dirty="0"/>
              <a:t>Update with key actions and information regarding:</a:t>
            </a:r>
            <a:endParaRPr lang="en-GB" b="1" dirty="0"/>
          </a:p>
          <a:p>
            <a:pPr marL="534988" lvl="1" indent="-266700"/>
            <a:r>
              <a:rPr lang="en-GB" dirty="0">
                <a:solidFill>
                  <a:srgbClr val="FF0000"/>
                </a:solidFill>
              </a:rPr>
              <a:t>New governors</a:t>
            </a:r>
          </a:p>
          <a:p>
            <a:pPr marL="534988" lvl="1" indent="-266700"/>
            <a:r>
              <a:rPr lang="en-GB" dirty="0">
                <a:solidFill>
                  <a:srgbClr val="FF0000"/>
                </a:solidFill>
              </a:rPr>
              <a:t>All meeting dates (check diary)</a:t>
            </a:r>
          </a:p>
          <a:p>
            <a:pPr marL="534988" lvl="1" indent="-266700"/>
            <a:r>
              <a:rPr lang="en-GB" dirty="0">
                <a:solidFill>
                  <a:srgbClr val="FF0000"/>
                </a:solidFill>
              </a:rPr>
              <a:t>Change of email address</a:t>
            </a:r>
          </a:p>
          <a:p>
            <a:pPr marL="534988" lvl="1" indent="-266700"/>
            <a:r>
              <a:rPr lang="en-GB" dirty="0">
                <a:solidFill>
                  <a:srgbClr val="FF0000"/>
                </a:solidFill>
              </a:rPr>
              <a:t>Change of meeting dates</a:t>
            </a:r>
          </a:p>
          <a:p>
            <a:pPr marL="534988" lvl="1" indent="-266700"/>
            <a:r>
              <a:rPr lang="en-GB" dirty="0">
                <a:solidFill>
                  <a:srgbClr val="FF0000"/>
                </a:solidFill>
              </a:rPr>
              <a:t>Governor leaving dates</a:t>
            </a:r>
          </a:p>
          <a:p>
            <a:pPr marL="534988" lvl="1" indent="-266700"/>
            <a:r>
              <a:rPr lang="en-GB" dirty="0">
                <a:solidFill>
                  <a:srgbClr val="FF0000"/>
                </a:solidFill>
              </a:rPr>
              <a:t>Deferred agenda items </a:t>
            </a:r>
          </a:p>
          <a:p>
            <a:pPr marL="534988" lvl="1" indent="-266700"/>
            <a:r>
              <a:rPr lang="en-GB" dirty="0">
                <a:solidFill>
                  <a:srgbClr val="FF0000"/>
                </a:solidFill>
              </a:rPr>
              <a:t>Things we need to know and to be action quickly </a:t>
            </a:r>
          </a:p>
          <a:p>
            <a:pPr marL="268288" lvl="1" indent="-268288">
              <a:buFont typeface="Arial" panose="020B0604020202020204" pitchFamily="34" charset="0"/>
              <a:buChar char="•"/>
            </a:pPr>
            <a:r>
              <a:rPr lang="en-GB" sz="2400" dirty="0"/>
              <a:t>If you remember that you have missed something off then please let us know straightaway </a:t>
            </a:r>
          </a:p>
        </p:txBody>
      </p:sp>
      <p:pic>
        <p:nvPicPr>
          <p:cNvPr id="5" name="Picture 4">
            <a:extLst>
              <a:ext uri="{FF2B5EF4-FFF2-40B4-BE49-F238E27FC236}">
                <a16:creationId xmlns:a16="http://schemas.microsoft.com/office/drawing/2014/main" id="{7D067CC2-1522-43F4-88B9-A42D514AD47B}"/>
              </a:ext>
            </a:extLst>
          </p:cNvPr>
          <p:cNvPicPr>
            <a:picLocks noChangeAspect="1"/>
          </p:cNvPicPr>
          <p:nvPr/>
        </p:nvPicPr>
        <p:blipFill>
          <a:blip r:embed="rId2"/>
          <a:stretch>
            <a:fillRect/>
          </a:stretch>
        </p:blipFill>
        <p:spPr>
          <a:xfrm>
            <a:off x="5178705" y="1556792"/>
            <a:ext cx="3497937" cy="4988646"/>
          </a:xfrm>
          <a:prstGeom prst="rect">
            <a:avLst/>
          </a:prstGeom>
          <a:ln w="38100">
            <a:solidFill>
              <a:srgbClr val="7030A0"/>
            </a:solid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986C1C7F-DCFC-4049-ABE6-34D4AB0429A5}"/>
              </a:ext>
            </a:extLst>
          </p:cNvPr>
          <p:cNvSpPr/>
          <p:nvPr/>
        </p:nvSpPr>
        <p:spPr>
          <a:xfrm>
            <a:off x="0" y="0"/>
            <a:ext cx="9144000" cy="707886"/>
          </a:xfrm>
          <a:prstGeom prst="rect">
            <a:avLst/>
          </a:prstGeom>
          <a:solidFill>
            <a:srgbClr val="FF0000"/>
          </a:solidFill>
        </p:spPr>
        <p:txBody>
          <a:bodyPr wrap="square">
            <a:spAutoFit/>
          </a:bodyPr>
          <a:lstStyle/>
          <a:p>
            <a:pPr algn="ctr"/>
            <a:r>
              <a:rPr lang="en-GB" sz="4000" b="1" dirty="0">
                <a:solidFill>
                  <a:schemeClr val="bg1"/>
                </a:solidFill>
                <a:latin typeface="+mj-lt"/>
              </a:rPr>
              <a:t>Important Clerk Information</a:t>
            </a:r>
          </a:p>
        </p:txBody>
      </p:sp>
    </p:spTree>
    <p:extLst>
      <p:ext uri="{BB962C8B-B14F-4D97-AF65-F5344CB8AC3E}">
        <p14:creationId xmlns:p14="http://schemas.microsoft.com/office/powerpoint/2010/main" val="2386338400"/>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Funniest Privacy and Security Stock Photos - TeachPrivacy">
            <a:extLst>
              <a:ext uri="{FF2B5EF4-FFF2-40B4-BE49-F238E27FC236}">
                <a16:creationId xmlns:a16="http://schemas.microsoft.com/office/drawing/2014/main" id="{F1DEE7F3-EDDF-4C12-B074-24319946F8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79" t="1355" r="25175"/>
          <a:stretch/>
        </p:blipFill>
        <p:spPr bwMode="auto">
          <a:xfrm>
            <a:off x="7524327" y="2414201"/>
            <a:ext cx="1656405" cy="32470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416F1A-FABF-4D1B-83AC-F18215FDB538}"/>
              </a:ext>
            </a:extLst>
          </p:cNvPr>
          <p:cNvSpPr>
            <a:spLocks noGrp="1"/>
          </p:cNvSpPr>
          <p:nvPr>
            <p:ph type="title"/>
          </p:nvPr>
        </p:nvSpPr>
        <p:spPr>
          <a:xfrm>
            <a:off x="323528" y="773207"/>
            <a:ext cx="8568952" cy="504056"/>
          </a:xfrm>
        </p:spPr>
        <p:txBody>
          <a:bodyPr/>
          <a:lstStyle/>
          <a:p>
            <a:r>
              <a:rPr lang="en-GB" b="1" dirty="0"/>
              <a:t>Consequences of not returning the Lilac Sheet within </a:t>
            </a:r>
            <a:r>
              <a:rPr lang="en-GB" b="1" dirty="0">
                <a:solidFill>
                  <a:srgbClr val="FF0000"/>
                </a:solidFill>
              </a:rPr>
              <a:t>3 days or sooner…</a:t>
            </a:r>
            <a:endParaRPr lang="en-GB" dirty="0">
              <a:solidFill>
                <a:srgbClr val="FF0000"/>
              </a:solidFill>
            </a:endParaRPr>
          </a:p>
        </p:txBody>
      </p:sp>
      <p:sp>
        <p:nvSpPr>
          <p:cNvPr id="3" name="Content Placeholder 2">
            <a:extLst>
              <a:ext uri="{FF2B5EF4-FFF2-40B4-BE49-F238E27FC236}">
                <a16:creationId xmlns:a16="http://schemas.microsoft.com/office/drawing/2014/main" id="{355109B7-C34B-41F7-B477-11A20F086D74}"/>
              </a:ext>
            </a:extLst>
          </p:cNvPr>
          <p:cNvSpPr>
            <a:spLocks noGrp="1"/>
          </p:cNvSpPr>
          <p:nvPr>
            <p:ph idx="1"/>
          </p:nvPr>
        </p:nvSpPr>
        <p:spPr>
          <a:xfrm>
            <a:off x="277483" y="1844824"/>
            <a:ext cx="8038933" cy="4464496"/>
          </a:xfrm>
        </p:spPr>
        <p:txBody>
          <a:bodyPr/>
          <a:lstStyle/>
          <a:p>
            <a:pPr marL="268288" indent="-268288">
              <a:spcBef>
                <a:spcPts val="600"/>
              </a:spcBef>
            </a:pPr>
            <a:r>
              <a:rPr lang="en-GB" sz="2200" dirty="0">
                <a:solidFill>
                  <a:schemeClr val="tx1"/>
                </a:solidFill>
              </a:rPr>
              <a:t>Important/urgent/confidential information has NOT gone to a governor as they have changed or closed email addresses.</a:t>
            </a:r>
          </a:p>
          <a:p>
            <a:pPr marL="268288" indent="-268288">
              <a:spcBef>
                <a:spcPts val="600"/>
              </a:spcBef>
            </a:pPr>
            <a:r>
              <a:rPr lang="en-GB" sz="2200" dirty="0"/>
              <a:t>Confidential information is shared with a Governor who has left/resigned (data breach) or passed away.</a:t>
            </a:r>
          </a:p>
          <a:p>
            <a:pPr marL="268288" indent="-268288">
              <a:spcBef>
                <a:spcPts val="600"/>
              </a:spcBef>
            </a:pPr>
            <a:r>
              <a:rPr lang="en-GB" sz="2200" dirty="0">
                <a:solidFill>
                  <a:schemeClr val="tx1"/>
                </a:solidFill>
              </a:rPr>
              <a:t>Dates of meetings to be arranged and changes                    on committees.</a:t>
            </a:r>
          </a:p>
          <a:p>
            <a:pPr marL="268288" indent="-268288">
              <a:spcBef>
                <a:spcPts val="600"/>
              </a:spcBef>
            </a:pPr>
            <a:r>
              <a:rPr lang="en-GB" sz="2200" dirty="0"/>
              <a:t>New governor details - appointments regarding                  co-opted govs/observers etc</a:t>
            </a:r>
          </a:p>
          <a:p>
            <a:pPr marL="268288" indent="-268288">
              <a:spcBef>
                <a:spcPts val="600"/>
              </a:spcBef>
            </a:pPr>
            <a:r>
              <a:rPr lang="en-GB" sz="2200" dirty="0">
                <a:solidFill>
                  <a:schemeClr val="tx1"/>
                </a:solidFill>
              </a:rPr>
              <a:t>Thank you letters not sent to a long serving Governor that has resigned (doesn't look good on Governor Services).</a:t>
            </a:r>
          </a:p>
          <a:p>
            <a:pPr marL="268288" indent="-268288">
              <a:spcBef>
                <a:spcPts val="600"/>
              </a:spcBef>
            </a:pPr>
            <a:r>
              <a:rPr lang="en-GB" sz="2200" dirty="0"/>
              <a:t>New Chairs &amp; Vice-Chairs not being invited to meetings with the Director.  Chairs &amp; Vice-Chairs not being sent important information that is shared with them throughout the week.</a:t>
            </a:r>
          </a:p>
        </p:txBody>
      </p:sp>
      <p:sp>
        <p:nvSpPr>
          <p:cNvPr id="4" name="Rectangle 3">
            <a:extLst>
              <a:ext uri="{FF2B5EF4-FFF2-40B4-BE49-F238E27FC236}">
                <a16:creationId xmlns:a16="http://schemas.microsoft.com/office/drawing/2014/main" id="{986C1C7F-DCFC-4049-ABE6-34D4AB0429A5}"/>
              </a:ext>
            </a:extLst>
          </p:cNvPr>
          <p:cNvSpPr/>
          <p:nvPr/>
        </p:nvSpPr>
        <p:spPr>
          <a:xfrm>
            <a:off x="0" y="0"/>
            <a:ext cx="9144000" cy="707886"/>
          </a:xfrm>
          <a:prstGeom prst="rect">
            <a:avLst/>
          </a:prstGeom>
          <a:solidFill>
            <a:srgbClr val="FF0000"/>
          </a:solidFill>
        </p:spPr>
        <p:txBody>
          <a:bodyPr wrap="square">
            <a:spAutoFit/>
          </a:bodyPr>
          <a:lstStyle/>
          <a:p>
            <a:pPr algn="ctr"/>
            <a:r>
              <a:rPr lang="en-GB" sz="4000" b="1" dirty="0">
                <a:solidFill>
                  <a:schemeClr val="bg1"/>
                </a:solidFill>
                <a:latin typeface="+mj-lt"/>
              </a:rPr>
              <a:t>Lilac Sheet - Important</a:t>
            </a:r>
          </a:p>
        </p:txBody>
      </p:sp>
    </p:spTree>
    <p:extLst>
      <p:ext uri="{BB962C8B-B14F-4D97-AF65-F5344CB8AC3E}">
        <p14:creationId xmlns:p14="http://schemas.microsoft.com/office/powerpoint/2010/main" val="4178861438"/>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16F1A-FABF-4D1B-83AC-F18215FDB538}"/>
              </a:ext>
            </a:extLst>
          </p:cNvPr>
          <p:cNvSpPr>
            <a:spLocks noGrp="1"/>
          </p:cNvSpPr>
          <p:nvPr>
            <p:ph type="title"/>
          </p:nvPr>
        </p:nvSpPr>
        <p:spPr>
          <a:xfrm>
            <a:off x="287524" y="769180"/>
            <a:ext cx="8568952" cy="504056"/>
          </a:xfrm>
        </p:spPr>
        <p:txBody>
          <a:bodyPr/>
          <a:lstStyle/>
          <a:p>
            <a:r>
              <a:rPr lang="en-GB" b="1" dirty="0"/>
              <a:t>Consequences of not returning the Lilac Sheet within </a:t>
            </a:r>
            <a:r>
              <a:rPr lang="en-GB" b="1" dirty="0">
                <a:solidFill>
                  <a:srgbClr val="FF0000"/>
                </a:solidFill>
              </a:rPr>
              <a:t>3 days or sooner</a:t>
            </a:r>
            <a:endParaRPr lang="en-GB" dirty="0">
              <a:solidFill>
                <a:srgbClr val="FF0000"/>
              </a:solidFill>
            </a:endParaRPr>
          </a:p>
        </p:txBody>
      </p:sp>
      <p:sp>
        <p:nvSpPr>
          <p:cNvPr id="3" name="Content Placeholder 2">
            <a:extLst>
              <a:ext uri="{FF2B5EF4-FFF2-40B4-BE49-F238E27FC236}">
                <a16:creationId xmlns:a16="http://schemas.microsoft.com/office/drawing/2014/main" id="{355109B7-C34B-41F7-B477-11A20F086D74}"/>
              </a:ext>
            </a:extLst>
          </p:cNvPr>
          <p:cNvSpPr>
            <a:spLocks noGrp="1"/>
          </p:cNvSpPr>
          <p:nvPr>
            <p:ph idx="1"/>
          </p:nvPr>
        </p:nvSpPr>
        <p:spPr>
          <a:xfrm>
            <a:off x="287524" y="2056821"/>
            <a:ext cx="8568952" cy="2452299"/>
          </a:xfrm>
        </p:spPr>
        <p:txBody>
          <a:bodyPr/>
          <a:lstStyle/>
          <a:p>
            <a:pPr marL="268288" indent="-268288">
              <a:spcBef>
                <a:spcPts val="600"/>
              </a:spcBef>
            </a:pPr>
            <a:r>
              <a:rPr lang="en-GB" sz="2200" dirty="0">
                <a:solidFill>
                  <a:schemeClr val="tx1"/>
                </a:solidFill>
              </a:rPr>
              <a:t>New Governors missing out on training invites.</a:t>
            </a:r>
          </a:p>
          <a:p>
            <a:pPr marL="268288" indent="-268288">
              <a:spcBef>
                <a:spcPts val="600"/>
              </a:spcBef>
            </a:pPr>
            <a:r>
              <a:rPr lang="en-GB" sz="2200" dirty="0"/>
              <a:t>Non-compliance to the requirements of the Clerking Role and in turn the SLA committed by the Governor Support Service.</a:t>
            </a:r>
          </a:p>
          <a:p>
            <a:pPr marL="268288" indent="-268288">
              <a:spcBef>
                <a:spcPts val="600"/>
              </a:spcBef>
            </a:pPr>
            <a:r>
              <a:rPr lang="en-GB" sz="2200" dirty="0">
                <a:solidFill>
                  <a:schemeClr val="tx1"/>
                </a:solidFill>
              </a:rPr>
              <a:t>Any urgent issues raised in the meeting that needs dealing with by the LA, (complaints or such like for example), cant wait until the minutes come in.</a:t>
            </a:r>
          </a:p>
        </p:txBody>
      </p:sp>
      <p:sp>
        <p:nvSpPr>
          <p:cNvPr id="4" name="Rectangle 3">
            <a:extLst>
              <a:ext uri="{FF2B5EF4-FFF2-40B4-BE49-F238E27FC236}">
                <a16:creationId xmlns:a16="http://schemas.microsoft.com/office/drawing/2014/main" id="{986C1C7F-DCFC-4049-ABE6-34D4AB0429A5}"/>
              </a:ext>
            </a:extLst>
          </p:cNvPr>
          <p:cNvSpPr/>
          <p:nvPr/>
        </p:nvSpPr>
        <p:spPr>
          <a:xfrm>
            <a:off x="0" y="0"/>
            <a:ext cx="9144000" cy="707886"/>
          </a:xfrm>
          <a:prstGeom prst="rect">
            <a:avLst/>
          </a:prstGeom>
          <a:solidFill>
            <a:srgbClr val="FF0000"/>
          </a:solidFill>
        </p:spPr>
        <p:txBody>
          <a:bodyPr wrap="square">
            <a:spAutoFit/>
          </a:bodyPr>
          <a:lstStyle/>
          <a:p>
            <a:pPr algn="ctr"/>
            <a:r>
              <a:rPr lang="en-GB" sz="4000" b="1" dirty="0">
                <a:solidFill>
                  <a:schemeClr val="bg1"/>
                </a:solidFill>
                <a:latin typeface="+mj-lt"/>
              </a:rPr>
              <a:t>Lilac Sheet - Important</a:t>
            </a:r>
          </a:p>
        </p:txBody>
      </p:sp>
      <p:sp>
        <p:nvSpPr>
          <p:cNvPr id="7" name="Content Placeholder 2">
            <a:extLst>
              <a:ext uri="{FF2B5EF4-FFF2-40B4-BE49-F238E27FC236}">
                <a16:creationId xmlns:a16="http://schemas.microsoft.com/office/drawing/2014/main" id="{773CF3AC-128C-4C89-AEE4-54973A519EEC}"/>
              </a:ext>
            </a:extLst>
          </p:cNvPr>
          <p:cNvSpPr txBox="1">
            <a:spLocks/>
          </p:cNvSpPr>
          <p:nvPr/>
        </p:nvSpPr>
        <p:spPr bwMode="auto">
          <a:xfrm>
            <a:off x="271523" y="4287622"/>
            <a:ext cx="602866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marL="268288" indent="-268288">
              <a:spcBef>
                <a:spcPts val="600"/>
              </a:spcBef>
            </a:pPr>
            <a:r>
              <a:rPr lang="en-GB" sz="2200" kern="0" dirty="0"/>
              <a:t>Notice to issue election papers for staff and parents governors with in term time…If they are delayed it could cause a problem with school holidays.</a:t>
            </a:r>
          </a:p>
          <a:p>
            <a:pPr marL="268288" indent="-268288">
              <a:spcBef>
                <a:spcPts val="600"/>
              </a:spcBef>
            </a:pPr>
            <a:r>
              <a:rPr lang="en-GB" sz="2200" kern="0" dirty="0">
                <a:solidFill>
                  <a:schemeClr val="tx1"/>
                </a:solidFill>
              </a:rPr>
              <a:t>External training is not recorded - also Clerks to know the difference between 'in house' and 'external'</a:t>
            </a:r>
          </a:p>
        </p:txBody>
      </p:sp>
      <p:pic>
        <p:nvPicPr>
          <p:cNvPr id="8" name="Picture 10" descr="Compliments, Complaints and Comments - South Essex Homes">
            <a:extLst>
              <a:ext uri="{FF2B5EF4-FFF2-40B4-BE49-F238E27FC236}">
                <a16:creationId xmlns:a16="http://schemas.microsoft.com/office/drawing/2014/main" id="{E1E59C05-ABB2-443A-B625-8B1EA70D0B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31"/>
          <a:stretch/>
        </p:blipFill>
        <p:spPr bwMode="auto">
          <a:xfrm>
            <a:off x="6300191" y="4069224"/>
            <a:ext cx="2816037" cy="27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466976"/>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3C73-A507-4A7B-B9FE-4FBCDFE4A3E3}"/>
              </a:ext>
            </a:extLst>
          </p:cNvPr>
          <p:cNvSpPr>
            <a:spLocks noGrp="1"/>
          </p:cNvSpPr>
          <p:nvPr>
            <p:ph type="title"/>
          </p:nvPr>
        </p:nvSpPr>
        <p:spPr/>
        <p:txBody>
          <a:bodyPr/>
          <a:lstStyle/>
          <a:p>
            <a:r>
              <a:rPr lang="en-GB" dirty="0"/>
              <a:t>Thank YOU</a:t>
            </a:r>
          </a:p>
        </p:txBody>
      </p:sp>
      <p:sp>
        <p:nvSpPr>
          <p:cNvPr id="3" name="Content Placeholder 2">
            <a:extLst>
              <a:ext uri="{FF2B5EF4-FFF2-40B4-BE49-F238E27FC236}">
                <a16:creationId xmlns:a16="http://schemas.microsoft.com/office/drawing/2014/main" id="{227075D4-9598-4F4F-B991-E747168C9B7B}"/>
              </a:ext>
            </a:extLst>
          </p:cNvPr>
          <p:cNvSpPr>
            <a:spLocks noGrp="1"/>
          </p:cNvSpPr>
          <p:nvPr>
            <p:ph idx="1"/>
          </p:nvPr>
        </p:nvSpPr>
        <p:spPr>
          <a:xfrm>
            <a:off x="611188" y="1618556"/>
            <a:ext cx="8353300" cy="1306388"/>
          </a:xfrm>
        </p:spPr>
        <p:txBody>
          <a:bodyPr/>
          <a:lstStyle/>
          <a:p>
            <a:r>
              <a:rPr lang="en-GB" dirty="0"/>
              <a:t>Thank you for responding so quickly and coping so well during this pandemic. You’ve adapted to changes and new virtual ways of working so well.  Thank YOU!</a:t>
            </a:r>
          </a:p>
        </p:txBody>
      </p:sp>
      <p:pic>
        <p:nvPicPr>
          <p:cNvPr id="4" name="Picture 2" descr="How to correctly respond when a guest says “Thank You” - Insights">
            <a:extLst>
              <a:ext uri="{FF2B5EF4-FFF2-40B4-BE49-F238E27FC236}">
                <a16:creationId xmlns:a16="http://schemas.microsoft.com/office/drawing/2014/main" id="{424F872A-4FF7-416A-805B-E5CEFE313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829203"/>
            <a:ext cx="4032448"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335506"/>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16F1A-FABF-4D1B-83AC-F18215FDB538}"/>
              </a:ext>
            </a:extLst>
          </p:cNvPr>
          <p:cNvSpPr>
            <a:spLocks noGrp="1"/>
          </p:cNvSpPr>
          <p:nvPr>
            <p:ph type="title"/>
          </p:nvPr>
        </p:nvSpPr>
        <p:spPr>
          <a:xfrm>
            <a:off x="323528" y="185521"/>
            <a:ext cx="8568952" cy="1008844"/>
          </a:xfrm>
          <a:solidFill>
            <a:schemeClr val="bg1"/>
          </a:solidFill>
        </p:spPr>
        <p:txBody>
          <a:bodyPr/>
          <a:lstStyle/>
          <a:p>
            <a:r>
              <a:rPr lang="en-GB" b="1" dirty="0"/>
              <a:t>Consequences of not returning the Lilac Sheet within </a:t>
            </a:r>
            <a:r>
              <a:rPr lang="en-GB" b="1" dirty="0">
                <a:solidFill>
                  <a:srgbClr val="FF0000"/>
                </a:solidFill>
              </a:rPr>
              <a:t>3 days or sooner</a:t>
            </a:r>
            <a:endParaRPr lang="en-GB" dirty="0">
              <a:solidFill>
                <a:srgbClr val="FF0000"/>
              </a:solidFill>
            </a:endParaRPr>
          </a:p>
        </p:txBody>
      </p:sp>
      <p:pic>
        <p:nvPicPr>
          <p:cNvPr id="1026" name="Picture 2" descr="Why it's worth taking time to tackle lateness">
            <a:extLst>
              <a:ext uri="{FF2B5EF4-FFF2-40B4-BE49-F238E27FC236}">
                <a16:creationId xmlns:a16="http://schemas.microsoft.com/office/drawing/2014/main" id="{6DEEE595-940C-4BD7-85DB-BD0B6BDD91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665" y="1261435"/>
            <a:ext cx="3679279" cy="19590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ing Late For Meeting High Resolution Stock Photography and Images - Alamy">
            <a:extLst>
              <a:ext uri="{FF2B5EF4-FFF2-40B4-BE49-F238E27FC236}">
                <a16:creationId xmlns:a16="http://schemas.microsoft.com/office/drawing/2014/main" id="{8CD51C90-60AF-4B3A-8ECF-2A4811FEB4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889"/>
          <a:stretch/>
        </p:blipFill>
        <p:spPr bwMode="auto">
          <a:xfrm>
            <a:off x="153585" y="3367484"/>
            <a:ext cx="2495550" cy="1666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8" name="Picture 14" descr="How to Complain">
            <a:extLst>
              <a:ext uri="{FF2B5EF4-FFF2-40B4-BE49-F238E27FC236}">
                <a16:creationId xmlns:a16="http://schemas.microsoft.com/office/drawing/2014/main" id="{981AB817-3F1E-4D2F-8116-7DAF4DD23A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19" r="21881"/>
          <a:stretch/>
        </p:blipFill>
        <p:spPr bwMode="auto">
          <a:xfrm>
            <a:off x="107504" y="5290478"/>
            <a:ext cx="2305912" cy="1505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2" name="Picture 18" descr="Complaint Cell - OVERSEAS PAKISTANIS FOUNDATION">
            <a:extLst>
              <a:ext uri="{FF2B5EF4-FFF2-40B4-BE49-F238E27FC236}">
                <a16:creationId xmlns:a16="http://schemas.microsoft.com/office/drawing/2014/main" id="{A5E4FD8E-F056-4768-AC2D-FABE79D50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719" y="4365300"/>
            <a:ext cx="3767472" cy="242194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his Hilarious TED Talk Demonstrates Every Bad Meeting You've Ever Attended  | Inc.com">
            <a:extLst>
              <a:ext uri="{FF2B5EF4-FFF2-40B4-BE49-F238E27FC236}">
                <a16:creationId xmlns:a16="http://schemas.microsoft.com/office/drawing/2014/main" id="{4DE096B3-9D62-424F-B2FB-BCEDA46BCA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7579" y="1094960"/>
            <a:ext cx="3197772" cy="17987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gry African Boss Scolding Employee For Being Late At Meeting Stock Image  - Image of africanamerican, problem: 116518283">
            <a:extLst>
              <a:ext uri="{FF2B5EF4-FFF2-40B4-BE49-F238E27FC236}">
                <a16:creationId xmlns:a16="http://schemas.microsoft.com/office/drawing/2014/main" id="{305447F1-76C8-4A16-94CE-953040B6E2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9101"/>
          <a:stretch/>
        </p:blipFill>
        <p:spPr bwMode="auto">
          <a:xfrm>
            <a:off x="3063155" y="1465176"/>
            <a:ext cx="2840985" cy="190230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afeguarding in the Diocese « The Diocese of Lancaster">
            <a:extLst>
              <a:ext uri="{FF2B5EF4-FFF2-40B4-BE49-F238E27FC236}">
                <a16:creationId xmlns:a16="http://schemas.microsoft.com/office/drawing/2014/main" id="{D08A0405-06A7-4D74-8DBC-6963A9BFDE1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191"/>
          <a:stretch/>
        </p:blipFill>
        <p:spPr bwMode="auto">
          <a:xfrm rot="21167944">
            <a:off x="2500612" y="3159572"/>
            <a:ext cx="3184855" cy="17914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40" name="Picture 16" descr="Make a complaint - Betsi Cadwaladr University Health Board">
            <a:extLst>
              <a:ext uri="{FF2B5EF4-FFF2-40B4-BE49-F238E27FC236}">
                <a16:creationId xmlns:a16="http://schemas.microsoft.com/office/drawing/2014/main" id="{8D0C307A-A25C-4DE4-A18A-B948ED3960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955517">
            <a:off x="6451766" y="2859377"/>
            <a:ext cx="2319769" cy="15790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What Are Customer Complaints and Why Are They Important">
            <a:extLst>
              <a:ext uri="{FF2B5EF4-FFF2-40B4-BE49-F238E27FC236}">
                <a16:creationId xmlns:a16="http://schemas.microsoft.com/office/drawing/2014/main" id="{928D0F41-5C33-4E44-BCC7-17AC4726511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667"/>
          <a:stretch/>
        </p:blipFill>
        <p:spPr bwMode="auto">
          <a:xfrm rot="302721">
            <a:off x="2573634" y="4947339"/>
            <a:ext cx="3002464" cy="181129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6629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barn(inVertical)">
                                      <p:cBhvr>
                                        <p:cTn id="13" dur="500"/>
                                        <p:tgtEl>
                                          <p:spTgt spid="1032"/>
                                        </p:tgtEl>
                                      </p:cBhvr>
                                    </p:animEffect>
                                  </p:childTnLst>
                                </p:cTn>
                              </p:par>
                            </p:childTnLst>
                          </p:cTn>
                        </p:par>
                        <p:par>
                          <p:cTn id="14" fill="hold">
                            <p:stCondLst>
                              <p:cond delay="1500"/>
                            </p:stCondLst>
                            <p:childTnLst>
                              <p:par>
                                <p:cTn id="15" presetID="21" presetClass="entr" presetSubtype="1" fill="hold" nodeType="afterEffect">
                                  <p:stCondLst>
                                    <p:cond delay="0"/>
                                  </p:stCondLst>
                                  <p:childTnLst>
                                    <p:set>
                                      <p:cBhvr>
                                        <p:cTn id="16" dur="1" fill="hold">
                                          <p:stCondLst>
                                            <p:cond delay="0"/>
                                          </p:stCondLst>
                                        </p:cTn>
                                        <p:tgtEl>
                                          <p:spTgt spid="1046"/>
                                        </p:tgtEl>
                                        <p:attrNameLst>
                                          <p:attrName>style.visibility</p:attrName>
                                        </p:attrNameLst>
                                      </p:cBhvr>
                                      <p:to>
                                        <p:strVal val="visible"/>
                                      </p:to>
                                    </p:set>
                                    <p:animEffect transition="in" filter="wheel(1)">
                                      <p:cBhvr>
                                        <p:cTn id="17" dur="1000"/>
                                        <p:tgtEl>
                                          <p:spTgt spid="1046"/>
                                        </p:tgtEl>
                                      </p:cBhvr>
                                    </p:animEffect>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1042"/>
                                        </p:tgtEl>
                                        <p:attrNameLst>
                                          <p:attrName>style.visibility</p:attrName>
                                        </p:attrNameLst>
                                      </p:cBhvr>
                                      <p:to>
                                        <p:strVal val="visible"/>
                                      </p:to>
                                    </p:set>
                                    <p:animEffect transition="in" filter="randombar(horizontal)">
                                      <p:cBhvr>
                                        <p:cTn id="21" dur="500"/>
                                        <p:tgtEl>
                                          <p:spTgt spid="1042"/>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038"/>
                                        </p:tgtEl>
                                        <p:attrNameLst>
                                          <p:attrName>style.visibility</p:attrName>
                                        </p:attrNameLst>
                                      </p:cBhvr>
                                      <p:to>
                                        <p:strVal val="visible"/>
                                      </p:to>
                                    </p:set>
                                    <p:anim calcmode="lin" valueType="num">
                                      <p:cBhvr>
                                        <p:cTn id="25" dur="500" fill="hold"/>
                                        <p:tgtEl>
                                          <p:spTgt spid="1038"/>
                                        </p:tgtEl>
                                        <p:attrNameLst>
                                          <p:attrName>ppt_w</p:attrName>
                                        </p:attrNameLst>
                                      </p:cBhvr>
                                      <p:tavLst>
                                        <p:tav tm="0">
                                          <p:val>
                                            <p:fltVal val="0"/>
                                          </p:val>
                                        </p:tav>
                                        <p:tav tm="100000">
                                          <p:val>
                                            <p:strVal val="#ppt_w"/>
                                          </p:val>
                                        </p:tav>
                                      </p:tavLst>
                                    </p:anim>
                                    <p:anim calcmode="lin" valueType="num">
                                      <p:cBhvr>
                                        <p:cTn id="26" dur="500" fill="hold"/>
                                        <p:tgtEl>
                                          <p:spTgt spid="1038"/>
                                        </p:tgtEl>
                                        <p:attrNameLst>
                                          <p:attrName>ppt_h</p:attrName>
                                        </p:attrNameLst>
                                      </p:cBhvr>
                                      <p:tavLst>
                                        <p:tav tm="0">
                                          <p:val>
                                            <p:fltVal val="0"/>
                                          </p:val>
                                        </p:tav>
                                        <p:tav tm="100000">
                                          <p:val>
                                            <p:strVal val="#ppt_h"/>
                                          </p:val>
                                        </p:tav>
                                      </p:tavLst>
                                    </p:anim>
                                    <p:animEffect transition="in" filter="fade">
                                      <p:cBhvr>
                                        <p:cTn id="27" dur="500"/>
                                        <p:tgtEl>
                                          <p:spTgt spid="1038"/>
                                        </p:tgtEl>
                                      </p:cBhvr>
                                    </p:animEffect>
                                  </p:childTnLst>
                                </p:cTn>
                              </p:par>
                            </p:childTnLst>
                          </p:cTn>
                        </p:par>
                        <p:par>
                          <p:cTn id="28" fill="hold">
                            <p:stCondLst>
                              <p:cond delay="3500"/>
                            </p:stCondLst>
                            <p:childTnLst>
                              <p:par>
                                <p:cTn id="29" presetID="31" presetClass="entr" presetSubtype="0"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p:cTn id="31" dur="1000" fill="hold"/>
                                        <p:tgtEl>
                                          <p:spTgt spid="1030"/>
                                        </p:tgtEl>
                                        <p:attrNameLst>
                                          <p:attrName>ppt_w</p:attrName>
                                        </p:attrNameLst>
                                      </p:cBhvr>
                                      <p:tavLst>
                                        <p:tav tm="0">
                                          <p:val>
                                            <p:fltVal val="0"/>
                                          </p:val>
                                        </p:tav>
                                        <p:tav tm="100000">
                                          <p:val>
                                            <p:strVal val="#ppt_w"/>
                                          </p:val>
                                        </p:tav>
                                      </p:tavLst>
                                    </p:anim>
                                    <p:anim calcmode="lin" valueType="num">
                                      <p:cBhvr>
                                        <p:cTn id="32" dur="1000" fill="hold"/>
                                        <p:tgtEl>
                                          <p:spTgt spid="1030"/>
                                        </p:tgtEl>
                                        <p:attrNameLst>
                                          <p:attrName>ppt_h</p:attrName>
                                        </p:attrNameLst>
                                      </p:cBhvr>
                                      <p:tavLst>
                                        <p:tav tm="0">
                                          <p:val>
                                            <p:fltVal val="0"/>
                                          </p:val>
                                        </p:tav>
                                        <p:tav tm="100000">
                                          <p:val>
                                            <p:strVal val="#ppt_h"/>
                                          </p:val>
                                        </p:tav>
                                      </p:tavLst>
                                    </p:anim>
                                    <p:anim calcmode="lin" valueType="num">
                                      <p:cBhvr>
                                        <p:cTn id="33" dur="1000" fill="hold"/>
                                        <p:tgtEl>
                                          <p:spTgt spid="1030"/>
                                        </p:tgtEl>
                                        <p:attrNameLst>
                                          <p:attrName>style.rotation</p:attrName>
                                        </p:attrNameLst>
                                      </p:cBhvr>
                                      <p:tavLst>
                                        <p:tav tm="0">
                                          <p:val>
                                            <p:fltVal val="90"/>
                                          </p:val>
                                        </p:tav>
                                        <p:tav tm="100000">
                                          <p:val>
                                            <p:fltVal val="0"/>
                                          </p:val>
                                        </p:tav>
                                      </p:tavLst>
                                    </p:anim>
                                    <p:animEffect transition="in" filter="fade">
                                      <p:cBhvr>
                                        <p:cTn id="34" dur="1000"/>
                                        <p:tgtEl>
                                          <p:spTgt spid="1030"/>
                                        </p:tgtEl>
                                      </p:cBhvr>
                                    </p:animEffect>
                                  </p:childTnLst>
                                </p:cTn>
                              </p:par>
                            </p:childTnLst>
                          </p:cTn>
                        </p:par>
                        <p:par>
                          <p:cTn id="35" fill="hold">
                            <p:stCondLst>
                              <p:cond delay="4500"/>
                            </p:stCondLst>
                            <p:childTnLst>
                              <p:par>
                                <p:cTn id="36" presetID="2" presetClass="entr" presetSubtype="1" fill="hold" nodeType="afterEffect">
                                  <p:stCondLst>
                                    <p:cond delay="0"/>
                                  </p:stCondLst>
                                  <p:childTnLst>
                                    <p:set>
                                      <p:cBhvr>
                                        <p:cTn id="37" dur="1" fill="hold">
                                          <p:stCondLst>
                                            <p:cond delay="0"/>
                                          </p:stCondLst>
                                        </p:cTn>
                                        <p:tgtEl>
                                          <p:spTgt spid="1036"/>
                                        </p:tgtEl>
                                        <p:attrNameLst>
                                          <p:attrName>style.visibility</p:attrName>
                                        </p:attrNameLst>
                                      </p:cBhvr>
                                      <p:to>
                                        <p:strVal val="visible"/>
                                      </p:to>
                                    </p:set>
                                    <p:anim calcmode="lin" valueType="num">
                                      <p:cBhvr additive="base">
                                        <p:cTn id="38" dur="500" fill="hold"/>
                                        <p:tgtEl>
                                          <p:spTgt spid="1036"/>
                                        </p:tgtEl>
                                        <p:attrNameLst>
                                          <p:attrName>ppt_x</p:attrName>
                                        </p:attrNameLst>
                                      </p:cBhvr>
                                      <p:tavLst>
                                        <p:tav tm="0">
                                          <p:val>
                                            <p:strVal val="#ppt_x"/>
                                          </p:val>
                                        </p:tav>
                                        <p:tav tm="100000">
                                          <p:val>
                                            <p:strVal val="#ppt_x"/>
                                          </p:val>
                                        </p:tav>
                                      </p:tavLst>
                                    </p:anim>
                                    <p:anim calcmode="lin" valueType="num">
                                      <p:cBhvr additive="base">
                                        <p:cTn id="39" dur="500" fill="hold"/>
                                        <p:tgtEl>
                                          <p:spTgt spid="1036"/>
                                        </p:tgtEl>
                                        <p:attrNameLst>
                                          <p:attrName>ppt_y</p:attrName>
                                        </p:attrNameLst>
                                      </p:cBhvr>
                                      <p:tavLst>
                                        <p:tav tm="0">
                                          <p:val>
                                            <p:strVal val="0-#ppt_h/2"/>
                                          </p:val>
                                        </p:tav>
                                        <p:tav tm="100000">
                                          <p:val>
                                            <p:strVal val="#ppt_y"/>
                                          </p:val>
                                        </p:tav>
                                      </p:tavLst>
                                    </p:anim>
                                  </p:childTnLst>
                                </p:cTn>
                              </p:par>
                            </p:childTnLst>
                          </p:cTn>
                        </p:par>
                        <p:par>
                          <p:cTn id="40" fill="hold">
                            <p:stCondLst>
                              <p:cond delay="5000"/>
                            </p:stCondLst>
                            <p:childTnLst>
                              <p:par>
                                <p:cTn id="41" presetID="26" presetClass="entr" presetSubtype="0" fill="hold" nodeType="afterEffect">
                                  <p:stCondLst>
                                    <p:cond delay="0"/>
                                  </p:stCondLst>
                                  <p:childTnLst>
                                    <p:set>
                                      <p:cBhvr>
                                        <p:cTn id="42" dur="1" fill="hold">
                                          <p:stCondLst>
                                            <p:cond delay="0"/>
                                          </p:stCondLst>
                                        </p:cTn>
                                        <p:tgtEl>
                                          <p:spTgt spid="1040"/>
                                        </p:tgtEl>
                                        <p:attrNameLst>
                                          <p:attrName>style.visibility</p:attrName>
                                        </p:attrNameLst>
                                      </p:cBhvr>
                                      <p:to>
                                        <p:strVal val="visible"/>
                                      </p:to>
                                    </p:set>
                                    <p:animEffect transition="in" filter="wipe(down)">
                                      <p:cBhvr>
                                        <p:cTn id="43" dur="362">
                                          <p:stCondLst>
                                            <p:cond delay="0"/>
                                          </p:stCondLst>
                                        </p:cTn>
                                        <p:tgtEl>
                                          <p:spTgt spid="1040"/>
                                        </p:tgtEl>
                                      </p:cBhvr>
                                    </p:animEffect>
                                    <p:anim calcmode="lin" valueType="num">
                                      <p:cBhvr>
                                        <p:cTn id="44" dur="1139" tmFilter="0,0; 0.14,0.36; 0.43,0.73; 0.71,0.91; 1.0,1.0">
                                          <p:stCondLst>
                                            <p:cond delay="0"/>
                                          </p:stCondLst>
                                        </p:cTn>
                                        <p:tgtEl>
                                          <p:spTgt spid="1040"/>
                                        </p:tgtEl>
                                        <p:attrNameLst>
                                          <p:attrName>ppt_x</p:attrName>
                                        </p:attrNameLst>
                                      </p:cBhvr>
                                      <p:tavLst>
                                        <p:tav tm="0">
                                          <p:val>
                                            <p:strVal val="#ppt_x-0.25"/>
                                          </p:val>
                                        </p:tav>
                                        <p:tav tm="100000">
                                          <p:val>
                                            <p:strVal val="#ppt_x"/>
                                          </p:val>
                                        </p:tav>
                                      </p:tavLst>
                                    </p:anim>
                                    <p:anim calcmode="lin" valueType="num">
                                      <p:cBhvr>
                                        <p:cTn id="45" dur="415" tmFilter="0.0,0.0; 0.25,0.07; 0.50,0.2; 0.75,0.467; 1.0,1.0">
                                          <p:stCondLst>
                                            <p:cond delay="0"/>
                                          </p:stCondLst>
                                        </p:cTn>
                                        <p:tgtEl>
                                          <p:spTgt spid="1040"/>
                                        </p:tgtEl>
                                        <p:attrNameLst>
                                          <p:attrName>ppt_y</p:attrName>
                                        </p:attrNameLst>
                                      </p:cBhvr>
                                      <p:tavLst>
                                        <p:tav tm="0" fmla="#ppt_y-sin(pi*$)/3">
                                          <p:val>
                                            <p:fltVal val="0.5"/>
                                          </p:val>
                                        </p:tav>
                                        <p:tav tm="100000">
                                          <p:val>
                                            <p:fltVal val="1"/>
                                          </p:val>
                                        </p:tav>
                                      </p:tavLst>
                                    </p:anim>
                                    <p:anim calcmode="lin" valueType="num">
                                      <p:cBhvr>
                                        <p:cTn id="46" dur="415" tmFilter="0, 0; 0.125,0.2665; 0.25,0.4; 0.375,0.465; 0.5,0.5;  0.625,0.535; 0.75,0.6; 0.875,0.7335; 1,1">
                                          <p:stCondLst>
                                            <p:cond delay="415"/>
                                          </p:stCondLst>
                                        </p:cTn>
                                        <p:tgtEl>
                                          <p:spTgt spid="1040"/>
                                        </p:tgtEl>
                                        <p:attrNameLst>
                                          <p:attrName>ppt_y</p:attrName>
                                        </p:attrNameLst>
                                      </p:cBhvr>
                                      <p:tavLst>
                                        <p:tav tm="0" fmla="#ppt_y-sin(pi*$)/9">
                                          <p:val>
                                            <p:fltVal val="0"/>
                                          </p:val>
                                        </p:tav>
                                        <p:tav tm="100000">
                                          <p:val>
                                            <p:fltVal val="1"/>
                                          </p:val>
                                        </p:tav>
                                      </p:tavLst>
                                    </p:anim>
                                    <p:anim calcmode="lin" valueType="num">
                                      <p:cBhvr>
                                        <p:cTn id="47" dur="207" tmFilter="0, 0; 0.125,0.2665; 0.25,0.4; 0.375,0.465; 0.5,0.5;  0.625,0.535; 0.75,0.6; 0.875,0.7335; 1,1">
                                          <p:stCondLst>
                                            <p:cond delay="828"/>
                                          </p:stCondLst>
                                        </p:cTn>
                                        <p:tgtEl>
                                          <p:spTgt spid="1040"/>
                                        </p:tgtEl>
                                        <p:attrNameLst>
                                          <p:attrName>ppt_y</p:attrName>
                                        </p:attrNameLst>
                                      </p:cBhvr>
                                      <p:tavLst>
                                        <p:tav tm="0" fmla="#ppt_y-sin(pi*$)/27">
                                          <p:val>
                                            <p:fltVal val="0"/>
                                          </p:val>
                                        </p:tav>
                                        <p:tav tm="100000">
                                          <p:val>
                                            <p:fltVal val="1"/>
                                          </p:val>
                                        </p:tav>
                                      </p:tavLst>
                                    </p:anim>
                                    <p:anim calcmode="lin" valueType="num">
                                      <p:cBhvr>
                                        <p:cTn id="48" dur="103" tmFilter="0, 0; 0.125,0.2665; 0.25,0.4; 0.375,0.465; 0.5,0.5;  0.625,0.535; 0.75,0.6; 0.875,0.7335; 1,1">
                                          <p:stCondLst>
                                            <p:cond delay="1035"/>
                                          </p:stCondLst>
                                        </p:cTn>
                                        <p:tgtEl>
                                          <p:spTgt spid="1040"/>
                                        </p:tgtEl>
                                        <p:attrNameLst>
                                          <p:attrName>ppt_y</p:attrName>
                                        </p:attrNameLst>
                                      </p:cBhvr>
                                      <p:tavLst>
                                        <p:tav tm="0" fmla="#ppt_y-sin(pi*$)/81">
                                          <p:val>
                                            <p:fltVal val="0"/>
                                          </p:val>
                                        </p:tav>
                                        <p:tav tm="100000">
                                          <p:val>
                                            <p:fltVal val="1"/>
                                          </p:val>
                                        </p:tav>
                                      </p:tavLst>
                                    </p:anim>
                                    <p:animScale>
                                      <p:cBhvr>
                                        <p:cTn id="49" dur="16">
                                          <p:stCondLst>
                                            <p:cond delay="406"/>
                                          </p:stCondLst>
                                        </p:cTn>
                                        <p:tgtEl>
                                          <p:spTgt spid="1040"/>
                                        </p:tgtEl>
                                      </p:cBhvr>
                                      <p:to x="100000" y="60000"/>
                                    </p:animScale>
                                    <p:animScale>
                                      <p:cBhvr>
                                        <p:cTn id="50" dur="104" decel="50000">
                                          <p:stCondLst>
                                            <p:cond delay="423"/>
                                          </p:stCondLst>
                                        </p:cTn>
                                        <p:tgtEl>
                                          <p:spTgt spid="1040"/>
                                        </p:tgtEl>
                                      </p:cBhvr>
                                      <p:to x="100000" y="100000"/>
                                    </p:animScale>
                                    <p:animScale>
                                      <p:cBhvr>
                                        <p:cTn id="51" dur="16">
                                          <p:stCondLst>
                                            <p:cond delay="820"/>
                                          </p:stCondLst>
                                        </p:cTn>
                                        <p:tgtEl>
                                          <p:spTgt spid="1040"/>
                                        </p:tgtEl>
                                      </p:cBhvr>
                                      <p:to x="100000" y="80000"/>
                                    </p:animScale>
                                    <p:animScale>
                                      <p:cBhvr>
                                        <p:cTn id="52" dur="104" decel="50000">
                                          <p:stCondLst>
                                            <p:cond delay="836"/>
                                          </p:stCondLst>
                                        </p:cTn>
                                        <p:tgtEl>
                                          <p:spTgt spid="1040"/>
                                        </p:tgtEl>
                                      </p:cBhvr>
                                      <p:to x="100000" y="100000"/>
                                    </p:animScale>
                                    <p:animScale>
                                      <p:cBhvr>
                                        <p:cTn id="53" dur="16">
                                          <p:stCondLst>
                                            <p:cond delay="1026"/>
                                          </p:stCondLst>
                                        </p:cTn>
                                        <p:tgtEl>
                                          <p:spTgt spid="1040"/>
                                        </p:tgtEl>
                                      </p:cBhvr>
                                      <p:to x="100000" y="90000"/>
                                    </p:animScale>
                                    <p:animScale>
                                      <p:cBhvr>
                                        <p:cTn id="54" dur="104" decel="50000">
                                          <p:stCondLst>
                                            <p:cond delay="1042"/>
                                          </p:stCondLst>
                                        </p:cTn>
                                        <p:tgtEl>
                                          <p:spTgt spid="1040"/>
                                        </p:tgtEl>
                                      </p:cBhvr>
                                      <p:to x="100000" y="100000"/>
                                    </p:animScale>
                                    <p:animScale>
                                      <p:cBhvr>
                                        <p:cTn id="55" dur="16">
                                          <p:stCondLst>
                                            <p:cond delay="1130"/>
                                          </p:stCondLst>
                                        </p:cTn>
                                        <p:tgtEl>
                                          <p:spTgt spid="1040"/>
                                        </p:tgtEl>
                                      </p:cBhvr>
                                      <p:to x="100000" y="95000"/>
                                    </p:animScale>
                                    <p:animScale>
                                      <p:cBhvr>
                                        <p:cTn id="56" dur="104" decel="50000">
                                          <p:stCondLst>
                                            <p:cond delay="1146"/>
                                          </p:stCondLst>
                                        </p:cTn>
                                        <p:tgtEl>
                                          <p:spTgt spid="1040"/>
                                        </p:tgtEl>
                                      </p:cBhvr>
                                      <p:to x="100000" y="100000"/>
                                    </p:animScale>
                                  </p:childTnLst>
                                </p:cTn>
                              </p:par>
                            </p:childTnLst>
                          </p:cTn>
                        </p:par>
                        <p:par>
                          <p:cTn id="57" fill="hold">
                            <p:stCondLst>
                              <p:cond delay="6250"/>
                            </p:stCondLst>
                            <p:childTnLst>
                              <p:par>
                                <p:cTn id="58" presetID="45" presetClass="entr" presetSubtype="0" fill="hold" nodeType="afterEffect">
                                  <p:stCondLst>
                                    <p:cond delay="0"/>
                                  </p:stCondLst>
                                  <p:childTnLst>
                                    <p:set>
                                      <p:cBhvr>
                                        <p:cTn id="59" dur="1" fill="hold">
                                          <p:stCondLst>
                                            <p:cond delay="0"/>
                                          </p:stCondLst>
                                        </p:cTn>
                                        <p:tgtEl>
                                          <p:spTgt spid="1044"/>
                                        </p:tgtEl>
                                        <p:attrNameLst>
                                          <p:attrName>style.visibility</p:attrName>
                                        </p:attrNameLst>
                                      </p:cBhvr>
                                      <p:to>
                                        <p:strVal val="visible"/>
                                      </p:to>
                                    </p:set>
                                    <p:animEffect transition="in" filter="fade">
                                      <p:cBhvr>
                                        <p:cTn id="60" dur="750"/>
                                        <p:tgtEl>
                                          <p:spTgt spid="1044"/>
                                        </p:tgtEl>
                                      </p:cBhvr>
                                    </p:animEffect>
                                    <p:anim calcmode="lin" valueType="num">
                                      <p:cBhvr>
                                        <p:cTn id="61" dur="750" fill="hold"/>
                                        <p:tgtEl>
                                          <p:spTgt spid="1044"/>
                                        </p:tgtEl>
                                        <p:attrNameLst>
                                          <p:attrName>ppt_w</p:attrName>
                                        </p:attrNameLst>
                                      </p:cBhvr>
                                      <p:tavLst>
                                        <p:tav tm="0" fmla="#ppt_w*sin(2.5*pi*$)">
                                          <p:val>
                                            <p:fltVal val="0"/>
                                          </p:val>
                                        </p:tav>
                                        <p:tav tm="100000">
                                          <p:val>
                                            <p:fltVal val="1"/>
                                          </p:val>
                                        </p:tav>
                                      </p:tavLst>
                                    </p:anim>
                                    <p:anim calcmode="lin" valueType="num">
                                      <p:cBhvr>
                                        <p:cTn id="62" dur="750" fill="hold"/>
                                        <p:tgtEl>
                                          <p:spTgt spid="10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086" y="1412776"/>
            <a:ext cx="7104091" cy="505750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11560" y="692696"/>
            <a:ext cx="7772400" cy="621630"/>
          </a:xfrm>
        </p:spPr>
        <p:txBody>
          <a:bodyPr/>
          <a:lstStyle/>
          <a:p>
            <a:r>
              <a:rPr lang="en-GB" dirty="0"/>
              <a:t>Updated Governor Contact Details Form</a:t>
            </a:r>
          </a:p>
        </p:txBody>
      </p:sp>
      <p:sp>
        <p:nvSpPr>
          <p:cNvPr id="3" name="Rounded Rectangular Callout 2"/>
          <p:cNvSpPr/>
          <p:nvPr/>
        </p:nvSpPr>
        <p:spPr>
          <a:xfrm>
            <a:off x="3297560" y="3061038"/>
            <a:ext cx="1994520" cy="900680"/>
          </a:xfrm>
          <a:prstGeom prst="wedgeRoundRectCallout">
            <a:avLst>
              <a:gd name="adj1" fmla="val 64491"/>
              <a:gd name="adj2" fmla="val -103886"/>
              <a:gd name="adj3" fmla="val 16667"/>
            </a:avLst>
          </a:prstGeom>
          <a:solidFill>
            <a:srgbClr val="D9FFD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DBS forms must be completed with governors at school within 21 days</a:t>
            </a:r>
          </a:p>
        </p:txBody>
      </p:sp>
      <p:sp>
        <p:nvSpPr>
          <p:cNvPr id="5" name="Rounded Rectangular Callout 4"/>
          <p:cNvSpPr/>
          <p:nvPr/>
        </p:nvSpPr>
        <p:spPr>
          <a:xfrm>
            <a:off x="7422128" y="1395064"/>
            <a:ext cx="1466348" cy="1080120"/>
          </a:xfrm>
          <a:prstGeom prst="wedgeRoundRectCallout">
            <a:avLst>
              <a:gd name="adj1" fmla="val -125892"/>
              <a:gd name="adj2" fmla="val 49749"/>
              <a:gd name="adj3" fmla="val 16667"/>
            </a:avLst>
          </a:prstGeom>
          <a:solidFill>
            <a:srgbClr val="FFE2C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Required by all on </a:t>
            </a:r>
            <a:r>
              <a:rPr lang="en-GB" sz="1200" b="1" dirty="0">
                <a:solidFill>
                  <a:schemeClr val="tx1"/>
                </a:solidFill>
              </a:rPr>
              <a:t>Finance</a:t>
            </a:r>
            <a:r>
              <a:rPr lang="en-GB" sz="1200" dirty="0">
                <a:solidFill>
                  <a:schemeClr val="tx1"/>
                </a:solidFill>
              </a:rPr>
              <a:t> Committee. Good practice for all Governors</a:t>
            </a:r>
          </a:p>
        </p:txBody>
      </p:sp>
      <p:sp>
        <p:nvSpPr>
          <p:cNvPr id="7" name="Rounded Rectangular Callout 6"/>
          <p:cNvSpPr/>
          <p:nvPr/>
        </p:nvSpPr>
        <p:spPr>
          <a:xfrm>
            <a:off x="4788024" y="1267827"/>
            <a:ext cx="1296144" cy="644061"/>
          </a:xfrm>
          <a:prstGeom prst="wedgeRoundRectCallout">
            <a:avLst>
              <a:gd name="adj1" fmla="val 40026"/>
              <a:gd name="adj2" fmla="val 133923"/>
              <a:gd name="adj3" fmla="val 16667"/>
            </a:avLst>
          </a:prstGeom>
          <a:solidFill>
            <a:srgbClr val="FFFF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Prevent Required by all Governors</a:t>
            </a:r>
          </a:p>
        </p:txBody>
      </p:sp>
      <p:sp>
        <p:nvSpPr>
          <p:cNvPr id="8" name="Rounded Rectangular Callout 7"/>
          <p:cNvSpPr/>
          <p:nvPr/>
        </p:nvSpPr>
        <p:spPr>
          <a:xfrm>
            <a:off x="7159979" y="2906653"/>
            <a:ext cx="1884424" cy="900680"/>
          </a:xfrm>
          <a:prstGeom prst="wedgeRoundRectCallout">
            <a:avLst>
              <a:gd name="adj1" fmla="val -79683"/>
              <a:gd name="adj2" fmla="val -88023"/>
              <a:gd name="adj3" fmla="val 16667"/>
            </a:avLst>
          </a:prstGeom>
          <a:solidFill>
            <a:srgbClr val="FFE5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Individual skills matrix completed by all governors and returned to the Chairs to Collate</a:t>
            </a:r>
          </a:p>
        </p:txBody>
      </p:sp>
      <p:cxnSp>
        <p:nvCxnSpPr>
          <p:cNvPr id="13" name="Straight Arrow Connector 12"/>
          <p:cNvCxnSpPr/>
          <p:nvPr/>
        </p:nvCxnSpPr>
        <p:spPr>
          <a:xfrm flipH="1" flipV="1">
            <a:off x="7057892" y="5121188"/>
            <a:ext cx="728472" cy="7200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7524328" y="4725144"/>
            <a:ext cx="1489540" cy="864096"/>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New</a:t>
            </a:r>
            <a:endParaRPr lang="en-GB" b="1" dirty="0"/>
          </a:p>
        </p:txBody>
      </p:sp>
      <p:cxnSp>
        <p:nvCxnSpPr>
          <p:cNvPr id="15" name="Straight Arrow Connector 14"/>
          <p:cNvCxnSpPr>
            <a:stCxn id="11" idx="1"/>
          </p:cNvCxnSpPr>
          <p:nvPr/>
        </p:nvCxnSpPr>
        <p:spPr>
          <a:xfrm flipH="1" flipV="1">
            <a:off x="7218817" y="4275384"/>
            <a:ext cx="523649" cy="576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67544" y="4462359"/>
            <a:ext cx="1800200" cy="3424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11000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500"/>
                            </p:stCondLst>
                            <p:childTnLst>
                              <p:par>
                                <p:cTn id="28" presetID="14" presetClass="entr" presetSubtype="10" fill="hold" grpId="0" nodeType="afterEffect">
                                  <p:stCondLst>
                                    <p:cond delay="200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par>
                          <p:cTn id="31" fill="hold">
                            <p:stCondLst>
                              <p:cond delay="5000"/>
                            </p:stCondLst>
                            <p:childTnLst>
                              <p:par>
                                <p:cTn id="32" presetID="16" presetClass="entr" presetSubtype="21" fill="hold" grpId="0" nodeType="afterEffect">
                                  <p:stCondLst>
                                    <p:cond delay="100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6500"/>
                            </p:stCondLst>
                            <p:childTnLst>
                              <p:par>
                                <p:cTn id="36" presetID="22" presetClass="entr" presetSubtype="4" fill="hold" grpId="0" nodeType="afterEffect">
                                  <p:stCondLst>
                                    <p:cond delay="100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par>
                          <p:cTn id="39" fill="hold">
                            <p:stCondLst>
                              <p:cond delay="8000"/>
                            </p:stCondLst>
                            <p:childTnLst>
                              <p:par>
                                <p:cTn id="40" presetID="53" presetClass="entr" presetSubtype="16"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par>
                          <p:cTn id="45" fill="hold">
                            <p:stCondLst>
                              <p:cond delay="8500"/>
                            </p:stCondLst>
                            <p:childTnLst>
                              <p:par>
                                <p:cTn id="46" presetID="2" presetClass="entr" presetSubtype="6"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par>
                          <p:cTn id="50" fill="hold">
                            <p:stCondLst>
                              <p:cond delay="9000"/>
                            </p:stCondLst>
                            <p:childTnLst>
                              <p:par>
                                <p:cTn id="51" presetID="2" presetClass="entr" presetSubtype="6"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1+#ppt_w/2"/>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par>
                          <p:cTn id="55" fill="hold">
                            <p:stCondLst>
                              <p:cond delay="9500"/>
                            </p:stCondLst>
                            <p:childTnLst>
                              <p:par>
                                <p:cTn id="56" presetID="21" presetClass="entr" presetSubtype="1"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heel(1)">
                                      <p:cBhvr>
                                        <p:cTn id="5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1"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CF0C-8FE0-4CAC-9D81-AE20543B0FAA}"/>
              </a:ext>
            </a:extLst>
          </p:cNvPr>
          <p:cNvSpPr>
            <a:spLocks noGrp="1"/>
          </p:cNvSpPr>
          <p:nvPr>
            <p:ph type="title"/>
          </p:nvPr>
        </p:nvSpPr>
        <p:spPr>
          <a:xfrm>
            <a:off x="611188" y="719138"/>
            <a:ext cx="7772400" cy="693638"/>
          </a:xfrm>
        </p:spPr>
        <p:txBody>
          <a:bodyPr/>
          <a:lstStyle/>
          <a:p>
            <a:r>
              <a:rPr lang="en-GB" dirty="0"/>
              <a:t>Data Cleanse and Database Update </a:t>
            </a:r>
          </a:p>
        </p:txBody>
      </p:sp>
      <p:sp>
        <p:nvSpPr>
          <p:cNvPr id="3" name="Content Placeholder 2">
            <a:extLst>
              <a:ext uri="{FF2B5EF4-FFF2-40B4-BE49-F238E27FC236}">
                <a16:creationId xmlns:a16="http://schemas.microsoft.com/office/drawing/2014/main" id="{638052B2-931B-430A-A917-1EFEE2DF6471}"/>
              </a:ext>
            </a:extLst>
          </p:cNvPr>
          <p:cNvSpPr>
            <a:spLocks noGrp="1"/>
          </p:cNvSpPr>
          <p:nvPr>
            <p:ph idx="1"/>
          </p:nvPr>
        </p:nvSpPr>
        <p:spPr>
          <a:xfrm>
            <a:off x="611188" y="1628800"/>
            <a:ext cx="7772400" cy="1584176"/>
          </a:xfrm>
        </p:spPr>
        <p:txBody>
          <a:bodyPr/>
          <a:lstStyle/>
          <a:p>
            <a:pPr>
              <a:spcAft>
                <a:spcPts val="1200"/>
              </a:spcAft>
            </a:pPr>
            <a:r>
              <a:rPr lang="en-GB" dirty="0"/>
              <a:t>Updating Governor Details</a:t>
            </a:r>
          </a:p>
          <a:p>
            <a:pPr>
              <a:spcAft>
                <a:spcPts val="1200"/>
              </a:spcAft>
            </a:pPr>
            <a:r>
              <a:rPr lang="en-GB" dirty="0"/>
              <a:t>Correcting information where there is a spelling mistake.</a:t>
            </a:r>
          </a:p>
          <a:p>
            <a:pPr>
              <a:spcAft>
                <a:spcPts val="1200"/>
              </a:spcAft>
            </a:pPr>
            <a:endParaRPr lang="en-GB" dirty="0"/>
          </a:p>
        </p:txBody>
      </p:sp>
      <p:pic>
        <p:nvPicPr>
          <p:cNvPr id="4" name="Picture 3">
            <a:extLst>
              <a:ext uri="{FF2B5EF4-FFF2-40B4-BE49-F238E27FC236}">
                <a16:creationId xmlns:a16="http://schemas.microsoft.com/office/drawing/2014/main" id="{4A51AA1B-3826-4F29-8C5B-AE6D632090D7}"/>
              </a:ext>
            </a:extLst>
          </p:cNvPr>
          <p:cNvPicPr>
            <a:picLocks noChangeAspect="1"/>
          </p:cNvPicPr>
          <p:nvPr/>
        </p:nvPicPr>
        <p:blipFill>
          <a:blip r:embed="rId2"/>
          <a:stretch>
            <a:fillRect/>
          </a:stretch>
        </p:blipFill>
        <p:spPr>
          <a:xfrm>
            <a:off x="3294114" y="3420797"/>
            <a:ext cx="5580112" cy="319765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0963C177-BE77-4EFD-BF90-DE2A30CAD717}"/>
              </a:ext>
            </a:extLst>
          </p:cNvPr>
          <p:cNvSpPr/>
          <p:nvPr/>
        </p:nvSpPr>
        <p:spPr>
          <a:xfrm>
            <a:off x="611188" y="3212976"/>
            <a:ext cx="2448644" cy="1200329"/>
          </a:xfrm>
          <a:prstGeom prst="rect">
            <a:avLst/>
          </a:prstGeom>
        </p:spPr>
        <p:txBody>
          <a:bodyPr wrap="square">
            <a:spAutoFit/>
          </a:bodyPr>
          <a:lstStyle/>
          <a:p>
            <a:pPr marL="342900" indent="-342900">
              <a:buFont typeface="Arial" panose="020B0604020202020204" pitchFamily="34" charset="0"/>
              <a:buChar char="•"/>
            </a:pPr>
            <a:r>
              <a:rPr lang="en-GB" dirty="0">
                <a:solidFill>
                  <a:schemeClr val="tx1">
                    <a:lumMod val="65000"/>
                    <a:lumOff val="35000"/>
                  </a:schemeClr>
                </a:solidFill>
                <a:latin typeface="+mn-lt"/>
              </a:rPr>
              <a:t>It’s important to check and double check</a:t>
            </a:r>
          </a:p>
        </p:txBody>
      </p:sp>
    </p:spTree>
    <p:extLst>
      <p:ext uri="{BB962C8B-B14F-4D97-AF65-F5344CB8AC3E}">
        <p14:creationId xmlns:p14="http://schemas.microsoft.com/office/powerpoint/2010/main" val="864165570"/>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6E24B-C240-4711-B380-DAA3E0F5F9F7}"/>
              </a:ext>
            </a:extLst>
          </p:cNvPr>
          <p:cNvSpPr>
            <a:spLocks noGrp="1"/>
          </p:cNvSpPr>
          <p:nvPr>
            <p:ph type="title"/>
          </p:nvPr>
        </p:nvSpPr>
        <p:spPr/>
        <p:txBody>
          <a:bodyPr/>
          <a:lstStyle/>
          <a:p>
            <a:r>
              <a:rPr lang="en-US" dirty="0"/>
              <a:t>Committee Membership and Governor Responsibilities</a:t>
            </a:r>
            <a:endParaRPr lang="en-GB" dirty="0"/>
          </a:p>
        </p:txBody>
      </p:sp>
      <p:sp>
        <p:nvSpPr>
          <p:cNvPr id="4" name="Content Placeholder 2">
            <a:extLst>
              <a:ext uri="{FF2B5EF4-FFF2-40B4-BE49-F238E27FC236}">
                <a16:creationId xmlns:a16="http://schemas.microsoft.com/office/drawing/2014/main" id="{1F183220-7399-4D08-A875-73113C3C771E}"/>
              </a:ext>
            </a:extLst>
          </p:cNvPr>
          <p:cNvSpPr>
            <a:spLocks noGrp="1"/>
          </p:cNvSpPr>
          <p:nvPr>
            <p:ph idx="1"/>
          </p:nvPr>
        </p:nvSpPr>
        <p:spPr>
          <a:xfrm>
            <a:off x="522650" y="1875656"/>
            <a:ext cx="4333582" cy="4114800"/>
          </a:xfrm>
        </p:spPr>
        <p:txBody>
          <a:bodyPr/>
          <a:lstStyle/>
          <a:p>
            <a:pPr>
              <a:spcAft>
                <a:spcPts val="1200"/>
              </a:spcAft>
            </a:pPr>
            <a:r>
              <a:rPr lang="en-GB" dirty="0"/>
              <a:t>It is imperative that you use this document</a:t>
            </a:r>
          </a:p>
          <a:p>
            <a:pPr>
              <a:spcAft>
                <a:spcPts val="1200"/>
              </a:spcAft>
            </a:pPr>
            <a:r>
              <a:rPr lang="en-GB" dirty="0"/>
              <a:t>Update the committee membership and new governor responsibilities </a:t>
            </a:r>
          </a:p>
          <a:p>
            <a:pPr>
              <a:spcAft>
                <a:spcPts val="1200"/>
              </a:spcAft>
            </a:pPr>
            <a:r>
              <a:rPr lang="en-GB" dirty="0"/>
              <a:t>Add changes to the Lilac Sheet </a:t>
            </a:r>
            <a:r>
              <a:rPr lang="en-GB" dirty="0">
                <a:hlinkClick r:id="rId2"/>
              </a:rPr>
              <a:t>gb.support@oldham.gov.uk</a:t>
            </a:r>
            <a:endParaRPr lang="en-GB" dirty="0"/>
          </a:p>
          <a:p>
            <a:pPr>
              <a:spcAft>
                <a:spcPts val="1200"/>
              </a:spcAft>
            </a:pPr>
            <a:r>
              <a:rPr lang="en-GB" dirty="0"/>
              <a:t>You must also update on the minutes</a:t>
            </a:r>
          </a:p>
        </p:txBody>
      </p:sp>
      <p:pic>
        <p:nvPicPr>
          <p:cNvPr id="3" name="Picture 2">
            <a:extLst>
              <a:ext uri="{FF2B5EF4-FFF2-40B4-BE49-F238E27FC236}">
                <a16:creationId xmlns:a16="http://schemas.microsoft.com/office/drawing/2014/main" id="{7F975513-CE07-4672-8E9A-D8400FF0DDDF}"/>
              </a:ext>
            </a:extLst>
          </p:cNvPr>
          <p:cNvPicPr>
            <a:picLocks noChangeAspect="1"/>
          </p:cNvPicPr>
          <p:nvPr/>
        </p:nvPicPr>
        <p:blipFill>
          <a:blip r:embed="rId3"/>
          <a:stretch>
            <a:fillRect/>
          </a:stretch>
        </p:blipFill>
        <p:spPr>
          <a:xfrm>
            <a:off x="5364088" y="1340768"/>
            <a:ext cx="3441422" cy="5315085"/>
          </a:xfrm>
          <a:prstGeom prst="rect">
            <a:avLst/>
          </a:prstGeom>
          <a:ln>
            <a:solidFill>
              <a:srgbClr val="FF33CC"/>
            </a:solid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C19288F5-8C62-4AB5-B82D-60E049E7850B}"/>
              </a:ext>
            </a:extLst>
          </p:cNvPr>
          <p:cNvSpPr/>
          <p:nvPr/>
        </p:nvSpPr>
        <p:spPr>
          <a:xfrm>
            <a:off x="5364088" y="3429000"/>
            <a:ext cx="1800200" cy="5040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0E6EA08E-5880-4DB6-8C5C-C996D8BE27C3}"/>
              </a:ext>
            </a:extLst>
          </p:cNvPr>
          <p:cNvSpPr/>
          <p:nvPr/>
        </p:nvSpPr>
        <p:spPr>
          <a:xfrm>
            <a:off x="5508104" y="2780928"/>
            <a:ext cx="129614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771D774E-1191-415E-91CC-F4DCE1F6AC06}"/>
              </a:ext>
            </a:extLst>
          </p:cNvPr>
          <p:cNvPicPr>
            <a:picLocks noChangeAspect="1"/>
          </p:cNvPicPr>
          <p:nvPr/>
        </p:nvPicPr>
        <p:blipFill>
          <a:blip r:embed="rId4"/>
          <a:stretch>
            <a:fillRect/>
          </a:stretch>
        </p:blipFill>
        <p:spPr>
          <a:xfrm>
            <a:off x="5364088" y="3407625"/>
            <a:ext cx="1656184" cy="530398"/>
          </a:xfrm>
          <a:prstGeom prst="rect">
            <a:avLst/>
          </a:prstGeom>
        </p:spPr>
      </p:pic>
      <p:pic>
        <p:nvPicPr>
          <p:cNvPr id="8" name="Picture 7">
            <a:extLst>
              <a:ext uri="{FF2B5EF4-FFF2-40B4-BE49-F238E27FC236}">
                <a16:creationId xmlns:a16="http://schemas.microsoft.com/office/drawing/2014/main" id="{75E913FE-F4C7-4E15-8730-2C24CF7EFCA9}"/>
              </a:ext>
            </a:extLst>
          </p:cNvPr>
          <p:cNvPicPr>
            <a:picLocks noChangeAspect="1"/>
          </p:cNvPicPr>
          <p:nvPr/>
        </p:nvPicPr>
        <p:blipFill>
          <a:blip r:embed="rId4"/>
          <a:stretch>
            <a:fillRect/>
          </a:stretch>
        </p:blipFill>
        <p:spPr>
          <a:xfrm>
            <a:off x="5497751" y="4923366"/>
            <a:ext cx="1316850" cy="530398"/>
          </a:xfrm>
          <a:prstGeom prst="rect">
            <a:avLst/>
          </a:prstGeom>
        </p:spPr>
      </p:pic>
      <p:pic>
        <p:nvPicPr>
          <p:cNvPr id="9" name="Picture 8">
            <a:extLst>
              <a:ext uri="{FF2B5EF4-FFF2-40B4-BE49-F238E27FC236}">
                <a16:creationId xmlns:a16="http://schemas.microsoft.com/office/drawing/2014/main" id="{1C1B9BBC-4CEE-497B-9A81-76F7A91F06AD}"/>
              </a:ext>
            </a:extLst>
          </p:cNvPr>
          <p:cNvPicPr>
            <a:picLocks noChangeAspect="1"/>
          </p:cNvPicPr>
          <p:nvPr/>
        </p:nvPicPr>
        <p:blipFill>
          <a:blip r:embed="rId4"/>
          <a:stretch>
            <a:fillRect/>
          </a:stretch>
        </p:blipFill>
        <p:spPr>
          <a:xfrm>
            <a:off x="5364088" y="5418319"/>
            <a:ext cx="1512168" cy="720543"/>
          </a:xfrm>
          <a:prstGeom prst="rect">
            <a:avLst/>
          </a:prstGeom>
        </p:spPr>
      </p:pic>
    </p:spTree>
    <p:extLst>
      <p:ext uri="{BB962C8B-B14F-4D97-AF65-F5344CB8AC3E}">
        <p14:creationId xmlns:p14="http://schemas.microsoft.com/office/powerpoint/2010/main" val="4051177685"/>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3C357-C00A-44AC-9CC5-D1EC28B3E61E}"/>
              </a:ext>
            </a:extLst>
          </p:cNvPr>
          <p:cNvSpPr>
            <a:spLocks noGrp="1"/>
          </p:cNvSpPr>
          <p:nvPr>
            <p:ph type="title"/>
          </p:nvPr>
        </p:nvSpPr>
        <p:spPr>
          <a:xfrm>
            <a:off x="251520" y="719138"/>
            <a:ext cx="8727380" cy="1143000"/>
          </a:xfrm>
        </p:spPr>
        <p:txBody>
          <a:bodyPr/>
          <a:lstStyle/>
          <a:p>
            <a:r>
              <a:rPr lang="en-GB" dirty="0"/>
              <a:t>Responsibilities Standardisation – Gov Database</a:t>
            </a:r>
            <a:br>
              <a:rPr lang="en-GB" dirty="0"/>
            </a:br>
            <a:br>
              <a:rPr lang="en-GB" sz="3200" dirty="0">
                <a:solidFill>
                  <a:srgbClr val="007A87"/>
                </a:solidFill>
              </a:rPr>
            </a:br>
            <a:r>
              <a:rPr lang="en-GB" dirty="0"/>
              <a:t> </a:t>
            </a:r>
          </a:p>
        </p:txBody>
      </p:sp>
      <p:graphicFrame>
        <p:nvGraphicFramePr>
          <p:cNvPr id="4" name="Content Placeholder 3">
            <a:extLst>
              <a:ext uri="{FF2B5EF4-FFF2-40B4-BE49-F238E27FC236}">
                <a16:creationId xmlns:a16="http://schemas.microsoft.com/office/drawing/2014/main" id="{E76337E8-52FB-495A-8EEA-81040D9CC9F7}"/>
              </a:ext>
            </a:extLst>
          </p:cNvPr>
          <p:cNvGraphicFramePr>
            <a:graphicFrameLocks noGrp="1"/>
          </p:cNvGraphicFramePr>
          <p:nvPr>
            <p:ph idx="1"/>
            <p:extLst>
              <p:ext uri="{D42A27DB-BD31-4B8C-83A1-F6EECF244321}">
                <p14:modId xmlns:p14="http://schemas.microsoft.com/office/powerpoint/2010/main" val="1403098847"/>
              </p:ext>
            </p:extLst>
          </p:nvPr>
        </p:nvGraphicFramePr>
        <p:xfrm>
          <a:off x="294730" y="1484784"/>
          <a:ext cx="8640960" cy="4536504"/>
        </p:xfrm>
        <a:graphic>
          <a:graphicData uri="http://schemas.openxmlformats.org/drawingml/2006/table">
            <a:tbl>
              <a:tblPr/>
              <a:tblGrid>
                <a:gridCol w="2343311">
                  <a:extLst>
                    <a:ext uri="{9D8B030D-6E8A-4147-A177-3AD203B41FA5}">
                      <a16:colId xmlns:a16="http://schemas.microsoft.com/office/drawing/2014/main" val="1165481565"/>
                    </a:ext>
                  </a:extLst>
                </a:gridCol>
                <a:gridCol w="6297649">
                  <a:extLst>
                    <a:ext uri="{9D8B030D-6E8A-4147-A177-3AD203B41FA5}">
                      <a16:colId xmlns:a16="http://schemas.microsoft.com/office/drawing/2014/main" val="2199004966"/>
                    </a:ext>
                  </a:extLst>
                </a:gridCol>
              </a:tblGrid>
              <a:tr h="303799">
                <a:tc>
                  <a:txBody>
                    <a:bodyPr/>
                    <a:lstStyle/>
                    <a:p>
                      <a:pPr marL="0" marR="0" fontAlgn="t">
                        <a:spcBef>
                          <a:spcPts val="0"/>
                        </a:spcBef>
                        <a:spcAft>
                          <a:spcPts val="0"/>
                        </a:spcAft>
                      </a:pPr>
                      <a:r>
                        <a:rPr lang="en-GB" sz="1400" b="1" dirty="0">
                          <a:effectLst/>
                          <a:latin typeface="Arial" panose="020B0604020202020204" pitchFamily="34" charset="0"/>
                        </a:rPr>
                        <a:t>Committee</a:t>
                      </a:r>
                      <a:endParaRPr lang="en-GB" sz="1400" dirty="0">
                        <a:effectLst/>
                        <a:latin typeface="Arial" panose="020B0604020202020204" pitchFamily="34" charset="0"/>
                      </a:endParaRPr>
                    </a:p>
                  </a:txBody>
                  <a:tcPr marL="36838" marR="36838" marT="36838" marB="36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AFD"/>
                    </a:solidFill>
                  </a:tcPr>
                </a:tc>
                <a:tc>
                  <a:txBody>
                    <a:bodyPr/>
                    <a:lstStyle/>
                    <a:p>
                      <a:pPr marL="0" marR="0" fontAlgn="t">
                        <a:spcBef>
                          <a:spcPts val="0"/>
                        </a:spcBef>
                        <a:spcAft>
                          <a:spcPts val="0"/>
                        </a:spcAft>
                      </a:pPr>
                      <a:r>
                        <a:rPr lang="en-GB" sz="1400" dirty="0">
                          <a:effectLst/>
                          <a:latin typeface="Arial" panose="020B0604020202020204" pitchFamily="34" charset="0"/>
                        </a:rPr>
                        <a:t>Committee </a:t>
                      </a:r>
                      <a:r>
                        <a:rPr lang="en-GB" sz="1400" dirty="0" err="1">
                          <a:effectLst/>
                          <a:latin typeface="Arial" panose="020B0604020202020204" pitchFamily="34" charset="0"/>
                        </a:rPr>
                        <a:t>xxxxxx</a:t>
                      </a:r>
                      <a:endParaRPr lang="en-GB" sz="1400" dirty="0">
                        <a:effectLst/>
                        <a:latin typeface="Arial" panose="020B0604020202020204" pitchFamily="34" charset="0"/>
                      </a:endParaRPr>
                    </a:p>
                  </a:txBody>
                  <a:tcPr marL="36838" marR="36838" marT="36838" marB="36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AFD"/>
                    </a:solidFill>
                  </a:tcPr>
                </a:tc>
                <a:extLst>
                  <a:ext uri="{0D108BD9-81ED-4DB2-BD59-A6C34878D82A}">
                    <a16:rowId xmlns:a16="http://schemas.microsoft.com/office/drawing/2014/main" val="3001893732"/>
                  </a:ext>
                </a:extLst>
              </a:tr>
              <a:tr h="303799">
                <a:tc>
                  <a:txBody>
                    <a:bodyPr/>
                    <a:lstStyle/>
                    <a:p>
                      <a:pPr marL="0" marR="0" fontAlgn="t">
                        <a:spcBef>
                          <a:spcPts val="0"/>
                        </a:spcBef>
                        <a:spcAft>
                          <a:spcPts val="0"/>
                        </a:spcAft>
                      </a:pPr>
                      <a:r>
                        <a:rPr lang="en-GB" sz="1400" b="1" dirty="0">
                          <a:effectLst/>
                          <a:latin typeface="Arial" panose="020B0604020202020204" pitchFamily="34" charset="0"/>
                        </a:rPr>
                        <a:t>Year Link Governor</a:t>
                      </a:r>
                      <a:endParaRPr lang="en-GB" sz="1400" dirty="0">
                        <a:effectLst/>
                        <a:latin typeface="Arial" panose="020B0604020202020204" pitchFamily="34" charset="0"/>
                      </a:endParaRPr>
                    </a:p>
                  </a:txBody>
                  <a:tcPr marL="36838" marR="36838" marT="36838" marB="36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BB7"/>
                    </a:solidFill>
                  </a:tcPr>
                </a:tc>
                <a:tc>
                  <a:txBody>
                    <a:bodyPr/>
                    <a:lstStyle/>
                    <a:p>
                      <a:pPr marL="0" marR="0" fontAlgn="t">
                        <a:spcBef>
                          <a:spcPts val="0"/>
                        </a:spcBef>
                        <a:spcAft>
                          <a:spcPts val="0"/>
                        </a:spcAft>
                      </a:pPr>
                      <a:r>
                        <a:rPr lang="en-GB" sz="1400" dirty="0">
                          <a:effectLst/>
                          <a:latin typeface="Arial" panose="020B0604020202020204" pitchFamily="34" charset="0"/>
                        </a:rPr>
                        <a:t>Year Link Governor - Year </a:t>
                      </a:r>
                      <a:r>
                        <a:rPr lang="en-GB" sz="1400" dirty="0">
                          <a:solidFill>
                            <a:srgbClr val="FF0000"/>
                          </a:solidFill>
                          <a:effectLst/>
                          <a:latin typeface="Arial" panose="020B0604020202020204" pitchFamily="34" charset="0"/>
                        </a:rPr>
                        <a:t>X</a:t>
                      </a:r>
                      <a:endParaRPr lang="en-GB" sz="1400" dirty="0">
                        <a:effectLst/>
                        <a:latin typeface="Arial" panose="020B0604020202020204" pitchFamily="34" charset="0"/>
                      </a:endParaRPr>
                    </a:p>
                  </a:txBody>
                  <a:tcPr marL="36838" marR="36838" marT="36838" marB="36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BB7"/>
                    </a:solidFill>
                  </a:tcPr>
                </a:tc>
                <a:extLst>
                  <a:ext uri="{0D108BD9-81ED-4DB2-BD59-A6C34878D82A}">
                    <a16:rowId xmlns:a16="http://schemas.microsoft.com/office/drawing/2014/main" val="1888604005"/>
                  </a:ext>
                </a:extLst>
              </a:tr>
              <a:tr h="303799">
                <a:tc>
                  <a:txBody>
                    <a:bodyPr/>
                    <a:lstStyle/>
                    <a:p>
                      <a:pPr marL="0" marR="0" fontAlgn="t">
                        <a:spcBef>
                          <a:spcPts val="0"/>
                        </a:spcBef>
                        <a:spcAft>
                          <a:spcPts val="0"/>
                        </a:spcAft>
                      </a:pPr>
                      <a:r>
                        <a:rPr lang="en-GB" sz="1400" b="1" dirty="0">
                          <a:effectLst/>
                          <a:latin typeface="Arial" panose="020B0604020202020204" pitchFamily="34" charset="0"/>
                        </a:rPr>
                        <a:t>Subject Link Governor </a:t>
                      </a:r>
                      <a:endParaRPr lang="en-GB" sz="1400" dirty="0">
                        <a:effectLst/>
                        <a:latin typeface="Arial" panose="020B0604020202020204" pitchFamily="34" charset="0"/>
                      </a:endParaRPr>
                    </a:p>
                  </a:txBody>
                  <a:tcPr marL="36838" marR="36838" marT="36838" marB="36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fontAlgn="t">
                        <a:spcBef>
                          <a:spcPts val="0"/>
                        </a:spcBef>
                        <a:spcAft>
                          <a:spcPts val="0"/>
                        </a:spcAft>
                      </a:pPr>
                      <a:r>
                        <a:rPr lang="en-GB" sz="1400" dirty="0">
                          <a:effectLst/>
                          <a:latin typeface="Arial" panose="020B0604020202020204" pitchFamily="34" charset="0"/>
                        </a:rPr>
                        <a:t>Subject Link Governor - Mathematics &amp; Numeracy</a:t>
                      </a:r>
                    </a:p>
                  </a:txBody>
                  <a:tcPr marL="36838" marR="36838" marT="36838" marB="36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72827657"/>
                  </a:ext>
                </a:extLst>
              </a:tr>
              <a:tr h="303799">
                <a:tc>
                  <a:txBody>
                    <a:bodyPr/>
                    <a:lstStyle/>
                    <a:p>
                      <a:pPr marL="0" marR="0" fontAlgn="t">
                        <a:spcBef>
                          <a:spcPts val="0"/>
                        </a:spcBef>
                        <a:spcAft>
                          <a:spcPts val="0"/>
                        </a:spcAft>
                      </a:pPr>
                      <a:r>
                        <a:rPr lang="en-GB" sz="1400" b="1" dirty="0">
                          <a:effectLst/>
                          <a:latin typeface="Arial" panose="020B0604020202020204" pitchFamily="34" charset="0"/>
                        </a:rPr>
                        <a:t>Headteacher Performance</a:t>
                      </a:r>
                      <a:endParaRPr lang="en-GB" sz="1400" dirty="0">
                        <a:effectLst/>
                        <a:latin typeface="Arial" panose="020B0604020202020204" pitchFamily="34" charset="0"/>
                      </a:endParaRPr>
                    </a:p>
                  </a:txBody>
                  <a:tcPr marL="36838" marR="36838" marT="36838" marB="36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fontAlgn="t">
                        <a:spcBef>
                          <a:spcPts val="0"/>
                        </a:spcBef>
                        <a:spcAft>
                          <a:spcPts val="0"/>
                        </a:spcAft>
                      </a:pPr>
                      <a:r>
                        <a:rPr lang="en-GB" sz="1400" dirty="0">
                          <a:effectLst/>
                          <a:latin typeface="Arial" panose="020B0604020202020204" pitchFamily="34" charset="0"/>
                        </a:rPr>
                        <a:t>Headteacher (Exec HT/Head of School) Performance Management Objectives</a:t>
                      </a:r>
                    </a:p>
                  </a:txBody>
                  <a:tcPr marL="36838" marR="36838" marT="36838" marB="36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034455812"/>
                  </a:ext>
                </a:extLst>
              </a:tr>
              <a:tr h="303799">
                <a:tc>
                  <a:txBody>
                    <a:bodyPr/>
                    <a:lstStyle/>
                    <a:p>
                      <a:pPr marL="0" marR="0" fontAlgn="t">
                        <a:spcBef>
                          <a:spcPts val="0"/>
                        </a:spcBef>
                        <a:spcAft>
                          <a:spcPts val="0"/>
                        </a:spcAft>
                      </a:pPr>
                      <a:r>
                        <a:rPr lang="en-GB" sz="1400" b="1" dirty="0">
                          <a:effectLst/>
                          <a:latin typeface="Arial" panose="020B0604020202020204" pitchFamily="34" charset="0"/>
                        </a:rPr>
                        <a:t>Link Governor</a:t>
                      </a:r>
                      <a:endParaRPr lang="en-GB" sz="1400" dirty="0">
                        <a:effectLst/>
                        <a:latin typeface="Arial" panose="020B0604020202020204" pitchFamily="34" charset="0"/>
                      </a:endParaRPr>
                    </a:p>
                  </a:txBody>
                  <a:tcPr marL="36838" marR="36838" marT="36838" marB="36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tc>
                  <a:txBody>
                    <a:bodyPr/>
                    <a:lstStyle/>
                    <a:p>
                      <a:pPr marL="0" marR="0" fontAlgn="t">
                        <a:spcBef>
                          <a:spcPts val="0"/>
                        </a:spcBef>
                        <a:spcAft>
                          <a:spcPts val="0"/>
                        </a:spcAft>
                      </a:pPr>
                      <a:r>
                        <a:rPr lang="en-GB" sz="1400" dirty="0">
                          <a:effectLst/>
                          <a:latin typeface="Arial" panose="020B0604020202020204" pitchFamily="34" charset="0"/>
                        </a:rPr>
                        <a:t>Link Governor – Governor Induction, Training and Mentoring</a:t>
                      </a:r>
                    </a:p>
                  </a:txBody>
                  <a:tcPr marL="36838" marR="36838" marT="36838" marB="368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1090590604"/>
                  </a:ext>
                </a:extLst>
              </a:tr>
              <a:tr h="3017509">
                <a:tc>
                  <a:txBody>
                    <a:bodyPr/>
                    <a:lstStyle/>
                    <a:p>
                      <a:pPr marL="0" marR="0" fontAlgn="t">
                        <a:spcBef>
                          <a:spcPts val="0"/>
                        </a:spcBef>
                        <a:spcAft>
                          <a:spcPts val="0"/>
                        </a:spcAft>
                      </a:pPr>
                      <a:r>
                        <a:rPr lang="en-GB" sz="1400" b="1" dirty="0">
                          <a:effectLst/>
                          <a:latin typeface="Arial" panose="020B0604020202020204" pitchFamily="34" charset="0"/>
                        </a:rPr>
                        <a:t>Lead Governor</a:t>
                      </a:r>
                      <a:endParaRPr lang="en-GB" sz="1400" dirty="0">
                        <a:effectLst/>
                        <a:latin typeface="Arial" panose="020B0604020202020204" pitchFamily="34" charset="0"/>
                      </a:endParaRPr>
                    </a:p>
                  </a:txBody>
                  <a:tcPr marL="36838" marR="36838" marT="36838" marB="368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fontAlgn="t">
                        <a:spcBef>
                          <a:spcPts val="0"/>
                        </a:spcBef>
                        <a:spcAft>
                          <a:spcPts val="600"/>
                        </a:spcAft>
                      </a:pPr>
                      <a:r>
                        <a:rPr lang="en-GB" sz="1400" dirty="0">
                          <a:effectLst/>
                          <a:latin typeface="Arial" panose="020B0604020202020204" pitchFamily="34" charset="0"/>
                        </a:rPr>
                        <a:t>Lead Governor - Safeguarding /Children Looked After/Prevent Duty</a:t>
                      </a:r>
                    </a:p>
                    <a:p>
                      <a:pPr marL="0" marR="0" fontAlgn="t">
                        <a:spcBef>
                          <a:spcPts val="0"/>
                        </a:spcBef>
                        <a:spcAft>
                          <a:spcPts val="600"/>
                        </a:spcAft>
                      </a:pPr>
                      <a:r>
                        <a:rPr lang="en-GB" sz="1400" dirty="0">
                          <a:effectLst/>
                          <a:latin typeface="Arial" panose="020B0604020202020204" pitchFamily="34" charset="0"/>
                        </a:rPr>
                        <a:t>Lead Governor - Financial Health and Efficiency</a:t>
                      </a:r>
                    </a:p>
                    <a:p>
                      <a:pPr marL="0" marR="0" fontAlgn="t">
                        <a:spcBef>
                          <a:spcPts val="0"/>
                        </a:spcBef>
                        <a:spcAft>
                          <a:spcPts val="600"/>
                        </a:spcAft>
                      </a:pPr>
                      <a:r>
                        <a:rPr lang="en-GB" sz="1400" dirty="0">
                          <a:effectLst/>
                          <a:latin typeface="Arial" panose="020B0604020202020204" pitchFamily="34" charset="0"/>
                        </a:rPr>
                        <a:t>Lead Governor - Special Educational Needs &amp; Disabilities (SEND)</a:t>
                      </a:r>
                    </a:p>
                    <a:p>
                      <a:pPr marL="0" marR="0" fontAlgn="t">
                        <a:spcBef>
                          <a:spcPts val="0"/>
                        </a:spcBef>
                        <a:spcAft>
                          <a:spcPts val="600"/>
                        </a:spcAft>
                      </a:pPr>
                      <a:r>
                        <a:rPr lang="en-GB" sz="1400" dirty="0">
                          <a:effectLst/>
                          <a:latin typeface="Arial" panose="020B0604020202020204" pitchFamily="34" charset="0"/>
                        </a:rPr>
                        <a:t>Lead Governor - Analyse Information and data</a:t>
                      </a:r>
                    </a:p>
                    <a:p>
                      <a:pPr marL="0" marR="0" fontAlgn="t">
                        <a:spcBef>
                          <a:spcPts val="0"/>
                        </a:spcBef>
                        <a:spcAft>
                          <a:spcPts val="600"/>
                        </a:spcAft>
                      </a:pPr>
                      <a:r>
                        <a:rPr lang="en-GB" sz="1400" dirty="0">
                          <a:effectLst/>
                          <a:latin typeface="Arial" panose="020B0604020202020204" pitchFamily="34" charset="0"/>
                        </a:rPr>
                        <a:t>Lead Governor - Health and Safety in Education</a:t>
                      </a:r>
                    </a:p>
                    <a:p>
                      <a:pPr marL="0" marR="0" fontAlgn="t">
                        <a:spcBef>
                          <a:spcPts val="0"/>
                        </a:spcBef>
                        <a:spcAft>
                          <a:spcPts val="600"/>
                        </a:spcAft>
                      </a:pPr>
                      <a:r>
                        <a:rPr lang="en-GB" sz="1400" dirty="0">
                          <a:effectLst/>
                          <a:latin typeface="Arial" panose="020B0604020202020204" pitchFamily="34" charset="0"/>
                        </a:rPr>
                        <a:t>Lead Governor - Closing the Gap for EAL Learners</a:t>
                      </a:r>
                    </a:p>
                    <a:p>
                      <a:pPr marL="0" marR="0" fontAlgn="t">
                        <a:spcBef>
                          <a:spcPts val="0"/>
                        </a:spcBef>
                        <a:spcAft>
                          <a:spcPts val="600"/>
                        </a:spcAft>
                      </a:pPr>
                      <a:r>
                        <a:rPr lang="en-GB" sz="1400" dirty="0">
                          <a:effectLst/>
                          <a:latin typeface="Arial" panose="020B0604020202020204" pitchFamily="34" charset="0"/>
                        </a:rPr>
                        <a:t>Lead Governor – Human Resources (HR) Education Policy</a:t>
                      </a:r>
                    </a:p>
                    <a:p>
                      <a:pPr marL="0" marR="0" fontAlgn="t">
                        <a:spcBef>
                          <a:spcPts val="0"/>
                        </a:spcBef>
                        <a:spcAft>
                          <a:spcPts val="600"/>
                        </a:spcAft>
                      </a:pPr>
                      <a:r>
                        <a:rPr lang="en-GB" sz="1400" dirty="0">
                          <a:effectLst/>
                          <a:latin typeface="Arial" panose="020B0604020202020204" pitchFamily="34" charset="0"/>
                        </a:rPr>
                        <a:t>Lead Governor - Emotional Health and Wellbeing (EHW)</a:t>
                      </a:r>
                    </a:p>
                    <a:p>
                      <a:pPr marL="0" marR="0" fontAlgn="t">
                        <a:spcBef>
                          <a:spcPts val="0"/>
                        </a:spcBef>
                        <a:spcAft>
                          <a:spcPts val="600"/>
                        </a:spcAft>
                      </a:pPr>
                      <a:r>
                        <a:rPr lang="en-GB" sz="1400" dirty="0">
                          <a:effectLst/>
                          <a:latin typeface="Arial" panose="020B0604020202020204" pitchFamily="34" charset="0"/>
                        </a:rPr>
                        <a:t>Lead Governor – Curriculum and Standards</a:t>
                      </a:r>
                    </a:p>
                    <a:p>
                      <a:pPr marL="0" marR="0" fontAlgn="t">
                        <a:spcBef>
                          <a:spcPts val="0"/>
                        </a:spcBef>
                        <a:spcAft>
                          <a:spcPts val="600"/>
                        </a:spcAft>
                      </a:pPr>
                      <a:r>
                        <a:rPr lang="en-GB" sz="1400" dirty="0">
                          <a:effectLst/>
                          <a:latin typeface="Arial" panose="020B0604020202020204" pitchFamily="34" charset="0"/>
                        </a:rPr>
                        <a:t>Lead Governor – Attendance</a:t>
                      </a:r>
                    </a:p>
                  </a:txBody>
                  <a:tcPr marL="36838" marR="36838" marT="36838" marB="368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147326659"/>
                  </a:ext>
                </a:extLst>
              </a:tr>
            </a:tbl>
          </a:graphicData>
        </a:graphic>
      </p:graphicFrame>
      <p:sp>
        <p:nvSpPr>
          <p:cNvPr id="5" name="Rectangle 1">
            <a:extLst>
              <a:ext uri="{FF2B5EF4-FFF2-40B4-BE49-F238E27FC236}">
                <a16:creationId xmlns:a16="http://schemas.microsoft.com/office/drawing/2014/main" id="{CA649833-9EAC-4F67-A24D-AC540AD5B317}"/>
              </a:ext>
            </a:extLst>
          </p:cNvPr>
          <p:cNvSpPr>
            <a:spLocks noChangeArrowheads="1"/>
          </p:cNvSpPr>
          <p:nvPr/>
        </p:nvSpPr>
        <p:spPr bwMode="auto">
          <a:xfrm>
            <a:off x="0" y="-25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2362F3B4-93C7-43BE-9AA0-6D1C45298471}"/>
              </a:ext>
            </a:extLst>
          </p:cNvPr>
          <p:cNvSpPr/>
          <p:nvPr/>
        </p:nvSpPr>
        <p:spPr>
          <a:xfrm>
            <a:off x="724226" y="6073527"/>
            <a:ext cx="8406680" cy="707886"/>
          </a:xfrm>
          <a:prstGeom prst="rect">
            <a:avLst/>
          </a:prstGeom>
        </p:spPr>
        <p:txBody>
          <a:bodyPr wrap="square">
            <a:spAutoFit/>
          </a:bodyPr>
          <a:lstStyle/>
          <a:p>
            <a:pPr marL="0" marR="0" fontAlgn="t">
              <a:spcBef>
                <a:spcPts val="0"/>
              </a:spcBef>
              <a:spcAft>
                <a:spcPts val="0"/>
              </a:spcAft>
            </a:pPr>
            <a:r>
              <a:rPr lang="en-GB" sz="2000" dirty="0">
                <a:latin typeface="+mn-lt"/>
              </a:rPr>
              <a:t>Competency Framework for Governance - </a:t>
            </a:r>
            <a:r>
              <a:rPr lang="en-GB" sz="2000" b="1" dirty="0">
                <a:solidFill>
                  <a:srgbClr val="007A87"/>
                </a:solidFill>
                <a:latin typeface="+mn-lt"/>
                <a:hlinkClick r:id="rId2"/>
              </a:rPr>
              <a:t>www.gov.uk/government/publications/governance-handbook</a:t>
            </a:r>
            <a:r>
              <a:rPr lang="en-GB" sz="2000" b="1" dirty="0">
                <a:solidFill>
                  <a:srgbClr val="007A87"/>
                </a:solidFill>
                <a:latin typeface="+mn-lt"/>
              </a:rPr>
              <a:t> </a:t>
            </a:r>
            <a:endParaRPr lang="en-GB" sz="2000" dirty="0">
              <a:latin typeface="+mn-lt"/>
            </a:endParaRPr>
          </a:p>
        </p:txBody>
      </p:sp>
    </p:spTree>
    <p:extLst>
      <p:ext uri="{BB962C8B-B14F-4D97-AF65-F5344CB8AC3E}">
        <p14:creationId xmlns:p14="http://schemas.microsoft.com/office/powerpoint/2010/main" val="1077358754"/>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362" y="679425"/>
            <a:ext cx="7709244" cy="705141"/>
          </a:xfrm>
        </p:spPr>
        <p:txBody>
          <a:bodyPr/>
          <a:lstStyle/>
          <a:p>
            <a:r>
              <a:rPr lang="en-GB" dirty="0"/>
              <a:t>Minute template</a:t>
            </a:r>
            <a:br>
              <a:rPr lang="en-GB" dirty="0"/>
            </a:br>
            <a:endParaRPr lang="en-GB" sz="2400" dirty="0">
              <a:solidFill>
                <a:srgbClr val="007A87"/>
              </a:solidFill>
            </a:endParaRPr>
          </a:p>
        </p:txBody>
      </p:sp>
      <p:sp>
        <p:nvSpPr>
          <p:cNvPr id="6" name="Content Placeholder 2"/>
          <p:cNvSpPr txBox="1">
            <a:spLocks/>
          </p:cNvSpPr>
          <p:nvPr/>
        </p:nvSpPr>
        <p:spPr bwMode="auto">
          <a:xfrm>
            <a:off x="535164" y="3284984"/>
            <a:ext cx="4108281" cy="3312368"/>
          </a:xfrm>
          <a:prstGeom prst="rect">
            <a:avLst/>
          </a:prstGeom>
          <a:solidFill>
            <a:schemeClr val="bg1">
              <a:lumMod val="95000"/>
            </a:schemeClr>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spcAft>
                <a:spcPts val="1200"/>
              </a:spcAft>
            </a:pPr>
            <a:r>
              <a:rPr lang="en-GB" sz="1800" b="1" kern="0" dirty="0">
                <a:solidFill>
                  <a:srgbClr val="FF0000"/>
                </a:solidFill>
              </a:rPr>
              <a:t>RED</a:t>
            </a:r>
            <a:r>
              <a:rPr lang="en-GB" sz="1800" kern="0" dirty="0"/>
              <a:t> text is standard on the template which signifies that no changes have been made.</a:t>
            </a:r>
          </a:p>
          <a:p>
            <a:pPr>
              <a:spcAft>
                <a:spcPts val="1200"/>
              </a:spcAft>
            </a:pPr>
            <a:r>
              <a:rPr lang="en-GB" sz="1800" b="1" kern="0" dirty="0">
                <a:solidFill>
                  <a:schemeClr val="tx1"/>
                </a:solidFill>
              </a:rPr>
              <a:t>BLACK</a:t>
            </a:r>
            <a:r>
              <a:rPr lang="en-GB" sz="1800" kern="0" dirty="0"/>
              <a:t> text is </a:t>
            </a:r>
            <a:r>
              <a:rPr lang="en-GB" sz="1800" b="1" kern="0" dirty="0"/>
              <a:t>what you have typed in </a:t>
            </a:r>
            <a:r>
              <a:rPr lang="en-GB" sz="1800" kern="0" dirty="0"/>
              <a:t>i.e. your minutes, changes, amendments etc.</a:t>
            </a:r>
          </a:p>
          <a:p>
            <a:pPr>
              <a:spcAft>
                <a:spcPts val="1200"/>
              </a:spcAft>
            </a:pPr>
            <a:r>
              <a:rPr lang="en-GB" sz="1800" b="1" dirty="0">
                <a:solidFill>
                  <a:srgbClr val="FF0000"/>
                </a:solidFill>
                <a:highlight>
                  <a:srgbClr val="FFFF00"/>
                </a:highlight>
                <a:latin typeface="Arial" panose="020B0604020202020204" pitchFamily="34" charset="0"/>
                <a:ea typeface="Calibri" panose="020F0502020204030204" pitchFamily="34" charset="0"/>
                <a:cs typeface="Times New Roman" panose="02020603050405020304" pitchFamily="18" charset="0"/>
              </a:rPr>
              <a:t>Yellow highlighted</a:t>
            </a:r>
            <a:r>
              <a:rPr lang="en-GB" sz="1800" b="1" kern="0" dirty="0">
                <a:solidFill>
                  <a:srgbClr val="FF0000"/>
                </a:solidFill>
              </a:rPr>
              <a:t> </a:t>
            </a:r>
            <a:r>
              <a:rPr lang="en-GB" sz="1800" kern="0" dirty="0"/>
              <a:t>text will always need changing or deleting.</a:t>
            </a:r>
          </a:p>
          <a:p>
            <a:pPr>
              <a:spcAft>
                <a:spcPts val="1200"/>
              </a:spcAft>
            </a:pPr>
            <a:r>
              <a:rPr lang="en-GB" sz="1800" b="1" kern="0" dirty="0"/>
              <a:t>Delete</a:t>
            </a:r>
            <a:r>
              <a:rPr lang="en-GB" sz="1800" kern="0" dirty="0"/>
              <a:t> </a:t>
            </a:r>
            <a:r>
              <a:rPr lang="en-GB" sz="1800" b="1" dirty="0">
                <a:solidFill>
                  <a:schemeClr val="tx1"/>
                </a:solidFill>
                <a:highlight>
                  <a:srgbClr val="FF00FF"/>
                </a:highlight>
                <a:latin typeface="Arial" panose="020B0604020202020204" pitchFamily="34" charset="0"/>
                <a:ea typeface="Times New Roman" panose="02020603050405020304" pitchFamily="18" charset="0"/>
              </a:rPr>
              <a:t>Magenta highlighted</a:t>
            </a:r>
            <a:r>
              <a:rPr lang="en-GB" sz="1800" i="1" kern="0" dirty="0"/>
              <a:t> </a:t>
            </a:r>
            <a:r>
              <a:rPr lang="en-GB" sz="1800" kern="0" dirty="0"/>
              <a:t>text.  </a:t>
            </a:r>
          </a:p>
          <a:p>
            <a:endParaRPr lang="en-GB" sz="1800" kern="0" dirty="0"/>
          </a:p>
        </p:txBody>
      </p:sp>
      <p:sp>
        <p:nvSpPr>
          <p:cNvPr id="10" name="Content Placeholder 2"/>
          <p:cNvSpPr txBox="1">
            <a:spLocks/>
          </p:cNvSpPr>
          <p:nvPr/>
        </p:nvSpPr>
        <p:spPr bwMode="auto">
          <a:xfrm>
            <a:off x="535164" y="1404180"/>
            <a:ext cx="4108280" cy="144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spcAft>
                <a:spcPts val="600"/>
              </a:spcAft>
            </a:pPr>
            <a:r>
              <a:rPr lang="en-GB" sz="2000" b="1" kern="0" dirty="0"/>
              <a:t>Delete </a:t>
            </a:r>
            <a:r>
              <a:rPr lang="en-GB" sz="2000" b="1" kern="0" dirty="0">
                <a:solidFill>
                  <a:srgbClr val="FF0000"/>
                </a:solidFill>
              </a:rPr>
              <a:t>PREVIOUS</a:t>
            </a:r>
            <a:r>
              <a:rPr lang="en-GB" sz="2000" b="1" kern="0" dirty="0"/>
              <a:t> versions of the template.</a:t>
            </a:r>
          </a:p>
          <a:p>
            <a:r>
              <a:rPr lang="en-GB" sz="2000" b="1" kern="0" dirty="0"/>
              <a:t>Check the minute text “fits” and that the tense is correct (past, present etc.)</a:t>
            </a:r>
          </a:p>
          <a:p>
            <a:pPr marL="0" indent="0">
              <a:buNone/>
            </a:pPr>
            <a:endParaRPr lang="en-GB" sz="2000" b="1" kern="0" dirty="0"/>
          </a:p>
          <a:p>
            <a:endParaRPr lang="en-GB" sz="1800" kern="0" dirty="0"/>
          </a:p>
          <a:p>
            <a:endParaRPr lang="en-GB" sz="1800" kern="0" dirty="0"/>
          </a:p>
        </p:txBody>
      </p:sp>
      <p:sp>
        <p:nvSpPr>
          <p:cNvPr id="4" name="Oval 3">
            <a:extLst>
              <a:ext uri="{FF2B5EF4-FFF2-40B4-BE49-F238E27FC236}">
                <a16:creationId xmlns:a16="http://schemas.microsoft.com/office/drawing/2014/main" id="{295C1504-D876-4EFA-A8A1-3B447681C41F}"/>
              </a:ext>
            </a:extLst>
          </p:cNvPr>
          <p:cNvSpPr/>
          <p:nvPr/>
        </p:nvSpPr>
        <p:spPr>
          <a:xfrm>
            <a:off x="228684" y="1270263"/>
            <a:ext cx="4414760" cy="8957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3AE1335-111C-4320-B84C-F50E5BF9B1CE}"/>
              </a:ext>
            </a:extLst>
          </p:cNvPr>
          <p:cNvPicPr>
            <a:picLocks noChangeAspect="1"/>
          </p:cNvPicPr>
          <p:nvPr/>
        </p:nvPicPr>
        <p:blipFill>
          <a:blip r:embed="rId2"/>
          <a:stretch>
            <a:fillRect/>
          </a:stretch>
        </p:blipFill>
        <p:spPr>
          <a:xfrm>
            <a:off x="4917943" y="910520"/>
            <a:ext cx="3798540" cy="5686832"/>
          </a:xfrm>
          <a:prstGeom prst="rect">
            <a:avLst/>
          </a:prstGeom>
          <a:ln w="57150">
            <a:solidFill>
              <a:srgbClr val="00B3BE"/>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24423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362" y="679425"/>
            <a:ext cx="7709244" cy="705141"/>
          </a:xfrm>
        </p:spPr>
        <p:txBody>
          <a:bodyPr/>
          <a:lstStyle/>
          <a:p>
            <a:r>
              <a:rPr lang="en-GB" dirty="0"/>
              <a:t>Minute template QA </a:t>
            </a:r>
            <a:br>
              <a:rPr lang="en-GB" dirty="0"/>
            </a:br>
            <a:endParaRPr lang="en-GB" sz="2400" dirty="0">
              <a:solidFill>
                <a:srgbClr val="007A87"/>
              </a:solidFill>
            </a:endParaRPr>
          </a:p>
        </p:txBody>
      </p:sp>
      <p:sp>
        <p:nvSpPr>
          <p:cNvPr id="10" name="Content Placeholder 2"/>
          <p:cNvSpPr txBox="1">
            <a:spLocks/>
          </p:cNvSpPr>
          <p:nvPr/>
        </p:nvSpPr>
        <p:spPr bwMode="auto">
          <a:xfrm>
            <a:off x="297534" y="1384566"/>
            <a:ext cx="3892820"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marL="177800" indent="-177800"/>
            <a:r>
              <a:rPr lang="en-GB" sz="2000" b="1" kern="0" dirty="0"/>
              <a:t>A self QA check list has been updated at the back of the minute template </a:t>
            </a:r>
            <a:r>
              <a:rPr lang="en-GB" sz="2000" b="1" kern="0" dirty="0">
                <a:solidFill>
                  <a:srgbClr val="FF0000"/>
                </a:solidFill>
              </a:rPr>
              <a:t>and must be used</a:t>
            </a:r>
            <a:r>
              <a:rPr lang="en-GB" sz="2000" b="1" kern="0" dirty="0">
                <a:solidFill>
                  <a:schemeClr val="tx1"/>
                </a:solidFill>
              </a:rPr>
              <a:t>.</a:t>
            </a:r>
          </a:p>
          <a:p>
            <a:pPr marL="0" indent="0">
              <a:buNone/>
            </a:pPr>
            <a:endParaRPr lang="en-GB" sz="2000" b="1" kern="0" dirty="0"/>
          </a:p>
          <a:p>
            <a:pPr marL="177800" indent="-177800"/>
            <a:r>
              <a:rPr lang="en-GB" sz="2000" kern="0" dirty="0"/>
              <a:t>Please work through this check list, then delete it before you issue your final minutes to: </a:t>
            </a:r>
            <a:r>
              <a:rPr lang="en-GB" sz="2000" kern="0" dirty="0">
                <a:hlinkClick r:id="rId2"/>
              </a:rPr>
              <a:t>gb.support@oldham.gov.uk</a:t>
            </a:r>
            <a:endParaRPr lang="en-GB" sz="2000" kern="0" dirty="0"/>
          </a:p>
          <a:p>
            <a:pPr marL="0" indent="0">
              <a:buNone/>
            </a:pPr>
            <a:endParaRPr lang="en-GB" sz="2000" kern="0" dirty="0"/>
          </a:p>
          <a:p>
            <a:pPr marL="177800" indent="-177800"/>
            <a:r>
              <a:rPr lang="en-GB" sz="2000" kern="0" dirty="0"/>
              <a:t>The minutes should be a final version ready to send to the Chair &amp; HT for factual checking (not proof reading and correcting typo’s)</a:t>
            </a:r>
          </a:p>
          <a:p>
            <a:pPr marL="0" indent="0">
              <a:buNone/>
            </a:pPr>
            <a:endParaRPr lang="en-GB" b="1" kern="0" dirty="0"/>
          </a:p>
          <a:p>
            <a:pPr marL="0" indent="0">
              <a:buNone/>
            </a:pPr>
            <a:endParaRPr lang="en-GB" b="1" kern="0" dirty="0"/>
          </a:p>
          <a:p>
            <a:endParaRPr lang="en-GB" kern="0" dirty="0"/>
          </a:p>
          <a:p>
            <a:endParaRPr lang="en-GB" kern="0" dirty="0"/>
          </a:p>
        </p:txBody>
      </p:sp>
      <p:pic>
        <p:nvPicPr>
          <p:cNvPr id="3" name="Picture 2">
            <a:extLst>
              <a:ext uri="{FF2B5EF4-FFF2-40B4-BE49-F238E27FC236}">
                <a16:creationId xmlns:a16="http://schemas.microsoft.com/office/drawing/2014/main" id="{FC6747B5-8A9E-431A-8B6C-25F44FB9CA9C}"/>
              </a:ext>
            </a:extLst>
          </p:cNvPr>
          <p:cNvPicPr>
            <a:picLocks noChangeAspect="1"/>
          </p:cNvPicPr>
          <p:nvPr/>
        </p:nvPicPr>
        <p:blipFill>
          <a:blip r:embed="rId3"/>
          <a:stretch>
            <a:fillRect/>
          </a:stretch>
        </p:blipFill>
        <p:spPr>
          <a:xfrm>
            <a:off x="4669854" y="908720"/>
            <a:ext cx="3900784" cy="5538808"/>
          </a:xfrm>
          <a:prstGeom prst="rect">
            <a:avLst/>
          </a:prstGeom>
          <a:ln w="38100">
            <a:solidFill>
              <a:srgbClr val="00B3BE"/>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24333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Quality Assurance - Check your minutes 	</a:t>
            </a:r>
          </a:p>
        </p:txBody>
      </p:sp>
      <p:sp>
        <p:nvSpPr>
          <p:cNvPr id="3" name="Content Placeholder 2"/>
          <p:cNvSpPr>
            <a:spLocks noGrp="1"/>
          </p:cNvSpPr>
          <p:nvPr>
            <p:ph idx="1"/>
          </p:nvPr>
        </p:nvSpPr>
        <p:spPr>
          <a:xfrm>
            <a:off x="611188" y="1412776"/>
            <a:ext cx="7561212" cy="5112568"/>
          </a:xfrm>
        </p:spPr>
        <p:txBody>
          <a:bodyPr/>
          <a:lstStyle/>
          <a:p>
            <a:r>
              <a:rPr lang="en-GB" dirty="0"/>
              <a:t>Tick list added to the back of the minute template.   </a:t>
            </a:r>
          </a:p>
          <a:p>
            <a:pPr marL="0" indent="0">
              <a:buNone/>
            </a:pPr>
            <a:endParaRPr lang="en-GB" dirty="0"/>
          </a:p>
          <a:p>
            <a:r>
              <a:rPr lang="en-GB" dirty="0"/>
              <a:t>Please ensure that your minutes are:</a:t>
            </a:r>
          </a:p>
          <a:p>
            <a:pPr lvl="1"/>
            <a:r>
              <a:rPr lang="en-GB" dirty="0"/>
              <a:t>Spell checked</a:t>
            </a:r>
          </a:p>
          <a:p>
            <a:pPr lvl="1"/>
            <a:r>
              <a:rPr lang="en-GB" dirty="0"/>
              <a:t>Double-checked</a:t>
            </a:r>
          </a:p>
          <a:p>
            <a:pPr lvl="1"/>
            <a:r>
              <a:rPr lang="en-GB" dirty="0"/>
              <a:t>Grammar is checked</a:t>
            </a:r>
          </a:p>
          <a:p>
            <a:pPr lvl="1"/>
            <a:r>
              <a:rPr lang="en-GB" dirty="0"/>
              <a:t>Look at formatting</a:t>
            </a:r>
          </a:p>
          <a:p>
            <a:pPr lvl="1"/>
            <a:r>
              <a:rPr lang="en-GB" dirty="0"/>
              <a:t>The numbers are inline with the agenda</a:t>
            </a:r>
          </a:p>
          <a:p>
            <a:pPr lvl="1"/>
            <a:r>
              <a:rPr lang="en-GB" dirty="0"/>
              <a:t>Are they good enough to publish on a website?</a:t>
            </a:r>
          </a:p>
          <a:p>
            <a:pPr marL="457200" lvl="1" indent="0">
              <a:buNone/>
            </a:pPr>
            <a:endParaRPr lang="en-GB" sz="700" b="1" dirty="0"/>
          </a:p>
          <a:p>
            <a:r>
              <a:rPr lang="en-GB" dirty="0"/>
              <a:t>Buddy up with another Clerk to check your minutes</a:t>
            </a:r>
          </a:p>
          <a:p>
            <a:pPr lvl="1"/>
            <a:endParaRPr lang="en-GB" sz="2400" dirty="0"/>
          </a:p>
          <a:p>
            <a:pPr marL="457200" lvl="1" indent="0">
              <a:buNone/>
            </a:pPr>
            <a:endParaRPr lang="en-GB" sz="2400" dirty="0"/>
          </a:p>
        </p:txBody>
      </p:sp>
      <p:pic>
        <p:nvPicPr>
          <p:cNvPr id="1433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2202383"/>
            <a:ext cx="2305193" cy="245323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1">
            <a:extLst>
              <a:ext uri="{FF2B5EF4-FFF2-40B4-BE49-F238E27FC236}">
                <a16:creationId xmlns:a16="http://schemas.microsoft.com/office/drawing/2014/main" id="{A7A56BE8-95FF-4D1F-8105-4ADF6BA01393}"/>
              </a:ext>
            </a:extLst>
          </p:cNvPr>
          <p:cNvSpPr/>
          <p:nvPr/>
        </p:nvSpPr>
        <p:spPr>
          <a:xfrm>
            <a:off x="1691680" y="5734743"/>
            <a:ext cx="5760640" cy="792088"/>
          </a:xfrm>
          <a:prstGeom prst="roundRect">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This is important!</a:t>
            </a:r>
          </a:p>
        </p:txBody>
      </p:sp>
    </p:spTree>
    <p:extLst>
      <p:ext uri="{BB962C8B-B14F-4D97-AF65-F5344CB8AC3E}">
        <p14:creationId xmlns:p14="http://schemas.microsoft.com/office/powerpoint/2010/main" val="93445271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calcmode="lin" valueType="num">
                                      <p:cBhvr additive="base">
                                        <p:cTn id="3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4" fill="hold" grpId="0"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43" fill="hold">
                            <p:stCondLst>
                              <p:cond delay="3500"/>
                            </p:stCondLst>
                            <p:childTnLst>
                              <p:par>
                                <p:cTn id="44" presetID="2" presetClass="entr" presetSubtype="4" fill="hold" grpId="0" nodeType="after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 calcmode="lin" valueType="num">
                                      <p:cBhvr additive="base">
                                        <p:cTn id="4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26" presetClass="entr" presetSubtype="0" fill="hold" nodeType="afterEffect">
                                  <p:stCondLst>
                                    <p:cond delay="0"/>
                                  </p:stCondLst>
                                  <p:childTnLst>
                                    <p:set>
                                      <p:cBhvr>
                                        <p:cTn id="50" dur="1" fill="hold">
                                          <p:stCondLst>
                                            <p:cond delay="0"/>
                                          </p:stCondLst>
                                        </p:cTn>
                                        <p:tgtEl>
                                          <p:spTgt spid="14338"/>
                                        </p:tgtEl>
                                        <p:attrNameLst>
                                          <p:attrName>style.visibility</p:attrName>
                                        </p:attrNameLst>
                                      </p:cBhvr>
                                      <p:to>
                                        <p:strVal val="visible"/>
                                      </p:to>
                                    </p:set>
                                    <p:animEffect transition="in" filter="wipe(down)">
                                      <p:cBhvr>
                                        <p:cTn id="51" dur="554">
                                          <p:stCondLst>
                                            <p:cond delay="0"/>
                                          </p:stCondLst>
                                        </p:cTn>
                                        <p:tgtEl>
                                          <p:spTgt spid="14338"/>
                                        </p:tgtEl>
                                      </p:cBhvr>
                                    </p:animEffect>
                                    <p:anim calcmode="lin" valueType="num">
                                      <p:cBhvr>
                                        <p:cTn id="52" dur="1792" tmFilter="0,0; 0.14,0.36; 0.43,0.73; 0.71,0.91; 1.0,1.0">
                                          <p:stCondLst>
                                            <p:cond delay="0"/>
                                          </p:stCondLst>
                                        </p:cTn>
                                        <p:tgtEl>
                                          <p:spTgt spid="14338"/>
                                        </p:tgtEl>
                                        <p:attrNameLst>
                                          <p:attrName>ppt_x</p:attrName>
                                        </p:attrNameLst>
                                      </p:cBhvr>
                                      <p:tavLst>
                                        <p:tav tm="0">
                                          <p:val>
                                            <p:strVal val="#ppt_x-0.25"/>
                                          </p:val>
                                        </p:tav>
                                        <p:tav tm="100000">
                                          <p:val>
                                            <p:strVal val="#ppt_x"/>
                                          </p:val>
                                        </p:tav>
                                      </p:tavLst>
                                    </p:anim>
                                    <p:anim calcmode="lin" valueType="num">
                                      <p:cBhvr>
                                        <p:cTn id="53" dur="635" tmFilter="0.0,0.0; 0.25,0.07; 0.50,0.2; 0.75,0.467; 1.0,1.0">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p:cTn id="54" dur="635" tmFilter="0, 0; 0.125,0.2665; 0.25,0.4; 0.375,0.465; 0.5,0.5;  0.625,0.535; 0.75,0.6; 0.875,0.7335; 1,1">
                                          <p:stCondLst>
                                            <p:cond delay="653"/>
                                          </p:stCondLst>
                                        </p:cTn>
                                        <p:tgtEl>
                                          <p:spTgt spid="14338"/>
                                        </p:tgtEl>
                                        <p:attrNameLst>
                                          <p:attrName>ppt_y</p:attrName>
                                        </p:attrNameLst>
                                      </p:cBhvr>
                                      <p:tavLst>
                                        <p:tav tm="0" fmla="#ppt_y-sin(pi*$)/9">
                                          <p:val>
                                            <p:fltVal val="0"/>
                                          </p:val>
                                        </p:tav>
                                        <p:tav tm="100000">
                                          <p:val>
                                            <p:fltVal val="1"/>
                                          </p:val>
                                        </p:tav>
                                      </p:tavLst>
                                    </p:anim>
                                    <p:anim calcmode="lin" valueType="num">
                                      <p:cBhvr>
                                        <p:cTn id="55" dur="2" tmFilter="0, 0; 0.125,0.2665; 0.25,0.4; 0.375,0.465; 0.5,0.5;  0.625,0.535; 0.75,0.6; 0.875,0.7335; 1,1">
                                          <p:stCondLst>
                                            <p:cond delay="1302"/>
                                          </p:stCondLst>
                                        </p:cTn>
                                        <p:tgtEl>
                                          <p:spTgt spid="14338"/>
                                        </p:tgtEl>
                                        <p:attrNameLst>
                                          <p:attrName>ppt_y</p:attrName>
                                        </p:attrNameLst>
                                      </p:cBhvr>
                                      <p:tavLst>
                                        <p:tav tm="0" fmla="#ppt_y-sin(pi*$)/27">
                                          <p:val>
                                            <p:fltVal val="0"/>
                                          </p:val>
                                        </p:tav>
                                        <p:tav tm="100000">
                                          <p:val>
                                            <p:fltVal val="1"/>
                                          </p:val>
                                        </p:tav>
                                      </p:tavLst>
                                    </p:anim>
                                    <p:anim calcmode="lin" valueType="num">
                                      <p:cBhvr>
                                        <p:cTn id="56" dur="1" tmFilter="0, 0; 0.125,0.2665; 0.25,0.4; 0.375,0.465; 0.5,0.5;  0.625,0.535; 0.75,0.6; 0.875,0.7335; 1,1">
                                          <p:stCondLst>
                                            <p:cond delay="1999"/>
                                          </p:stCondLst>
                                        </p:cTn>
                                        <p:tgtEl>
                                          <p:spTgt spid="14338"/>
                                        </p:tgtEl>
                                        <p:attrNameLst>
                                          <p:attrName>ppt_y</p:attrName>
                                        </p:attrNameLst>
                                      </p:cBhvr>
                                      <p:tavLst>
                                        <p:tav tm="0" fmla="#ppt_y-sin(pi*$)/81">
                                          <p:val>
                                            <p:fltVal val="0"/>
                                          </p:val>
                                        </p:tav>
                                        <p:tav tm="100000">
                                          <p:val>
                                            <p:fltVal val="1"/>
                                          </p:val>
                                        </p:tav>
                                      </p:tavLst>
                                    </p:anim>
                                    <p:animScale>
                                      <p:cBhvr>
                                        <p:cTn id="57" dur="1">
                                          <p:stCondLst>
                                            <p:cond delay="639"/>
                                          </p:stCondLst>
                                        </p:cTn>
                                        <p:tgtEl>
                                          <p:spTgt spid="14338"/>
                                        </p:tgtEl>
                                      </p:cBhvr>
                                      <p:to x="100000" y="60000"/>
                                    </p:animScale>
                                    <p:animScale>
                                      <p:cBhvr>
                                        <p:cTn id="58" dur="1" decel="50000">
                                          <p:stCondLst>
                                            <p:cond delay="665"/>
                                          </p:stCondLst>
                                        </p:cTn>
                                        <p:tgtEl>
                                          <p:spTgt spid="14338"/>
                                        </p:tgtEl>
                                      </p:cBhvr>
                                      <p:to x="100000" y="100000"/>
                                    </p:animScale>
                                    <p:animScale>
                                      <p:cBhvr>
                                        <p:cTn id="59" dur="1">
                                          <p:stCondLst>
                                            <p:cond delay="1290"/>
                                          </p:stCondLst>
                                        </p:cTn>
                                        <p:tgtEl>
                                          <p:spTgt spid="14338"/>
                                        </p:tgtEl>
                                      </p:cBhvr>
                                      <p:to x="100000" y="80000"/>
                                    </p:animScale>
                                    <p:animScale>
                                      <p:cBhvr>
                                        <p:cTn id="60" dur="1" decel="50000">
                                          <p:stCondLst>
                                            <p:cond delay="1316"/>
                                          </p:stCondLst>
                                        </p:cTn>
                                        <p:tgtEl>
                                          <p:spTgt spid="14338"/>
                                        </p:tgtEl>
                                      </p:cBhvr>
                                      <p:to x="100000" y="100000"/>
                                    </p:animScale>
                                    <p:animScale>
                                      <p:cBhvr>
                                        <p:cTn id="61" dur="1">
                                          <p:stCondLst>
                                            <p:cond delay="1999"/>
                                          </p:stCondLst>
                                        </p:cTn>
                                        <p:tgtEl>
                                          <p:spTgt spid="14338"/>
                                        </p:tgtEl>
                                      </p:cBhvr>
                                      <p:to x="100000" y="90000"/>
                                    </p:animScale>
                                    <p:animScale>
                                      <p:cBhvr>
                                        <p:cTn id="62" dur="1" decel="50000">
                                          <p:stCondLst>
                                            <p:cond delay="1999"/>
                                          </p:stCondLst>
                                        </p:cTn>
                                        <p:tgtEl>
                                          <p:spTgt spid="14338"/>
                                        </p:tgtEl>
                                      </p:cBhvr>
                                      <p:to x="100000" y="100000"/>
                                    </p:animScale>
                                    <p:animScale>
                                      <p:cBhvr>
                                        <p:cTn id="63" dur="1">
                                          <p:stCondLst>
                                            <p:cond delay="1999"/>
                                          </p:stCondLst>
                                        </p:cTn>
                                        <p:tgtEl>
                                          <p:spTgt spid="14338"/>
                                        </p:tgtEl>
                                      </p:cBhvr>
                                      <p:to x="100000" y="95000"/>
                                    </p:animScale>
                                    <p:animScale>
                                      <p:cBhvr>
                                        <p:cTn id="64" dur="1" decel="50000">
                                          <p:stCondLst>
                                            <p:cond delay="1999"/>
                                          </p:stCondLst>
                                        </p:cTn>
                                        <p:tgtEl>
                                          <p:spTgt spid="14338"/>
                                        </p:tgtEl>
                                      </p:cBhvr>
                                      <p:to x="100000" y="100000"/>
                                    </p:animScale>
                                  </p:childTnLst>
                                </p:cTn>
                              </p:par>
                            </p:childTnLst>
                          </p:cTn>
                        </p:par>
                        <p:par>
                          <p:cTn id="65" fill="hold">
                            <p:stCondLst>
                              <p:cond delay="6000"/>
                            </p:stCondLst>
                            <p:childTnLst>
                              <p:par>
                                <p:cTn id="66" presetID="32" presetClass="emph" presetSubtype="0" fill="hold" nodeType="afterEffect">
                                  <p:stCondLst>
                                    <p:cond delay="0"/>
                                  </p:stCondLst>
                                  <p:childTnLst>
                                    <p:animRot by="120000">
                                      <p:cBhvr>
                                        <p:cTn id="67" dur="1" fill="hold">
                                          <p:stCondLst>
                                            <p:cond delay="0"/>
                                          </p:stCondLst>
                                        </p:cTn>
                                        <p:tgtEl>
                                          <p:spTgt spid="14338"/>
                                        </p:tgtEl>
                                        <p:attrNameLst>
                                          <p:attrName>r</p:attrName>
                                        </p:attrNameLst>
                                      </p:cBhvr>
                                    </p:animRot>
                                    <p:animRot by="-240000">
                                      <p:cBhvr>
                                        <p:cTn id="68" dur="2" fill="hold">
                                          <p:stCondLst>
                                            <p:cond delay="380"/>
                                          </p:stCondLst>
                                        </p:cTn>
                                        <p:tgtEl>
                                          <p:spTgt spid="14338"/>
                                        </p:tgtEl>
                                        <p:attrNameLst>
                                          <p:attrName>r</p:attrName>
                                        </p:attrNameLst>
                                      </p:cBhvr>
                                    </p:animRot>
                                    <p:animRot by="240000">
                                      <p:cBhvr>
                                        <p:cTn id="69" dur="2" fill="hold">
                                          <p:stCondLst>
                                            <p:cond delay="759"/>
                                          </p:stCondLst>
                                        </p:cTn>
                                        <p:tgtEl>
                                          <p:spTgt spid="14338"/>
                                        </p:tgtEl>
                                        <p:attrNameLst>
                                          <p:attrName>r</p:attrName>
                                        </p:attrNameLst>
                                      </p:cBhvr>
                                    </p:animRot>
                                    <p:animRot by="-240000">
                                      <p:cBhvr>
                                        <p:cTn id="70" dur="2" fill="hold">
                                          <p:stCondLst>
                                            <p:cond delay="1139"/>
                                          </p:stCondLst>
                                        </p:cTn>
                                        <p:tgtEl>
                                          <p:spTgt spid="14338"/>
                                        </p:tgtEl>
                                        <p:attrNameLst>
                                          <p:attrName>r</p:attrName>
                                        </p:attrNameLst>
                                      </p:cBhvr>
                                    </p:animRot>
                                    <p:animRot by="120000">
                                      <p:cBhvr>
                                        <p:cTn id="71" dur="2" fill="hold">
                                          <p:stCondLst>
                                            <p:cond delay="1999"/>
                                          </p:stCondLst>
                                        </p:cTn>
                                        <p:tgtEl>
                                          <p:spTgt spid="14338"/>
                                        </p:tgtEl>
                                        <p:attrNameLst>
                                          <p:attrName>r</p:attrName>
                                        </p:attrNameLst>
                                      </p:cBhvr>
                                    </p:animRot>
                                  </p:childTnLst>
                                </p:cTn>
                              </p:par>
                            </p:childTnLst>
                          </p:cTn>
                        </p:par>
                        <p:par>
                          <p:cTn id="72" fill="hold">
                            <p:stCondLst>
                              <p:cond delay="8001"/>
                            </p:stCondLst>
                            <p:childTnLst>
                              <p:par>
                                <p:cTn id="73" presetID="31" presetClass="entr" presetSubtype="0" fill="hold" grpId="1" nodeType="after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p:cTn id="75" dur="1000" fill="hold"/>
                                        <p:tgtEl>
                                          <p:spTgt spid="5"/>
                                        </p:tgtEl>
                                        <p:attrNameLst>
                                          <p:attrName>ppt_w</p:attrName>
                                        </p:attrNameLst>
                                      </p:cBhvr>
                                      <p:tavLst>
                                        <p:tav tm="0">
                                          <p:val>
                                            <p:fltVal val="0"/>
                                          </p:val>
                                        </p:tav>
                                        <p:tav tm="100000">
                                          <p:val>
                                            <p:strVal val="#ppt_w"/>
                                          </p:val>
                                        </p:tav>
                                      </p:tavLst>
                                    </p:anim>
                                    <p:anim calcmode="lin" valueType="num">
                                      <p:cBhvr>
                                        <p:cTn id="76" dur="1000" fill="hold"/>
                                        <p:tgtEl>
                                          <p:spTgt spid="5"/>
                                        </p:tgtEl>
                                        <p:attrNameLst>
                                          <p:attrName>ppt_h</p:attrName>
                                        </p:attrNameLst>
                                      </p:cBhvr>
                                      <p:tavLst>
                                        <p:tav tm="0">
                                          <p:val>
                                            <p:fltVal val="0"/>
                                          </p:val>
                                        </p:tav>
                                        <p:tav tm="100000">
                                          <p:val>
                                            <p:strVal val="#ppt_h"/>
                                          </p:val>
                                        </p:tav>
                                      </p:tavLst>
                                    </p:anim>
                                    <p:anim calcmode="lin" valueType="num">
                                      <p:cBhvr>
                                        <p:cTn id="77" dur="1000" fill="hold"/>
                                        <p:tgtEl>
                                          <p:spTgt spid="5"/>
                                        </p:tgtEl>
                                        <p:attrNameLst>
                                          <p:attrName>style.rotation</p:attrName>
                                        </p:attrNameLst>
                                      </p:cBhvr>
                                      <p:tavLst>
                                        <p:tav tm="0">
                                          <p:val>
                                            <p:fltVal val="90"/>
                                          </p:val>
                                        </p:tav>
                                        <p:tav tm="100000">
                                          <p:val>
                                            <p:fltVal val="0"/>
                                          </p:val>
                                        </p:tav>
                                      </p:tavLst>
                                    </p:anim>
                                    <p:animEffect transition="in" filter="fade">
                                      <p:cBhvr>
                                        <p:cTn id="78" dur="1000"/>
                                        <p:tgtEl>
                                          <p:spTgt spid="5"/>
                                        </p:tgtEl>
                                      </p:cBhvr>
                                    </p:animEffect>
                                  </p:childTnLst>
                                </p:cTn>
                              </p:par>
                            </p:childTnLst>
                          </p:cTn>
                        </p:par>
                        <p:par>
                          <p:cTn id="79" fill="hold">
                            <p:stCondLst>
                              <p:cond delay="9001"/>
                            </p:stCondLst>
                            <p:childTnLst>
                              <p:par>
                                <p:cTn id="80" presetID="6" presetClass="emph" presetSubtype="0" fill="hold" grpId="0" nodeType="afterEffect">
                                  <p:stCondLst>
                                    <p:cond delay="0"/>
                                  </p:stCondLst>
                                  <p:childTnLst>
                                    <p:animScale>
                                      <p:cBhvr>
                                        <p:cTn id="8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96C5-A4CD-4213-966C-CEFB07515A89}"/>
              </a:ext>
            </a:extLst>
          </p:cNvPr>
          <p:cNvSpPr>
            <a:spLocks noGrp="1"/>
          </p:cNvSpPr>
          <p:nvPr>
            <p:ph type="title"/>
          </p:nvPr>
        </p:nvSpPr>
        <p:spPr/>
        <p:txBody>
          <a:bodyPr/>
          <a:lstStyle/>
          <a:p>
            <a:r>
              <a:rPr lang="en-GB" dirty="0"/>
              <a:t>Q - Minutes signed by the Chair</a:t>
            </a:r>
          </a:p>
        </p:txBody>
      </p:sp>
      <p:sp>
        <p:nvSpPr>
          <p:cNvPr id="3" name="Content Placeholder 2">
            <a:extLst>
              <a:ext uri="{FF2B5EF4-FFF2-40B4-BE49-F238E27FC236}">
                <a16:creationId xmlns:a16="http://schemas.microsoft.com/office/drawing/2014/main" id="{F327B38A-6F18-4832-9760-FCD4E182F8E8}"/>
              </a:ext>
            </a:extLst>
          </p:cNvPr>
          <p:cNvSpPr>
            <a:spLocks noGrp="1"/>
          </p:cNvSpPr>
          <p:nvPr>
            <p:ph idx="1"/>
          </p:nvPr>
        </p:nvSpPr>
        <p:spPr>
          <a:xfrm>
            <a:off x="576621" y="1484784"/>
            <a:ext cx="8281292" cy="1512168"/>
          </a:xfrm>
        </p:spPr>
        <p:txBody>
          <a:bodyPr/>
          <a:lstStyle/>
          <a:p>
            <a:r>
              <a:rPr lang="en-GB" dirty="0"/>
              <a:t>We are still looking for a long solution for this…. </a:t>
            </a:r>
          </a:p>
          <a:p>
            <a:r>
              <a:rPr lang="en-GB" dirty="0"/>
              <a:t>Please ask the Chair to reply as below by replying to the email sent to them with the agenda and minutes. This is their email signature</a:t>
            </a:r>
          </a:p>
          <a:p>
            <a:endParaRPr lang="en-GB" dirty="0"/>
          </a:p>
          <a:p>
            <a:pPr marL="0" indent="0">
              <a:buNone/>
            </a:pPr>
            <a:endParaRPr lang="en-GB" dirty="0"/>
          </a:p>
        </p:txBody>
      </p:sp>
      <p:sp>
        <p:nvSpPr>
          <p:cNvPr id="4" name="Rectangle 3">
            <a:extLst>
              <a:ext uri="{FF2B5EF4-FFF2-40B4-BE49-F238E27FC236}">
                <a16:creationId xmlns:a16="http://schemas.microsoft.com/office/drawing/2014/main" id="{BA21F5F0-A4C7-4286-A403-37C95C380710}"/>
              </a:ext>
            </a:extLst>
          </p:cNvPr>
          <p:cNvSpPr/>
          <p:nvPr/>
        </p:nvSpPr>
        <p:spPr>
          <a:xfrm>
            <a:off x="828835" y="3176513"/>
            <a:ext cx="7776864" cy="2962349"/>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0" indent="0">
              <a:buNone/>
            </a:pPr>
            <a:r>
              <a:rPr lang="en-GB" dirty="0">
                <a:latin typeface="+mn-lt"/>
              </a:rPr>
              <a:t>To: </a:t>
            </a:r>
            <a:r>
              <a:rPr lang="en-GB" dirty="0">
                <a:latin typeface="+mn-lt"/>
                <a:hlinkClick r:id="rId2"/>
              </a:rPr>
              <a:t>gb.support@Oldham.gov.uk</a:t>
            </a:r>
            <a:endParaRPr lang="en-GB" dirty="0">
              <a:latin typeface="+mn-lt"/>
            </a:endParaRPr>
          </a:p>
          <a:p>
            <a:pPr marL="0" indent="0">
              <a:buNone/>
            </a:pPr>
            <a:endParaRPr lang="en-GB" sz="1200" dirty="0">
              <a:latin typeface="+mn-lt"/>
            </a:endParaRPr>
          </a:p>
          <a:p>
            <a:pPr marL="0" indent="0">
              <a:buNone/>
            </a:pPr>
            <a:r>
              <a:rPr lang="en-GB" dirty="0">
                <a:latin typeface="+mn-lt"/>
              </a:rPr>
              <a:t> </a:t>
            </a:r>
            <a:r>
              <a:rPr lang="en-GB" b="1" dirty="0">
                <a:latin typeface="+mn-lt"/>
              </a:rPr>
              <a:t>Re:  School Minutes Chairs Signature  </a:t>
            </a:r>
          </a:p>
          <a:p>
            <a:pPr marL="0" indent="0">
              <a:buNone/>
            </a:pPr>
            <a:endParaRPr lang="en-GB" sz="1050" b="1" dirty="0">
              <a:latin typeface="+mn-lt"/>
            </a:endParaRPr>
          </a:p>
          <a:p>
            <a:pPr marL="0" indent="0">
              <a:spcAft>
                <a:spcPts val="1200"/>
              </a:spcAft>
              <a:buNone/>
            </a:pPr>
            <a:r>
              <a:rPr lang="en-GB" dirty="0">
                <a:latin typeface="+mn-lt"/>
              </a:rPr>
              <a:t>I can confirm that the minutes of the meeting held on day date year have been approved as a correct record.</a:t>
            </a:r>
          </a:p>
          <a:p>
            <a:pPr marL="0" indent="0">
              <a:spcAft>
                <a:spcPts val="1200"/>
              </a:spcAft>
              <a:buNone/>
            </a:pPr>
            <a:r>
              <a:rPr lang="en-GB" b="1" dirty="0">
                <a:latin typeface="+mn-lt"/>
              </a:rPr>
              <a:t>Chair of Governors </a:t>
            </a:r>
          </a:p>
          <a:p>
            <a:pPr marL="0" indent="0">
              <a:buNone/>
            </a:pPr>
            <a:r>
              <a:rPr lang="en-GB" b="1" dirty="0">
                <a:latin typeface="+mn-lt"/>
              </a:rPr>
              <a:t>Email signature</a:t>
            </a:r>
            <a:endParaRPr lang="en-GB" dirty="0">
              <a:latin typeface="+mn-lt"/>
            </a:endParaRPr>
          </a:p>
        </p:txBody>
      </p:sp>
    </p:spTree>
    <p:extLst>
      <p:ext uri="{BB962C8B-B14F-4D97-AF65-F5344CB8AC3E}">
        <p14:creationId xmlns:p14="http://schemas.microsoft.com/office/powerpoint/2010/main" val="1282968089"/>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B70C-60CC-4E2B-9E42-DD47D5E0E963}"/>
              </a:ext>
            </a:extLst>
          </p:cNvPr>
          <p:cNvSpPr>
            <a:spLocks noGrp="1"/>
          </p:cNvSpPr>
          <p:nvPr>
            <p:ph type="title"/>
          </p:nvPr>
        </p:nvSpPr>
        <p:spPr/>
        <p:txBody>
          <a:bodyPr/>
          <a:lstStyle/>
          <a:p>
            <a:r>
              <a:rPr lang="en-GB" dirty="0"/>
              <a:t>Welcome email to governors</a:t>
            </a:r>
          </a:p>
        </p:txBody>
      </p:sp>
      <p:sp>
        <p:nvSpPr>
          <p:cNvPr id="3" name="Content Placeholder 2">
            <a:extLst>
              <a:ext uri="{FF2B5EF4-FFF2-40B4-BE49-F238E27FC236}">
                <a16:creationId xmlns:a16="http://schemas.microsoft.com/office/drawing/2014/main" id="{49FF49EE-600D-4FBD-BA4D-80A9C38AA1B3}"/>
              </a:ext>
            </a:extLst>
          </p:cNvPr>
          <p:cNvSpPr>
            <a:spLocks noGrp="1"/>
          </p:cNvSpPr>
          <p:nvPr>
            <p:ph idx="1"/>
          </p:nvPr>
        </p:nvSpPr>
        <p:spPr>
          <a:xfrm>
            <a:off x="390147" y="1484784"/>
            <a:ext cx="8496944" cy="4114800"/>
          </a:xfrm>
        </p:spPr>
        <p:txBody>
          <a:bodyPr/>
          <a:lstStyle/>
          <a:p>
            <a:r>
              <a:rPr lang="en-GB" dirty="0"/>
              <a:t>The welcome email has been updated and re-issued to ALL governors on 4 Sept 2020 for information and so they can see what information is going to new governors. </a:t>
            </a:r>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B79C3F95-D7A7-46E9-B0D0-A68EE929C3C1}"/>
              </a:ext>
            </a:extLst>
          </p:cNvPr>
          <p:cNvPicPr>
            <a:picLocks noChangeAspect="1"/>
          </p:cNvPicPr>
          <p:nvPr/>
        </p:nvPicPr>
        <p:blipFill rotWithShape="1">
          <a:blip r:embed="rId2"/>
          <a:srcRect t="23222" b="5179"/>
          <a:stretch/>
        </p:blipFill>
        <p:spPr>
          <a:xfrm>
            <a:off x="242370" y="2996952"/>
            <a:ext cx="8792498" cy="3539399"/>
          </a:xfrm>
          <a:prstGeom prst="rect">
            <a:avLst/>
          </a:prstGeom>
          <a:ln w="38100">
            <a:solidFill>
              <a:srgbClr val="00B3BE"/>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9082354"/>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DA2F1828-6584-4658-871A-C9A28C62F8FB}"/>
              </a:ext>
            </a:extLst>
          </p:cNvPr>
          <p:cNvSpPr>
            <a:spLocks noGrp="1" noChangeArrowheads="1"/>
          </p:cNvSpPr>
          <p:nvPr>
            <p:ph type="title"/>
          </p:nvPr>
        </p:nvSpPr>
        <p:spPr/>
        <p:txBody>
          <a:bodyPr/>
          <a:lstStyle/>
          <a:p>
            <a:endParaRPr lang="en-US" altLang="en-US"/>
          </a:p>
        </p:txBody>
      </p:sp>
      <p:sp>
        <p:nvSpPr>
          <p:cNvPr id="31747" name="Content Placeholder 2">
            <a:extLst>
              <a:ext uri="{FF2B5EF4-FFF2-40B4-BE49-F238E27FC236}">
                <a16:creationId xmlns:a16="http://schemas.microsoft.com/office/drawing/2014/main" id="{160B596E-179C-4FAC-9D3B-994A9B06BE40}"/>
              </a:ext>
            </a:extLst>
          </p:cNvPr>
          <p:cNvSpPr>
            <a:spLocks noGrp="1" noChangeArrowheads="1"/>
          </p:cNvSpPr>
          <p:nvPr>
            <p:ph idx="1"/>
          </p:nvPr>
        </p:nvSpPr>
        <p:spPr/>
        <p:txBody>
          <a:bodyPr/>
          <a:lstStyle/>
          <a:p>
            <a:endParaRPr lang="en-US" altLang="en-US"/>
          </a:p>
        </p:txBody>
      </p:sp>
      <p:pic>
        <p:nvPicPr>
          <p:cNvPr id="31748" name="Picture 3" descr="SMT structure">
            <a:extLst>
              <a:ext uri="{FF2B5EF4-FFF2-40B4-BE49-F238E27FC236}">
                <a16:creationId xmlns:a16="http://schemas.microsoft.com/office/drawing/2014/main" id="{E040AC8E-B5B4-4F2F-84BD-F1985E912D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535" t="5002" r="3375" b="11658"/>
          <a:stretch>
            <a:fillRect/>
          </a:stretch>
        </p:blipFill>
        <p:spPr bwMode="auto">
          <a:xfrm>
            <a:off x="107950" y="454627"/>
            <a:ext cx="892810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C56F8EC-B1DF-4BD2-8061-F7A9079E131F}"/>
              </a:ext>
            </a:extLst>
          </p:cNvPr>
          <p:cNvPicPr>
            <a:picLocks noChangeAspect="1"/>
          </p:cNvPicPr>
          <p:nvPr/>
        </p:nvPicPr>
        <p:blipFill rotWithShape="1">
          <a:blip r:embed="rId3"/>
          <a:srcRect l="11355" r="23272" b="32655"/>
          <a:stretch/>
        </p:blipFill>
        <p:spPr>
          <a:xfrm>
            <a:off x="7361264" y="4453779"/>
            <a:ext cx="414560" cy="576064"/>
          </a:xfrm>
          <a:prstGeom prst="rect">
            <a:avLst/>
          </a:prstGeom>
          <a:ln w="127000">
            <a:noFill/>
          </a:ln>
        </p:spPr>
      </p:pic>
      <p:sp>
        <p:nvSpPr>
          <p:cNvPr id="10" name="TextBox 9">
            <a:extLst>
              <a:ext uri="{FF2B5EF4-FFF2-40B4-BE49-F238E27FC236}">
                <a16:creationId xmlns:a16="http://schemas.microsoft.com/office/drawing/2014/main" id="{84A6DE79-AB9A-4B26-A468-CB6A7F83D58D}"/>
              </a:ext>
            </a:extLst>
          </p:cNvPr>
          <p:cNvSpPr txBox="1"/>
          <p:nvPr/>
        </p:nvSpPr>
        <p:spPr>
          <a:xfrm>
            <a:off x="7775824" y="4409328"/>
            <a:ext cx="1188664" cy="707886"/>
          </a:xfrm>
          <a:prstGeom prst="rect">
            <a:avLst/>
          </a:prstGeom>
          <a:solidFill>
            <a:srgbClr val="00A0A8"/>
          </a:solidFill>
        </p:spPr>
        <p:txBody>
          <a:bodyPr wrap="square" rtlCol="0">
            <a:spAutoFit/>
          </a:bodyPr>
          <a:lstStyle/>
          <a:p>
            <a:pPr algn="ctr"/>
            <a:r>
              <a:rPr lang="en-GB" sz="800" b="1" dirty="0">
                <a:solidFill>
                  <a:schemeClr val="bg1"/>
                </a:solidFill>
                <a:latin typeface="+mn-lt"/>
              </a:rPr>
              <a:t>Interim Director of Education, Skills &amp; Early Years</a:t>
            </a:r>
          </a:p>
          <a:p>
            <a:pPr algn="ctr"/>
            <a:endParaRPr lang="en-GB" sz="800" b="1" dirty="0">
              <a:solidFill>
                <a:schemeClr val="bg1"/>
              </a:solidFill>
              <a:latin typeface="+mn-lt"/>
            </a:endParaRPr>
          </a:p>
          <a:p>
            <a:pPr algn="ctr"/>
            <a:r>
              <a:rPr lang="en-GB" sz="800" b="1" dirty="0">
                <a:solidFill>
                  <a:schemeClr val="bg1"/>
                </a:solidFill>
                <a:latin typeface="+mn-lt"/>
              </a:rPr>
              <a:t>Tony Shepherd</a:t>
            </a:r>
          </a:p>
        </p:txBody>
      </p:sp>
      <p:sp>
        <p:nvSpPr>
          <p:cNvPr id="5" name="Oval 4">
            <a:extLst>
              <a:ext uri="{FF2B5EF4-FFF2-40B4-BE49-F238E27FC236}">
                <a16:creationId xmlns:a16="http://schemas.microsoft.com/office/drawing/2014/main" id="{C664819D-454A-4DCD-8B21-726147D80361}"/>
              </a:ext>
            </a:extLst>
          </p:cNvPr>
          <p:cNvSpPr/>
          <p:nvPr/>
        </p:nvSpPr>
        <p:spPr>
          <a:xfrm>
            <a:off x="7145912" y="4191771"/>
            <a:ext cx="1998286"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D83E-0686-4CAF-9908-BFF3065A373E}"/>
              </a:ext>
            </a:extLst>
          </p:cNvPr>
          <p:cNvSpPr>
            <a:spLocks noGrp="1"/>
          </p:cNvSpPr>
          <p:nvPr>
            <p:ph type="title"/>
          </p:nvPr>
        </p:nvSpPr>
        <p:spPr>
          <a:xfrm>
            <a:off x="566311" y="835545"/>
            <a:ext cx="7772400" cy="505223"/>
          </a:xfrm>
        </p:spPr>
        <p:txBody>
          <a:bodyPr/>
          <a:lstStyle/>
          <a:p>
            <a:r>
              <a:rPr lang="en-GB" dirty="0"/>
              <a:t>PREVENT Online Training</a:t>
            </a:r>
          </a:p>
        </p:txBody>
      </p:sp>
      <p:pic>
        <p:nvPicPr>
          <p:cNvPr id="4" name="Picture 3">
            <a:extLst>
              <a:ext uri="{FF2B5EF4-FFF2-40B4-BE49-F238E27FC236}">
                <a16:creationId xmlns:a16="http://schemas.microsoft.com/office/drawing/2014/main" id="{6A765FD3-920F-4E8C-A6F4-CE99FAA3AF7D}"/>
              </a:ext>
            </a:extLst>
          </p:cNvPr>
          <p:cNvPicPr>
            <a:picLocks noChangeAspect="1"/>
          </p:cNvPicPr>
          <p:nvPr/>
        </p:nvPicPr>
        <p:blipFill>
          <a:blip r:embed="rId2"/>
          <a:stretch>
            <a:fillRect/>
          </a:stretch>
        </p:blipFill>
        <p:spPr>
          <a:xfrm>
            <a:off x="0" y="2635514"/>
            <a:ext cx="9144000" cy="4239614"/>
          </a:xfrm>
          <a:prstGeom prst="rect">
            <a:avLst/>
          </a:prstGeom>
        </p:spPr>
      </p:pic>
      <p:sp>
        <p:nvSpPr>
          <p:cNvPr id="3" name="Content Placeholder 2">
            <a:extLst>
              <a:ext uri="{FF2B5EF4-FFF2-40B4-BE49-F238E27FC236}">
                <a16:creationId xmlns:a16="http://schemas.microsoft.com/office/drawing/2014/main" id="{D5F21ADE-C0D9-4080-91C4-A296E52115D0}"/>
              </a:ext>
            </a:extLst>
          </p:cNvPr>
          <p:cNvSpPr>
            <a:spLocks noGrp="1"/>
          </p:cNvSpPr>
          <p:nvPr>
            <p:ph idx="1"/>
          </p:nvPr>
        </p:nvSpPr>
        <p:spPr>
          <a:xfrm>
            <a:off x="251520" y="1550971"/>
            <a:ext cx="9001000" cy="874340"/>
          </a:xfrm>
        </p:spPr>
        <p:txBody>
          <a:bodyPr/>
          <a:lstStyle/>
          <a:p>
            <a:r>
              <a:rPr lang="en-GB" dirty="0"/>
              <a:t>All Clerks  and Governors must complete the prevent training. </a:t>
            </a:r>
          </a:p>
          <a:p>
            <a:r>
              <a:rPr lang="en-GB" dirty="0"/>
              <a:t>Certificates can be printed or saved after completion.</a:t>
            </a:r>
            <a:r>
              <a:rPr lang="en-GB" dirty="0">
                <a:hlinkClick r:id="rId3"/>
              </a:rPr>
              <a:t> </a:t>
            </a:r>
          </a:p>
          <a:p>
            <a:endParaRPr lang="en-GB" dirty="0">
              <a:hlinkClick r:id="rId3"/>
            </a:endParaRPr>
          </a:p>
          <a:p>
            <a:endParaRPr lang="en-GB" dirty="0">
              <a:hlinkClick r:id="rId3"/>
            </a:endParaRPr>
          </a:p>
          <a:p>
            <a:endParaRPr lang="en-GB" dirty="0">
              <a:hlinkClick r:id="rId3"/>
            </a:endParaRPr>
          </a:p>
          <a:p>
            <a:endParaRPr lang="en-GB" dirty="0">
              <a:hlinkClick r:id="rId3"/>
            </a:endParaRPr>
          </a:p>
          <a:p>
            <a:endParaRPr lang="en-GB" dirty="0">
              <a:hlinkClick r:id="rId3"/>
            </a:endParaRPr>
          </a:p>
          <a:p>
            <a:endParaRPr lang="en-GB" dirty="0">
              <a:hlinkClick r:id="rId3"/>
            </a:endParaRPr>
          </a:p>
          <a:p>
            <a:endParaRPr lang="en-GB" dirty="0">
              <a:hlinkClick r:id="rId3"/>
            </a:endParaRPr>
          </a:p>
          <a:p>
            <a:r>
              <a:rPr lang="en-GB" sz="2800" b="1" dirty="0">
                <a:hlinkClick r:id="rId3"/>
              </a:rPr>
              <a:t>www.elearning.prevent.homeoffice.gov.uk</a:t>
            </a:r>
            <a:endParaRPr lang="en-GB" sz="2800" b="1" dirty="0"/>
          </a:p>
          <a:p>
            <a:endParaRPr lang="en-GB" dirty="0"/>
          </a:p>
          <a:p>
            <a:endParaRPr lang="en-GB" dirty="0"/>
          </a:p>
          <a:p>
            <a:endParaRPr lang="en-GB" dirty="0"/>
          </a:p>
        </p:txBody>
      </p:sp>
      <p:pic>
        <p:nvPicPr>
          <p:cNvPr id="5" name="Picture 7" descr="http://online.fliphtml5.com/ecxg/qcze/files/large/1.jpg?1545075846">
            <a:extLst>
              <a:ext uri="{FF2B5EF4-FFF2-40B4-BE49-F238E27FC236}">
                <a16:creationId xmlns:a16="http://schemas.microsoft.com/office/drawing/2014/main" id="{E99ED041-5DD7-42CB-9E4D-B82FADD3D7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7912" t="3792" r="7648" b="51286"/>
          <a:stretch>
            <a:fillRect/>
          </a:stretch>
        </p:blipFill>
        <p:spPr bwMode="auto">
          <a:xfrm>
            <a:off x="5364088" y="3578837"/>
            <a:ext cx="2296871"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03A2495-E778-475D-A8F5-A4520B7E697F}"/>
              </a:ext>
            </a:extLst>
          </p:cNvPr>
          <p:cNvPicPr>
            <a:picLocks noChangeAspect="1"/>
          </p:cNvPicPr>
          <p:nvPr/>
        </p:nvPicPr>
        <p:blipFill>
          <a:blip r:embed="rId5"/>
          <a:stretch>
            <a:fillRect/>
          </a:stretch>
        </p:blipFill>
        <p:spPr>
          <a:xfrm>
            <a:off x="6869818" y="85000"/>
            <a:ext cx="2274182" cy="918635"/>
          </a:xfrm>
          <a:prstGeom prst="rect">
            <a:avLst/>
          </a:prstGeom>
        </p:spPr>
      </p:pic>
    </p:spTree>
    <p:extLst>
      <p:ext uri="{BB962C8B-B14F-4D97-AF65-F5344CB8AC3E}">
        <p14:creationId xmlns:p14="http://schemas.microsoft.com/office/powerpoint/2010/main" val="3117557336"/>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Governor Training and Development</a:t>
            </a:r>
          </a:p>
        </p:txBody>
      </p:sp>
      <p:sp>
        <p:nvSpPr>
          <p:cNvPr id="3" name="Content Placeholder 2"/>
          <p:cNvSpPr>
            <a:spLocks noGrp="1"/>
          </p:cNvSpPr>
          <p:nvPr>
            <p:ph idx="1"/>
          </p:nvPr>
        </p:nvSpPr>
        <p:spPr>
          <a:xfrm>
            <a:off x="611188" y="1723353"/>
            <a:ext cx="7772400" cy="4618756"/>
          </a:xfrm>
        </p:spPr>
        <p:txBody>
          <a:bodyPr/>
          <a:lstStyle/>
          <a:p>
            <a:r>
              <a:rPr lang="en-GB" dirty="0"/>
              <a:t>Encourage all governors to access the e-learning that has been sent to them from </a:t>
            </a:r>
            <a:r>
              <a:rPr lang="en-GB" dirty="0">
                <a:hlinkClick r:id="rId2"/>
              </a:rPr>
              <a:t>governortraining@Oldham.gov.uk</a:t>
            </a:r>
            <a:r>
              <a:rPr lang="en-GB" dirty="0"/>
              <a:t> </a:t>
            </a:r>
          </a:p>
          <a:p>
            <a:r>
              <a:rPr lang="en-GB" dirty="0"/>
              <a:t>Also on the governor website:</a:t>
            </a:r>
          </a:p>
          <a:p>
            <a:pPr lvl="1"/>
            <a:r>
              <a:rPr lang="en-GB" sz="2200" dirty="0">
                <a:hlinkClick r:id="rId3"/>
              </a:rPr>
              <a:t>www.oldham.gov.uk/governortraining</a:t>
            </a:r>
            <a:endParaRPr lang="en-GB" sz="2200" dirty="0"/>
          </a:p>
          <a:p>
            <a:pPr lvl="1"/>
            <a:r>
              <a:rPr lang="en-GB" sz="2200" dirty="0">
                <a:hlinkClick r:id="rId4"/>
              </a:rPr>
              <a:t>www.oldham.gov.uk/governortrainingprogramme</a:t>
            </a:r>
            <a:endParaRPr lang="en-GB" sz="2200"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4" name="Picture 2" descr="National Governance Association Logo">
            <a:extLst>
              <a:ext uri="{FF2B5EF4-FFF2-40B4-BE49-F238E27FC236}">
                <a16:creationId xmlns:a16="http://schemas.microsoft.com/office/drawing/2014/main" id="{D0D22B01-0BC8-4560-A67B-D8565CE012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63" t="16401" r="14563" b="8001"/>
          <a:stretch/>
        </p:blipFill>
        <p:spPr bwMode="auto">
          <a:xfrm>
            <a:off x="2443200" y="4345363"/>
            <a:ext cx="3072149" cy="9216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SPCC">
            <a:extLst>
              <a:ext uri="{FF2B5EF4-FFF2-40B4-BE49-F238E27FC236}">
                <a16:creationId xmlns:a16="http://schemas.microsoft.com/office/drawing/2014/main" id="{269CBD9D-0C7D-4367-A16E-FF07125CC60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525653" y="5689635"/>
            <a:ext cx="1761485" cy="898454"/>
          </a:xfrm>
          <a:prstGeom prst="rect">
            <a:avLst/>
          </a:prstGeom>
          <a:noFill/>
        </p:spPr>
      </p:pic>
      <p:pic>
        <p:nvPicPr>
          <p:cNvPr id="3074" name="Picture 2" descr="Image result for Ofsted Logo">
            <a:extLst>
              <a:ext uri="{FF2B5EF4-FFF2-40B4-BE49-F238E27FC236}">
                <a16:creationId xmlns:a16="http://schemas.microsoft.com/office/drawing/2014/main" id="{596CF601-C933-4607-ABC2-0BCDBA31A59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641" b="29604"/>
          <a:stretch/>
        </p:blipFill>
        <p:spPr bwMode="auto">
          <a:xfrm>
            <a:off x="5599739" y="4725144"/>
            <a:ext cx="1761486" cy="9644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427DC68-A40E-4A00-A1E3-00F0994ACC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1225" y="5138956"/>
            <a:ext cx="1485998" cy="1485998"/>
          </a:xfrm>
          <a:prstGeom prst="rect">
            <a:avLst/>
          </a:prstGeom>
        </p:spPr>
      </p:pic>
      <p:pic>
        <p:nvPicPr>
          <p:cNvPr id="9" name="Picture 7" descr="http://online.fliphtml5.com/ecxg/qcze/files/large/1.jpg?1545075846">
            <a:extLst>
              <a:ext uri="{FF2B5EF4-FFF2-40B4-BE49-F238E27FC236}">
                <a16:creationId xmlns:a16="http://schemas.microsoft.com/office/drawing/2014/main" id="{B146C3B1-38BE-429D-8E45-62F2112E5B9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7912" t="3792" r="7648" b="51286"/>
          <a:stretch>
            <a:fillRect/>
          </a:stretch>
        </p:blipFill>
        <p:spPr bwMode="auto">
          <a:xfrm>
            <a:off x="296777" y="5467448"/>
            <a:ext cx="1722653"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C772DF0-F930-49CC-B904-624909C1D5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337" y="4435166"/>
            <a:ext cx="2206863" cy="890101"/>
          </a:xfrm>
          <a:prstGeom prst="rect">
            <a:avLst/>
          </a:prstGeom>
        </p:spPr>
      </p:pic>
    </p:spTree>
    <p:extLst>
      <p:ext uri="{BB962C8B-B14F-4D97-AF65-F5344CB8AC3E}">
        <p14:creationId xmlns:p14="http://schemas.microsoft.com/office/powerpoint/2010/main" val="3803066142"/>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D0A9-F898-4642-AB19-FB0125E1C2EF}"/>
              </a:ext>
            </a:extLst>
          </p:cNvPr>
          <p:cNvSpPr>
            <a:spLocks noGrp="1"/>
          </p:cNvSpPr>
          <p:nvPr>
            <p:ph type="title"/>
          </p:nvPr>
        </p:nvSpPr>
        <p:spPr>
          <a:xfrm>
            <a:off x="611188" y="763588"/>
            <a:ext cx="7772400" cy="1143000"/>
          </a:xfrm>
        </p:spPr>
        <p:txBody>
          <a:bodyPr/>
          <a:lstStyle/>
          <a:p>
            <a:r>
              <a:rPr lang="en-GB" dirty="0"/>
              <a:t>Automated reminder emails to Governors</a:t>
            </a:r>
            <a:br>
              <a:rPr lang="en-GB" dirty="0"/>
            </a:br>
            <a:r>
              <a:rPr lang="en-GB" dirty="0"/>
              <a:t>Please remind new governors </a:t>
            </a:r>
            <a:br>
              <a:rPr lang="en-GB" dirty="0"/>
            </a:br>
            <a:r>
              <a:rPr lang="en-GB" dirty="0"/>
              <a:t> </a:t>
            </a:r>
          </a:p>
        </p:txBody>
      </p:sp>
      <p:sp>
        <p:nvSpPr>
          <p:cNvPr id="3" name="Content Placeholder 2">
            <a:extLst>
              <a:ext uri="{FF2B5EF4-FFF2-40B4-BE49-F238E27FC236}">
                <a16:creationId xmlns:a16="http://schemas.microsoft.com/office/drawing/2014/main" id="{FAC109B1-8D83-41A3-9E80-59C90353A640}"/>
              </a:ext>
            </a:extLst>
          </p:cNvPr>
          <p:cNvSpPr>
            <a:spLocks noGrp="1"/>
          </p:cNvSpPr>
          <p:nvPr>
            <p:ph idx="1"/>
          </p:nvPr>
        </p:nvSpPr>
        <p:spPr>
          <a:xfrm>
            <a:off x="211049" y="2511766"/>
            <a:ext cx="6759837" cy="3456384"/>
          </a:xfrm>
        </p:spPr>
        <p:txBody>
          <a:bodyPr/>
          <a:lstStyle/>
          <a:p>
            <a:r>
              <a:rPr lang="en-GB" b="1" dirty="0"/>
              <a:t>Governors with missing </a:t>
            </a:r>
            <a:r>
              <a:rPr lang="en-GB" b="1" dirty="0">
                <a:solidFill>
                  <a:srgbClr val="FF0000"/>
                </a:solidFill>
              </a:rPr>
              <a:t>DBS Checks </a:t>
            </a:r>
          </a:p>
          <a:p>
            <a:pPr lvl="1"/>
            <a:r>
              <a:rPr lang="en-GB" sz="2400" b="1" dirty="0"/>
              <a:t>15</a:t>
            </a:r>
            <a:r>
              <a:rPr lang="en-GB" sz="2400" b="1" baseline="30000" dirty="0"/>
              <a:t>th</a:t>
            </a:r>
            <a:r>
              <a:rPr lang="en-GB" sz="2400" b="1" dirty="0"/>
              <a:t> day of month</a:t>
            </a:r>
          </a:p>
          <a:p>
            <a:pPr marL="0" indent="0">
              <a:buNone/>
            </a:pPr>
            <a:endParaRPr lang="en-GB" b="1" dirty="0"/>
          </a:p>
          <a:p>
            <a:r>
              <a:rPr lang="en-GB" b="1" dirty="0"/>
              <a:t>Governors with missing </a:t>
            </a:r>
            <a:r>
              <a:rPr lang="en-GB" b="1" dirty="0">
                <a:solidFill>
                  <a:srgbClr val="FF0000"/>
                </a:solidFill>
              </a:rPr>
              <a:t>Prevent Training</a:t>
            </a:r>
          </a:p>
          <a:p>
            <a:pPr lvl="1"/>
            <a:r>
              <a:rPr lang="en-GB" sz="2400" b="1" dirty="0"/>
              <a:t>20</a:t>
            </a:r>
            <a:r>
              <a:rPr lang="en-GB" sz="2400" b="1" baseline="30000" dirty="0"/>
              <a:t>th</a:t>
            </a:r>
            <a:r>
              <a:rPr lang="en-GB" sz="2400" b="1" dirty="0"/>
              <a:t> day of month</a:t>
            </a:r>
          </a:p>
          <a:p>
            <a:pPr lvl="1"/>
            <a:endParaRPr lang="en-GB" sz="2400" b="1" dirty="0"/>
          </a:p>
          <a:p>
            <a:pPr marL="457200" lvl="1" indent="0">
              <a:buNone/>
            </a:pPr>
            <a:r>
              <a:rPr lang="en-GB" sz="2400" dirty="0">
                <a:hlinkClick r:id="rId2"/>
              </a:rPr>
              <a:t>www.oldham.gov.uk/onlineprevent</a:t>
            </a:r>
            <a:endParaRPr lang="en-GB" sz="2800" b="1" dirty="0"/>
          </a:p>
          <a:p>
            <a:endParaRPr lang="en-GB" b="1" dirty="0"/>
          </a:p>
          <a:p>
            <a:pPr marL="0" indent="0">
              <a:buNone/>
            </a:pPr>
            <a:endParaRPr lang="en-GB" b="1" dirty="0"/>
          </a:p>
          <a:p>
            <a:endParaRPr lang="en-GB" b="1" dirty="0"/>
          </a:p>
        </p:txBody>
      </p:sp>
      <p:pic>
        <p:nvPicPr>
          <p:cNvPr id="4" name="Picture 7" descr="http://online.fliphtml5.com/ecxg/qcze/files/large/1.jpg?1545075846">
            <a:extLst>
              <a:ext uri="{FF2B5EF4-FFF2-40B4-BE49-F238E27FC236}">
                <a16:creationId xmlns:a16="http://schemas.microsoft.com/office/drawing/2014/main" id="{7FB246F0-959F-489D-BFE0-AFF0871A8E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912" t="3792" r="7648" b="51286"/>
          <a:stretch>
            <a:fillRect/>
          </a:stretch>
        </p:blipFill>
        <p:spPr bwMode="auto">
          <a:xfrm>
            <a:off x="6986159" y="3931950"/>
            <a:ext cx="1914060"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Image result for dbs">
            <a:extLst>
              <a:ext uri="{FF2B5EF4-FFF2-40B4-BE49-F238E27FC236}">
                <a16:creationId xmlns:a16="http://schemas.microsoft.com/office/drawing/2014/main" id="{39AC01C0-60D9-4CF2-BA27-6D9A8275E3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29" t="6300" r="-1301" b="-6300"/>
          <a:stretch/>
        </p:blipFill>
        <p:spPr bwMode="auto">
          <a:xfrm>
            <a:off x="6828938" y="1917811"/>
            <a:ext cx="2228501" cy="126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162326"/>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45359"/>
            <a:ext cx="8281292" cy="693638"/>
          </a:xfrm>
        </p:spPr>
        <p:txBody>
          <a:bodyPr/>
          <a:lstStyle/>
          <a:p>
            <a:r>
              <a:rPr lang="en-GB" dirty="0"/>
              <a:t>Me Learning – </a:t>
            </a:r>
            <a:r>
              <a:rPr lang="en-GB" sz="2000" dirty="0"/>
              <a:t>Clerks Training Log @ Development Academy</a:t>
            </a:r>
          </a:p>
        </p:txBody>
      </p:sp>
      <p:pic>
        <p:nvPicPr>
          <p:cNvPr id="7" name="Picture 6">
            <a:extLst>
              <a:ext uri="{FF2B5EF4-FFF2-40B4-BE49-F238E27FC236}">
                <a16:creationId xmlns:a16="http://schemas.microsoft.com/office/drawing/2014/main" id="{9BB1EC75-C211-413E-A275-3EDC43949D6B}"/>
              </a:ext>
            </a:extLst>
          </p:cNvPr>
          <p:cNvPicPr>
            <a:picLocks noChangeAspect="1"/>
          </p:cNvPicPr>
          <p:nvPr/>
        </p:nvPicPr>
        <p:blipFill>
          <a:blip r:embed="rId2"/>
          <a:stretch>
            <a:fillRect/>
          </a:stretch>
        </p:blipFill>
        <p:spPr>
          <a:xfrm>
            <a:off x="899592" y="1310377"/>
            <a:ext cx="6876256" cy="4828485"/>
          </a:xfrm>
          <a:prstGeom prst="rect">
            <a:avLst/>
          </a:prstGeom>
          <a:ln>
            <a:noFill/>
          </a:ln>
          <a:effectLst>
            <a:outerShdw blurRad="292100" dist="139700" dir="2700000" algn="tl" rotWithShape="0">
              <a:srgbClr val="333333">
                <a:alpha val="65000"/>
              </a:srgbClr>
            </a:outerShdw>
          </a:effectLst>
        </p:spPr>
      </p:pic>
      <p:sp>
        <p:nvSpPr>
          <p:cNvPr id="3" name="Oval 2"/>
          <p:cNvSpPr/>
          <p:nvPr/>
        </p:nvSpPr>
        <p:spPr>
          <a:xfrm rot="21147926">
            <a:off x="5768907" y="5357697"/>
            <a:ext cx="3304380" cy="1296144"/>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All Clerks not employed by Oldham Council have been emailed their password </a:t>
            </a:r>
          </a:p>
        </p:txBody>
      </p:sp>
      <p:sp>
        <p:nvSpPr>
          <p:cNvPr id="5" name="Right Arrow 4"/>
          <p:cNvSpPr/>
          <p:nvPr/>
        </p:nvSpPr>
        <p:spPr>
          <a:xfrm>
            <a:off x="1115616" y="5965027"/>
            <a:ext cx="5182365" cy="900100"/>
          </a:xfrm>
          <a:prstGeom prst="rightArrow">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bg1"/>
                </a:solidFill>
              </a:rPr>
              <a:t>Confirm if you have accessed this platform</a:t>
            </a:r>
            <a:endParaRPr lang="en-GB" b="1" dirty="0">
              <a:solidFill>
                <a:schemeClr val="bg1"/>
              </a:solidFill>
            </a:endParaRPr>
          </a:p>
        </p:txBody>
      </p:sp>
      <p:sp>
        <p:nvSpPr>
          <p:cNvPr id="8" name="Rectangle 7">
            <a:extLst>
              <a:ext uri="{FF2B5EF4-FFF2-40B4-BE49-F238E27FC236}">
                <a16:creationId xmlns:a16="http://schemas.microsoft.com/office/drawing/2014/main" id="{ED4C7281-8E28-4C0C-9185-04C571263F9F}"/>
              </a:ext>
            </a:extLst>
          </p:cNvPr>
          <p:cNvSpPr/>
          <p:nvPr/>
        </p:nvSpPr>
        <p:spPr>
          <a:xfrm>
            <a:off x="1907704" y="105220"/>
            <a:ext cx="5688632" cy="461665"/>
          </a:xfrm>
          <a:prstGeom prst="rect">
            <a:avLst/>
          </a:prstGeom>
        </p:spPr>
        <p:txBody>
          <a:bodyPr wrap="square">
            <a:spAutoFit/>
          </a:bodyPr>
          <a:lstStyle/>
          <a:p>
            <a:r>
              <a:rPr lang="en-GB" dirty="0">
                <a:latin typeface="+mn-lt"/>
                <a:hlinkClick r:id="rId3"/>
              </a:rPr>
              <a:t>https://oldham.melearning.university</a:t>
            </a:r>
            <a:endParaRPr lang="en-GB" dirty="0">
              <a:latin typeface="+mn-lt"/>
            </a:endParaRPr>
          </a:p>
        </p:txBody>
      </p:sp>
    </p:spTree>
    <p:extLst>
      <p:ext uri="{BB962C8B-B14F-4D97-AF65-F5344CB8AC3E}">
        <p14:creationId xmlns:p14="http://schemas.microsoft.com/office/powerpoint/2010/main" val="12308216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1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1E1B9-8049-4122-9035-0AF662613118}"/>
              </a:ext>
            </a:extLst>
          </p:cNvPr>
          <p:cNvSpPr>
            <a:spLocks noGrp="1"/>
          </p:cNvSpPr>
          <p:nvPr>
            <p:ph type="title"/>
          </p:nvPr>
        </p:nvSpPr>
        <p:spPr>
          <a:xfrm>
            <a:off x="467358" y="692696"/>
            <a:ext cx="8209284" cy="1143000"/>
          </a:xfrm>
        </p:spPr>
        <p:txBody>
          <a:bodyPr/>
          <a:lstStyle/>
          <a:p>
            <a:r>
              <a:rPr lang="en-GB" dirty="0"/>
              <a:t>Induction Programme | Me Learning</a:t>
            </a:r>
            <a:endParaRPr lang="en-GB" dirty="0">
              <a:solidFill>
                <a:srgbClr val="009999"/>
              </a:solidFill>
            </a:endParaRPr>
          </a:p>
        </p:txBody>
      </p:sp>
      <p:sp>
        <p:nvSpPr>
          <p:cNvPr id="3" name="Content Placeholder 2">
            <a:extLst>
              <a:ext uri="{FF2B5EF4-FFF2-40B4-BE49-F238E27FC236}">
                <a16:creationId xmlns:a16="http://schemas.microsoft.com/office/drawing/2014/main" id="{7E8FCF9A-B402-46B1-A47C-2AF34DAD01D8}"/>
              </a:ext>
            </a:extLst>
          </p:cNvPr>
          <p:cNvSpPr>
            <a:spLocks noGrp="1"/>
          </p:cNvSpPr>
          <p:nvPr>
            <p:ph idx="1"/>
          </p:nvPr>
        </p:nvSpPr>
        <p:spPr>
          <a:xfrm>
            <a:off x="488499" y="1492937"/>
            <a:ext cx="8209284" cy="3529368"/>
          </a:xfrm>
        </p:spPr>
        <p:txBody>
          <a:bodyPr/>
          <a:lstStyle/>
          <a:p>
            <a:pPr>
              <a:spcAft>
                <a:spcPts val="1200"/>
              </a:spcAft>
            </a:pPr>
            <a:r>
              <a:rPr lang="en-GB" dirty="0"/>
              <a:t>Weekly reminder emails will be sent to you until you have completed your Mandatory Modules i.e. GDPR, Data Protection, Cybersecurity, Health and Safety at Work, Manual Handling etc.</a:t>
            </a:r>
          </a:p>
          <a:p>
            <a:pPr>
              <a:spcAft>
                <a:spcPts val="0"/>
              </a:spcAft>
            </a:pPr>
            <a:r>
              <a:rPr lang="en-GB" b="1" dirty="0"/>
              <a:t>Fast FORWARD </a:t>
            </a:r>
            <a:r>
              <a:rPr lang="en-GB" dirty="0"/>
              <a:t>– Induction for new and existing staff</a:t>
            </a:r>
          </a:p>
          <a:p>
            <a:pPr lvl="1">
              <a:spcAft>
                <a:spcPts val="1200"/>
              </a:spcAft>
            </a:pPr>
            <a:r>
              <a:rPr lang="en-GB" sz="2400" dirty="0"/>
              <a:t>New 45 minutes online course.</a:t>
            </a:r>
          </a:p>
          <a:p>
            <a:pPr>
              <a:spcAft>
                <a:spcPts val="1200"/>
              </a:spcAft>
            </a:pPr>
            <a:r>
              <a:rPr lang="en-GB" dirty="0"/>
              <a:t>You can also access other free Online training – Microsoft Office i.e. Excel, Word, PowerPoint etc. </a:t>
            </a:r>
          </a:p>
        </p:txBody>
      </p:sp>
      <p:sp>
        <p:nvSpPr>
          <p:cNvPr id="4" name="Rectangle 3">
            <a:extLst>
              <a:ext uri="{FF2B5EF4-FFF2-40B4-BE49-F238E27FC236}">
                <a16:creationId xmlns:a16="http://schemas.microsoft.com/office/drawing/2014/main" id="{F89E382E-426D-46E0-A4C8-6CD0EB21522A}"/>
              </a:ext>
            </a:extLst>
          </p:cNvPr>
          <p:cNvSpPr/>
          <p:nvPr/>
        </p:nvSpPr>
        <p:spPr>
          <a:xfrm>
            <a:off x="215516" y="5168572"/>
            <a:ext cx="8712968" cy="1569660"/>
          </a:xfrm>
          <a:prstGeom prst="rect">
            <a:avLst/>
          </a:prstGeom>
          <a:solidFill>
            <a:srgbClr val="00B3BE"/>
          </a:solidFill>
        </p:spPr>
        <p:txBody>
          <a:bodyPr wrap="square">
            <a:spAutoFit/>
          </a:bodyPr>
          <a:lstStyle/>
          <a:p>
            <a:pPr algn="ctr">
              <a:spcAft>
                <a:spcPts val="0"/>
              </a:spcAft>
            </a:pPr>
            <a:r>
              <a:rPr lang="en-GB" dirty="0">
                <a:solidFill>
                  <a:schemeClr val="bg1"/>
                </a:solidFill>
                <a:latin typeface="+mn-lt"/>
              </a:rPr>
              <a:t>If you have any queries or problems with your ‘Me Learning’ account or training, then contact Debbie Duffy at the Development Academy on </a:t>
            </a:r>
          </a:p>
          <a:p>
            <a:pPr algn="ctr">
              <a:spcAft>
                <a:spcPts val="1200"/>
              </a:spcAft>
            </a:pPr>
            <a:r>
              <a:rPr lang="en-GB" dirty="0">
                <a:solidFill>
                  <a:schemeClr val="bg1"/>
                </a:solidFill>
                <a:latin typeface="+mn-lt"/>
              </a:rPr>
              <a:t>0161 770 8700 or </a:t>
            </a:r>
            <a:r>
              <a:rPr lang="en-GB" dirty="0">
                <a:solidFill>
                  <a:schemeClr val="bg1"/>
                </a:solidFill>
                <a:latin typeface="+mn-lt"/>
                <a:hlinkClick r:id="rId2">
                  <a:extLst>
                    <a:ext uri="{A12FA001-AC4F-418D-AE19-62706E023703}">
                      <ahyp:hlinkClr xmlns:ahyp="http://schemas.microsoft.com/office/drawing/2018/hyperlinkcolor" val="tx"/>
                    </a:ext>
                  </a:extLst>
                </a:hlinkClick>
              </a:rPr>
              <a:t>dabs@oldham.gov.uk</a:t>
            </a:r>
            <a:r>
              <a:rPr lang="en-GB" dirty="0">
                <a:solidFill>
                  <a:schemeClr val="bg1"/>
                </a:solidFill>
                <a:latin typeface="+mn-lt"/>
              </a:rPr>
              <a:t> </a:t>
            </a:r>
          </a:p>
        </p:txBody>
      </p:sp>
    </p:spTree>
    <p:extLst>
      <p:ext uri="{BB962C8B-B14F-4D97-AF65-F5344CB8AC3E}">
        <p14:creationId xmlns:p14="http://schemas.microsoft.com/office/powerpoint/2010/main" val="4187111223"/>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34C34886-33B3-48B0-B9A9-BB3CEB6091BC}"/>
              </a:ext>
            </a:extLst>
          </p:cNvPr>
          <p:cNvSpPr>
            <a:spLocks noGrp="1" noChangeArrowheads="1"/>
          </p:cNvSpPr>
          <p:nvPr>
            <p:ph type="title"/>
          </p:nvPr>
        </p:nvSpPr>
        <p:spPr>
          <a:xfrm>
            <a:off x="611188" y="719138"/>
            <a:ext cx="7772400" cy="693737"/>
          </a:xfrm>
        </p:spPr>
        <p:txBody>
          <a:bodyPr/>
          <a:lstStyle/>
          <a:p>
            <a:r>
              <a:rPr lang="en-GB" altLang="en-US" dirty="0"/>
              <a:t>First-Class Email Accounts</a:t>
            </a:r>
          </a:p>
        </p:txBody>
      </p:sp>
      <p:sp>
        <p:nvSpPr>
          <p:cNvPr id="3" name="Content Placeholder 2">
            <a:extLst>
              <a:ext uri="{FF2B5EF4-FFF2-40B4-BE49-F238E27FC236}">
                <a16:creationId xmlns:a16="http://schemas.microsoft.com/office/drawing/2014/main" id="{6B4BA23F-6535-4718-8F06-21629783469A}"/>
              </a:ext>
            </a:extLst>
          </p:cNvPr>
          <p:cNvSpPr>
            <a:spLocks noGrp="1"/>
          </p:cNvSpPr>
          <p:nvPr>
            <p:ph idx="1"/>
          </p:nvPr>
        </p:nvSpPr>
        <p:spPr>
          <a:xfrm>
            <a:off x="413544" y="1547131"/>
            <a:ext cx="8316912" cy="1224136"/>
          </a:xfrm>
        </p:spPr>
        <p:txBody>
          <a:bodyPr/>
          <a:lstStyle/>
          <a:p>
            <a:pPr>
              <a:defRPr/>
            </a:pPr>
            <a:r>
              <a:rPr lang="en-GB" dirty="0"/>
              <a:t>Any governors experiencing issues with their First-Class email address must speak to their school’s own IT administrator for support.</a:t>
            </a:r>
          </a:p>
          <a:p>
            <a:pPr>
              <a:defRPr/>
            </a:pPr>
            <a:endParaRPr lang="en-GB" sz="200" b="1" dirty="0"/>
          </a:p>
          <a:p>
            <a:pPr>
              <a:defRPr/>
            </a:pPr>
            <a:endParaRPr lang="en-GB" sz="1800" dirty="0"/>
          </a:p>
        </p:txBody>
      </p:sp>
      <p:sp>
        <p:nvSpPr>
          <p:cNvPr id="4" name="Rectangle: Rounded Corners 3">
            <a:extLst>
              <a:ext uri="{FF2B5EF4-FFF2-40B4-BE49-F238E27FC236}">
                <a16:creationId xmlns:a16="http://schemas.microsoft.com/office/drawing/2014/main" id="{C0B57C5C-2DE4-448E-B703-ECD3BC6F901E}"/>
              </a:ext>
            </a:extLst>
          </p:cNvPr>
          <p:cNvSpPr/>
          <p:nvPr/>
        </p:nvSpPr>
        <p:spPr>
          <a:xfrm>
            <a:off x="250825" y="3068960"/>
            <a:ext cx="8642350" cy="3457575"/>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269875" algn="l" defTabSz="914400" rtl="0" eaLnBrk="0" fontAlgn="base" latinLnBrk="0" hangingPunct="0">
              <a:lnSpc>
                <a:spcPct val="100000"/>
              </a:lnSpc>
              <a:spcBef>
                <a:spcPct val="0"/>
              </a:spcBef>
              <a:spcAft>
                <a:spcPct val="0"/>
              </a:spcAft>
              <a:buClrTx/>
              <a:buSzTx/>
              <a:buFontTx/>
              <a:buNone/>
              <a:tabLst/>
              <a:defRPr/>
            </a:pPr>
            <a:endParaRPr lang="en-GB" sz="1800" b="1" dirty="0">
              <a:solidFill>
                <a:srgbClr val="000000"/>
              </a:solidFill>
              <a:latin typeface="Arial"/>
            </a:endParaRPr>
          </a:p>
          <a:p>
            <a:pPr marL="261938" marR="0" lvl="0" indent="7938"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First-Class schools supported by the Oldham Council’s Unity Partnership </a:t>
            </a:r>
          </a:p>
          <a:p>
            <a:pPr marL="261938" marR="0" lvl="0" indent="7938" algn="l" defTabSz="914400"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1984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Passwords - automatically reset every 90 days (3 Months), council policy.</a:t>
            </a:r>
          </a:p>
          <a:p>
            <a:pPr marL="285750" marR="0" lvl="0" indent="-1984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Passwords - 8 characters (numerals, uppercase and lowercase letters).</a:t>
            </a:r>
          </a:p>
          <a:p>
            <a:pPr marL="285750" marR="0" lvl="0" indent="-1984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Unity Partnership ICT Support team offer support.</a:t>
            </a:r>
          </a:p>
          <a:p>
            <a:pPr marL="269875" marR="0" lvl="1"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Tel:</a:t>
            </a:r>
            <a:r>
              <a:rPr kumimoji="0" lang="en-GB" sz="1600" b="0" i="0" u="none" strike="noStrike" kern="1200" cap="none" spc="0" normalizeH="0" baseline="0" noProof="0" dirty="0">
                <a:ln>
                  <a:noFill/>
                </a:ln>
                <a:solidFill>
                  <a:srgbClr val="000000"/>
                </a:solidFill>
                <a:effectLst/>
                <a:uLnTx/>
                <a:uFillTx/>
                <a:latin typeface="Arial"/>
                <a:ea typeface="+mn-ea"/>
                <a:cs typeface="+mn-cs"/>
              </a:rPr>
              <a:t> 0161 770 1000 option 2* |  </a:t>
            </a:r>
            <a:r>
              <a:rPr kumimoji="0" lang="en-GB" sz="1600" b="1" i="0" u="none" strike="noStrike" kern="1200" cap="none" spc="0" normalizeH="0" baseline="0" noProof="0" dirty="0">
                <a:ln>
                  <a:noFill/>
                </a:ln>
                <a:solidFill>
                  <a:srgbClr val="000000"/>
                </a:solidFill>
                <a:effectLst/>
                <a:uLnTx/>
                <a:uFillTx/>
                <a:latin typeface="Arial"/>
                <a:ea typeface="+mn-ea"/>
                <a:cs typeface="+mn-cs"/>
              </a:rPr>
              <a:t>Mon–Thurs </a:t>
            </a:r>
            <a:r>
              <a:rPr kumimoji="0" lang="en-GB" sz="1600" b="0" i="0" u="none" strike="noStrike" kern="1200" cap="none" spc="0" normalizeH="0" baseline="0" noProof="0" dirty="0">
                <a:ln>
                  <a:noFill/>
                </a:ln>
                <a:solidFill>
                  <a:srgbClr val="000000"/>
                </a:solidFill>
                <a:effectLst/>
                <a:uLnTx/>
                <a:uFillTx/>
                <a:latin typeface="Arial"/>
                <a:ea typeface="+mn-ea"/>
                <a:cs typeface="+mn-cs"/>
              </a:rPr>
              <a:t>8am to 5:30pm &amp; </a:t>
            </a:r>
            <a:r>
              <a:rPr kumimoji="0" lang="en-GB" sz="1600" b="1" i="0" u="none" strike="noStrike" kern="1200" cap="none" spc="0" normalizeH="0" baseline="0" noProof="0" dirty="0">
                <a:ln>
                  <a:noFill/>
                </a:ln>
                <a:solidFill>
                  <a:srgbClr val="000000"/>
                </a:solidFill>
                <a:effectLst/>
                <a:uLnTx/>
                <a:uFillTx/>
                <a:latin typeface="Arial"/>
                <a:ea typeface="+mn-ea"/>
                <a:cs typeface="+mn-cs"/>
              </a:rPr>
              <a:t>Friday </a:t>
            </a:r>
            <a:r>
              <a:rPr kumimoji="0" lang="en-GB" sz="1600" b="0" i="0" u="none" strike="noStrike" kern="1200" cap="none" spc="0" normalizeH="0" baseline="0" noProof="0" dirty="0">
                <a:ln>
                  <a:noFill/>
                </a:ln>
                <a:solidFill>
                  <a:srgbClr val="000000"/>
                </a:solidFill>
                <a:effectLst/>
                <a:uLnTx/>
                <a:uFillTx/>
                <a:latin typeface="Arial"/>
                <a:ea typeface="+mn-ea"/>
                <a:cs typeface="+mn-cs"/>
              </a:rPr>
              <a:t>8am to 5pm </a:t>
            </a:r>
          </a:p>
          <a:p>
            <a:pPr marL="357188" marR="0" lvl="1" indent="-87313" algn="l" defTabSz="914400" rtl="0" eaLnBrk="0" fontAlgn="base" latinLnBrk="0" hangingPunct="0">
              <a:lnSpc>
                <a:spcPct val="100000"/>
              </a:lnSpc>
              <a:spcBef>
                <a:spcPct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a:t>
            </a:r>
            <a:r>
              <a:rPr kumimoji="0" lang="en-GB" sz="1400" b="0" i="1" u="none" strike="noStrike" kern="1200" cap="none" spc="0" normalizeH="0" baseline="0" noProof="0" dirty="0">
                <a:ln>
                  <a:noFill/>
                </a:ln>
                <a:solidFill>
                  <a:srgbClr val="000000"/>
                </a:solidFill>
                <a:effectLst/>
                <a:uLnTx/>
                <a:uFillTx/>
                <a:latin typeface="Arial"/>
                <a:ea typeface="+mn-ea"/>
                <a:cs typeface="+mn-cs"/>
              </a:rPr>
              <a:t>Please note voicemail or call-back facility are not available   </a:t>
            </a:r>
          </a:p>
          <a:p>
            <a:pPr marL="357188" marR="0" lvl="1" indent="-87313" algn="l" defTabSz="914400" rtl="0" eaLnBrk="0" fontAlgn="base" latinLnBrk="0" hangingPunct="0">
              <a:lnSpc>
                <a:spcPct val="100000"/>
              </a:lnSpc>
              <a:spcBef>
                <a:spcPct val="0"/>
              </a:spcBef>
              <a:spcAft>
                <a:spcPts val="600"/>
              </a:spcAft>
              <a:buClrTx/>
              <a:buSzTx/>
              <a:buFontTx/>
              <a:buNone/>
              <a:tabLst/>
              <a:defRPr/>
            </a:pPr>
            <a:endParaRPr kumimoji="0" lang="en-GB" sz="1600" b="0" i="1" u="none" strike="noStrike" kern="1200" cap="none" spc="0" normalizeH="0" baseline="0" noProof="0" dirty="0">
              <a:ln>
                <a:noFill/>
              </a:ln>
              <a:solidFill>
                <a:srgbClr val="000000"/>
              </a:solidFill>
              <a:effectLst/>
              <a:uLnTx/>
              <a:uFillTx/>
              <a:latin typeface="Arial"/>
              <a:ea typeface="+mn-ea"/>
              <a:cs typeface="+mn-cs"/>
            </a:endParaRPr>
          </a:p>
          <a:p>
            <a:pPr marL="285750" marR="0" lvl="0" indent="-1984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Training – ICT are looking to offer training to support governors accessing and using their First Class account - more information to follow…</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29914D3-741D-491F-B392-E43EC295EAE3}"/>
              </a:ext>
            </a:extLst>
          </p:cNvPr>
          <p:cNvPicPr>
            <a:picLocks noChangeAspect="1"/>
          </p:cNvPicPr>
          <p:nvPr/>
        </p:nvPicPr>
        <p:blipFill>
          <a:blip r:embed="rId2"/>
          <a:stretch>
            <a:fillRect/>
          </a:stretch>
        </p:blipFill>
        <p:spPr>
          <a:xfrm>
            <a:off x="331108" y="4054217"/>
            <a:ext cx="4357175" cy="2286940"/>
          </a:xfrm>
          <a:prstGeom prst="rect">
            <a:avLst/>
          </a:prstGeom>
        </p:spPr>
      </p:pic>
      <p:sp>
        <p:nvSpPr>
          <p:cNvPr id="2" name="Title 1">
            <a:extLst>
              <a:ext uri="{FF2B5EF4-FFF2-40B4-BE49-F238E27FC236}">
                <a16:creationId xmlns:a16="http://schemas.microsoft.com/office/drawing/2014/main" id="{841C00AD-AF8E-41A2-8B4B-F708D96B7794}"/>
              </a:ext>
            </a:extLst>
          </p:cNvPr>
          <p:cNvSpPr>
            <a:spLocks noGrp="1"/>
          </p:cNvSpPr>
          <p:nvPr>
            <p:ph type="title"/>
          </p:nvPr>
        </p:nvSpPr>
        <p:spPr>
          <a:xfrm>
            <a:off x="287914" y="719137"/>
            <a:ext cx="4788142" cy="1165181"/>
          </a:xfrm>
        </p:spPr>
        <p:txBody>
          <a:bodyPr/>
          <a:lstStyle/>
          <a:p>
            <a:r>
              <a:rPr lang="en-GB" dirty="0"/>
              <a:t>Service Level Agreement </a:t>
            </a:r>
            <a:br>
              <a:rPr lang="en-GB" dirty="0"/>
            </a:br>
            <a:r>
              <a:rPr lang="en-GB" dirty="0"/>
              <a:t>SLA 2020/21</a:t>
            </a:r>
          </a:p>
        </p:txBody>
      </p:sp>
      <p:sp>
        <p:nvSpPr>
          <p:cNvPr id="3" name="Content Placeholder 2">
            <a:extLst>
              <a:ext uri="{FF2B5EF4-FFF2-40B4-BE49-F238E27FC236}">
                <a16:creationId xmlns:a16="http://schemas.microsoft.com/office/drawing/2014/main" id="{6B5F6621-D212-483A-8614-55026802537F}"/>
              </a:ext>
            </a:extLst>
          </p:cNvPr>
          <p:cNvSpPr>
            <a:spLocks noGrp="1"/>
          </p:cNvSpPr>
          <p:nvPr>
            <p:ph idx="1"/>
          </p:nvPr>
        </p:nvSpPr>
        <p:spPr>
          <a:xfrm>
            <a:off x="404012" y="1906588"/>
            <a:ext cx="4032820" cy="4114800"/>
          </a:xfrm>
        </p:spPr>
        <p:txBody>
          <a:bodyPr/>
          <a:lstStyle/>
          <a:p>
            <a:r>
              <a:rPr lang="en-GB" dirty="0"/>
              <a:t>Who buys back what? </a:t>
            </a:r>
          </a:p>
          <a:p>
            <a:r>
              <a:rPr lang="en-GB" dirty="0"/>
              <a:t>Information about the SLA is here: </a:t>
            </a:r>
            <a:r>
              <a:rPr lang="en-GB" dirty="0">
                <a:hlinkClick r:id="rId3"/>
              </a:rPr>
              <a:t>https://oldhamservices.co.uk/governor-support</a:t>
            </a:r>
            <a:endParaRPr lang="en-GB" dirty="0"/>
          </a:p>
          <a:p>
            <a:endParaRPr lang="en-GB" dirty="0"/>
          </a:p>
          <a:p>
            <a:pPr marL="0" indent="0">
              <a:buNone/>
            </a:pPr>
            <a:endParaRPr lang="en-GB" dirty="0"/>
          </a:p>
        </p:txBody>
      </p:sp>
      <p:pic>
        <p:nvPicPr>
          <p:cNvPr id="13" name="Picture 12">
            <a:extLst>
              <a:ext uri="{FF2B5EF4-FFF2-40B4-BE49-F238E27FC236}">
                <a16:creationId xmlns:a16="http://schemas.microsoft.com/office/drawing/2014/main" id="{8E456478-E5C7-4DDB-9A18-103810A7A85F}"/>
              </a:ext>
            </a:extLst>
          </p:cNvPr>
          <p:cNvPicPr>
            <a:picLocks noChangeAspect="1"/>
          </p:cNvPicPr>
          <p:nvPr/>
        </p:nvPicPr>
        <p:blipFill>
          <a:blip r:embed="rId4"/>
          <a:stretch>
            <a:fillRect/>
          </a:stretch>
        </p:blipFill>
        <p:spPr>
          <a:xfrm>
            <a:off x="4895646" y="1065957"/>
            <a:ext cx="3960440" cy="5297469"/>
          </a:xfrm>
          <a:prstGeom prst="rect">
            <a:avLst/>
          </a:prstGeom>
          <a:ln w="12700">
            <a:solidFill>
              <a:schemeClr val="accent2">
                <a:lumMod val="60000"/>
                <a:lumOff val="40000"/>
              </a:schemeClr>
            </a:solidFill>
          </a:ln>
          <a:effectLst>
            <a:outerShdw blurRad="292100" dist="139700" dir="2700000" algn="tl" rotWithShape="0">
              <a:srgbClr val="333333">
                <a:alpha val="65000"/>
              </a:srgbClr>
            </a:outerShdw>
          </a:effectLst>
        </p:spPr>
      </p:pic>
      <p:sp>
        <p:nvSpPr>
          <p:cNvPr id="14" name="Arrow: Right 13">
            <a:extLst>
              <a:ext uri="{FF2B5EF4-FFF2-40B4-BE49-F238E27FC236}">
                <a16:creationId xmlns:a16="http://schemas.microsoft.com/office/drawing/2014/main" id="{8AE065F2-451B-4875-981A-B96BB257D380}"/>
              </a:ext>
            </a:extLst>
          </p:cNvPr>
          <p:cNvSpPr/>
          <p:nvPr/>
        </p:nvSpPr>
        <p:spPr>
          <a:xfrm>
            <a:off x="4029431" y="5936567"/>
            <a:ext cx="864096" cy="4045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8516035"/>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9F9C-79F4-44DC-B1B3-E8481FBBBA90}"/>
              </a:ext>
            </a:extLst>
          </p:cNvPr>
          <p:cNvSpPr>
            <a:spLocks noGrp="1"/>
          </p:cNvSpPr>
          <p:nvPr>
            <p:ph type="title"/>
          </p:nvPr>
        </p:nvSpPr>
        <p:spPr>
          <a:xfrm>
            <a:off x="611188" y="719138"/>
            <a:ext cx="7772400" cy="765646"/>
          </a:xfrm>
        </p:spPr>
        <p:txBody>
          <a:bodyPr/>
          <a:lstStyle/>
          <a:p>
            <a:r>
              <a:rPr lang="en-GB" dirty="0"/>
              <a:t>Get Information about Schools – GIAS</a:t>
            </a:r>
          </a:p>
        </p:txBody>
      </p:sp>
      <p:pic>
        <p:nvPicPr>
          <p:cNvPr id="4" name="Content Placeholder 3">
            <a:extLst>
              <a:ext uri="{FF2B5EF4-FFF2-40B4-BE49-F238E27FC236}">
                <a16:creationId xmlns:a16="http://schemas.microsoft.com/office/drawing/2014/main" id="{352EC32D-313A-472F-94E7-75D33EBE230C}"/>
              </a:ext>
            </a:extLst>
          </p:cNvPr>
          <p:cNvPicPr>
            <a:picLocks noGrp="1" noChangeAspect="1"/>
          </p:cNvPicPr>
          <p:nvPr>
            <p:ph idx="1"/>
          </p:nvPr>
        </p:nvPicPr>
        <p:blipFill rotWithShape="1">
          <a:blip r:embed="rId2"/>
          <a:srcRect l="14828" t="9326" r="57305" b="37602"/>
          <a:stretch/>
        </p:blipFill>
        <p:spPr>
          <a:xfrm>
            <a:off x="323527" y="1484784"/>
            <a:ext cx="3566249" cy="2232248"/>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7E8320CF-8EC4-4284-AA4F-E50F0D9A7653}"/>
              </a:ext>
            </a:extLst>
          </p:cNvPr>
          <p:cNvSpPr/>
          <p:nvPr/>
        </p:nvSpPr>
        <p:spPr>
          <a:xfrm>
            <a:off x="4419171" y="1717357"/>
            <a:ext cx="3867022" cy="830997"/>
          </a:xfrm>
          <a:prstGeom prst="rect">
            <a:avLst/>
          </a:prstGeom>
          <a:solidFill>
            <a:srgbClr val="C5FAFD"/>
          </a:solidFill>
        </p:spPr>
        <p:txBody>
          <a:bodyPr wrap="square">
            <a:spAutoFit/>
          </a:bodyPr>
          <a:lstStyle/>
          <a:p>
            <a:r>
              <a:rPr lang="en-GB" dirty="0">
                <a:latin typeface="+mn-lt"/>
              </a:rPr>
              <a:t>Only schools can log in and update this information</a:t>
            </a:r>
          </a:p>
        </p:txBody>
      </p:sp>
      <p:pic>
        <p:nvPicPr>
          <p:cNvPr id="5" name="Picture 4">
            <a:extLst>
              <a:ext uri="{FF2B5EF4-FFF2-40B4-BE49-F238E27FC236}">
                <a16:creationId xmlns:a16="http://schemas.microsoft.com/office/drawing/2014/main" id="{3C5519FB-9627-46DE-8EA3-DAE163A9A105}"/>
              </a:ext>
            </a:extLst>
          </p:cNvPr>
          <p:cNvPicPr>
            <a:picLocks noChangeAspect="1"/>
          </p:cNvPicPr>
          <p:nvPr/>
        </p:nvPicPr>
        <p:blipFill>
          <a:blip r:embed="rId3"/>
          <a:stretch>
            <a:fillRect/>
          </a:stretch>
        </p:blipFill>
        <p:spPr>
          <a:xfrm>
            <a:off x="1922646" y="2780927"/>
            <a:ext cx="6937819" cy="407707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BB236902-F1A6-4F71-82BA-A824E53DDFF6}"/>
              </a:ext>
            </a:extLst>
          </p:cNvPr>
          <p:cNvSpPr/>
          <p:nvPr/>
        </p:nvSpPr>
        <p:spPr>
          <a:xfrm>
            <a:off x="1367644" y="105413"/>
            <a:ext cx="6408712" cy="461665"/>
          </a:xfrm>
          <a:prstGeom prst="rect">
            <a:avLst/>
          </a:prstGeom>
        </p:spPr>
        <p:txBody>
          <a:bodyPr wrap="square">
            <a:spAutoFit/>
          </a:bodyPr>
          <a:lstStyle/>
          <a:p>
            <a:r>
              <a:rPr lang="en-GB" dirty="0">
                <a:latin typeface="+mn-lt"/>
                <a:hlinkClick r:id="rId4"/>
              </a:rPr>
              <a:t>https://get-information-schools.service.gov.uk</a:t>
            </a:r>
            <a:endParaRPr lang="en-GB" dirty="0">
              <a:latin typeface="+mn-lt"/>
            </a:endParaRPr>
          </a:p>
        </p:txBody>
      </p:sp>
    </p:spTree>
    <p:extLst>
      <p:ext uri="{BB962C8B-B14F-4D97-AF65-F5344CB8AC3E}">
        <p14:creationId xmlns:p14="http://schemas.microsoft.com/office/powerpoint/2010/main" val="312602538"/>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Autumn Term 2020 - Local Authority Agenda Item for </a:t>
            </a:r>
            <a:r>
              <a:rPr lang="en-GB" altLang="en-US" b="1" dirty="0">
                <a:solidFill>
                  <a:srgbClr val="FF0000"/>
                </a:solidFill>
              </a:rPr>
              <a:t>A</a:t>
            </a:r>
            <a:r>
              <a:rPr lang="en-GB" b="1" dirty="0">
                <a:solidFill>
                  <a:srgbClr val="FF0000"/>
                </a:solidFill>
              </a:rPr>
              <a:t>ction</a:t>
            </a:r>
            <a:endParaRPr lang="en-GB" dirty="0">
              <a:solidFill>
                <a:srgbClr val="FF0000"/>
              </a:solidFill>
            </a:endParaRPr>
          </a:p>
        </p:txBody>
      </p:sp>
      <p:sp>
        <p:nvSpPr>
          <p:cNvPr id="3" name="Content Placeholder 2"/>
          <p:cNvSpPr>
            <a:spLocks noGrp="1"/>
          </p:cNvSpPr>
          <p:nvPr>
            <p:ph idx="1"/>
          </p:nvPr>
        </p:nvSpPr>
        <p:spPr>
          <a:xfrm>
            <a:off x="637727" y="2204865"/>
            <a:ext cx="7772400" cy="2736304"/>
          </a:xfrm>
          <a:solidFill>
            <a:srgbClr val="EBEBFF"/>
          </a:solidFill>
        </p:spPr>
        <p:txBody>
          <a:bodyPr/>
          <a:lstStyle/>
          <a:p>
            <a:endParaRPr lang="en-GB" dirty="0"/>
          </a:p>
          <a:p>
            <a:r>
              <a:rPr lang="en-GB" dirty="0"/>
              <a:t>There must be an </a:t>
            </a:r>
            <a:r>
              <a:rPr lang="en-GB" sz="2800" b="1" dirty="0">
                <a:solidFill>
                  <a:srgbClr val="FF0000"/>
                </a:solidFill>
              </a:rPr>
              <a:t>action</a:t>
            </a:r>
            <a:r>
              <a:rPr lang="en-GB" dirty="0"/>
              <a:t> in the minutes!</a:t>
            </a:r>
          </a:p>
          <a:p>
            <a:endParaRPr lang="en-GB" dirty="0"/>
          </a:p>
          <a:p>
            <a:r>
              <a:rPr lang="en-GB" b="1" dirty="0"/>
              <a:t>Remind</a:t>
            </a:r>
            <a:r>
              <a:rPr lang="en-GB" dirty="0"/>
              <a:t> the Chair if the governors skip over it!!!</a:t>
            </a:r>
          </a:p>
        </p:txBody>
      </p:sp>
    </p:spTree>
    <p:extLst>
      <p:ext uri="{BB962C8B-B14F-4D97-AF65-F5344CB8AC3E}">
        <p14:creationId xmlns:p14="http://schemas.microsoft.com/office/powerpoint/2010/main" val="14420666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14C2937B-00CB-4E8F-87C5-36B4DF7A226C}"/>
              </a:ext>
            </a:extLst>
          </p:cNvPr>
          <p:cNvSpPr>
            <a:spLocks noGrp="1" noChangeArrowheads="1"/>
          </p:cNvSpPr>
          <p:nvPr>
            <p:ph type="title"/>
          </p:nvPr>
        </p:nvSpPr>
        <p:spPr>
          <a:xfrm>
            <a:off x="611188" y="719138"/>
            <a:ext cx="7772400" cy="765175"/>
          </a:xfrm>
        </p:spPr>
        <p:txBody>
          <a:bodyPr/>
          <a:lstStyle/>
          <a:p>
            <a:r>
              <a:rPr lang="en-GB" altLang="en-US" dirty="0"/>
              <a:t>Local Authority Agenda Item for Action</a:t>
            </a:r>
            <a:endParaRPr lang="en-GB" altLang="en-US" dirty="0">
              <a:solidFill>
                <a:srgbClr val="FF0000"/>
              </a:solidFill>
            </a:endParaRPr>
          </a:p>
        </p:txBody>
      </p:sp>
      <p:sp>
        <p:nvSpPr>
          <p:cNvPr id="5" name="Content Placeholder 2">
            <a:extLst>
              <a:ext uri="{FF2B5EF4-FFF2-40B4-BE49-F238E27FC236}">
                <a16:creationId xmlns:a16="http://schemas.microsoft.com/office/drawing/2014/main" id="{0CFF413F-7514-4507-B74A-CAC81CED717B}"/>
              </a:ext>
            </a:extLst>
          </p:cNvPr>
          <p:cNvSpPr txBox="1">
            <a:spLocks/>
          </p:cNvSpPr>
          <p:nvPr/>
        </p:nvSpPr>
        <p:spPr bwMode="auto">
          <a:xfrm>
            <a:off x="250825" y="2368550"/>
            <a:ext cx="8285163" cy="286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lvl="1">
              <a:spcAft>
                <a:spcPts val="0"/>
              </a:spcAft>
              <a:defRPr/>
            </a:pPr>
            <a:endParaRPr lang="en-GB" sz="1800" dirty="0">
              <a:solidFill>
                <a:srgbClr val="61636B"/>
              </a:solidFill>
              <a:ea typeface="Times New Roman" panose="02020603050405020304" pitchFamily="18" charset="0"/>
            </a:endParaRPr>
          </a:p>
          <a:p>
            <a:pPr marL="457200" lvl="1" indent="0">
              <a:spcAft>
                <a:spcPts val="1200"/>
              </a:spcAft>
              <a:buFontTx/>
              <a:buNone/>
              <a:defRPr/>
            </a:pPr>
            <a:endParaRPr lang="en-GB" kern="0" dirty="0"/>
          </a:p>
        </p:txBody>
      </p:sp>
      <p:sp>
        <p:nvSpPr>
          <p:cNvPr id="3" name="Rectangle 2">
            <a:extLst>
              <a:ext uri="{FF2B5EF4-FFF2-40B4-BE49-F238E27FC236}">
                <a16:creationId xmlns:a16="http://schemas.microsoft.com/office/drawing/2014/main" id="{C116A092-C958-44A4-9713-BE17EC63C31C}"/>
              </a:ext>
            </a:extLst>
          </p:cNvPr>
          <p:cNvSpPr/>
          <p:nvPr/>
        </p:nvSpPr>
        <p:spPr>
          <a:xfrm>
            <a:off x="4437187" y="3198168"/>
            <a:ext cx="269626" cy="461665"/>
          </a:xfrm>
          <a:prstGeom prst="rect">
            <a:avLst/>
          </a:prstGeom>
        </p:spPr>
        <p:txBody>
          <a:bodyPr wrap="none">
            <a:spAutoFit/>
          </a:bodyPr>
          <a:lstStyle/>
          <a:p>
            <a:r>
              <a:rPr lang="en-GB" b="1" dirty="0">
                <a:solidFill>
                  <a:srgbClr val="61636B"/>
                </a:solidFill>
                <a:latin typeface="Arial" panose="020B0604020202020204" pitchFamily="34" charset="0"/>
              </a:rPr>
              <a:t> </a:t>
            </a:r>
            <a:endParaRPr lang="en-GB" dirty="0"/>
          </a:p>
        </p:txBody>
      </p:sp>
      <p:sp>
        <p:nvSpPr>
          <p:cNvPr id="4" name="Rectangle 3">
            <a:extLst>
              <a:ext uri="{FF2B5EF4-FFF2-40B4-BE49-F238E27FC236}">
                <a16:creationId xmlns:a16="http://schemas.microsoft.com/office/drawing/2014/main" id="{8A03E64A-FE63-4B72-A22F-B55106F1FA55}"/>
              </a:ext>
            </a:extLst>
          </p:cNvPr>
          <p:cNvSpPr/>
          <p:nvPr/>
        </p:nvSpPr>
        <p:spPr>
          <a:xfrm>
            <a:off x="506677" y="1284260"/>
            <a:ext cx="8026135" cy="383823"/>
          </a:xfrm>
          <a:prstGeom prst="rect">
            <a:avLst/>
          </a:prstGeom>
        </p:spPr>
        <p:txBody>
          <a:bodyPr wrap="square">
            <a:spAutoFit/>
          </a:bodyPr>
          <a:lstStyle/>
          <a:p>
            <a:pPr marL="342900" indent="-342900">
              <a:lnSpc>
                <a:spcPct val="115000"/>
              </a:lnSpc>
              <a:spcAft>
                <a:spcPts val="0"/>
              </a:spcAft>
              <a:buFont typeface="Arial" panose="020B0604020202020204" pitchFamily="34" charset="0"/>
              <a:buChar char="•"/>
            </a:pPr>
            <a:r>
              <a:rPr lang="en-GB" sz="1800" b="1" dirty="0">
                <a:solidFill>
                  <a:schemeClr val="tx1">
                    <a:lumMod val="65000"/>
                    <a:lumOff val="35000"/>
                  </a:schemeClr>
                </a:solidFill>
                <a:latin typeface="+mn-lt"/>
              </a:rPr>
              <a:t>Item 16.1 - School Admissions Arrangements</a:t>
            </a:r>
          </a:p>
        </p:txBody>
      </p:sp>
      <p:graphicFrame>
        <p:nvGraphicFramePr>
          <p:cNvPr id="6" name="Table 5">
            <a:extLst>
              <a:ext uri="{FF2B5EF4-FFF2-40B4-BE49-F238E27FC236}">
                <a16:creationId xmlns:a16="http://schemas.microsoft.com/office/drawing/2014/main" id="{F9D16699-BDD6-4A9D-B34C-490F7694698B}"/>
              </a:ext>
            </a:extLst>
          </p:cNvPr>
          <p:cNvGraphicFramePr>
            <a:graphicFrameLocks noGrp="1"/>
          </p:cNvGraphicFramePr>
          <p:nvPr>
            <p:extLst>
              <p:ext uri="{D42A27DB-BD31-4B8C-83A1-F6EECF244321}">
                <p14:modId xmlns:p14="http://schemas.microsoft.com/office/powerpoint/2010/main" val="2331620136"/>
              </p:ext>
            </p:extLst>
          </p:nvPr>
        </p:nvGraphicFramePr>
        <p:xfrm>
          <a:off x="693746" y="1772816"/>
          <a:ext cx="8026134" cy="4815840"/>
        </p:xfrm>
        <a:graphic>
          <a:graphicData uri="http://schemas.openxmlformats.org/drawingml/2006/table">
            <a:tbl>
              <a:tblPr>
                <a:tableStyleId>{5C22544A-7EE6-4342-B048-85BDC9FD1C3A}</a:tableStyleId>
              </a:tblPr>
              <a:tblGrid>
                <a:gridCol w="8026134">
                  <a:extLst>
                    <a:ext uri="{9D8B030D-6E8A-4147-A177-3AD203B41FA5}">
                      <a16:colId xmlns:a16="http://schemas.microsoft.com/office/drawing/2014/main" val="4037781148"/>
                    </a:ext>
                  </a:extLst>
                </a:gridCol>
              </a:tblGrid>
              <a:tr h="4763555">
                <a:tc>
                  <a:txBody>
                    <a:bodyPr/>
                    <a:lstStyle/>
                    <a:p>
                      <a:pPr>
                        <a:lnSpc>
                          <a:spcPct val="100000"/>
                        </a:lnSpc>
                        <a:spcAft>
                          <a:spcPts val="600"/>
                        </a:spcAft>
                      </a:pPr>
                      <a:r>
                        <a:rPr lang="en-GB" sz="1600" dirty="0">
                          <a:effectLst/>
                        </a:rPr>
                        <a:t>Governors are reminded that:</a:t>
                      </a:r>
                    </a:p>
                    <a:p>
                      <a:pPr>
                        <a:lnSpc>
                          <a:spcPct val="100000"/>
                        </a:lnSpc>
                        <a:spcAft>
                          <a:spcPts val="600"/>
                        </a:spcAft>
                      </a:pPr>
                      <a:r>
                        <a:rPr lang="en-GB" sz="1600" b="1" dirty="0">
                          <a:effectLst/>
                        </a:rPr>
                        <a:t>Admission Authorities</a:t>
                      </a:r>
                    </a:p>
                    <a:p>
                      <a:pPr marL="20320">
                        <a:lnSpc>
                          <a:spcPct val="100000"/>
                        </a:lnSpc>
                        <a:spcAft>
                          <a:spcPts val="600"/>
                        </a:spcAft>
                      </a:pPr>
                      <a:r>
                        <a:rPr lang="en-GB" sz="1600" dirty="0">
                          <a:effectLst/>
                        </a:rPr>
                        <a:t>Admission Authorities must set (‘determine’) admission arrangements annually. Where changes are proposed to admission arrangements, the Admission Authority must first publicly consult on those arrangements. </a:t>
                      </a:r>
                    </a:p>
                    <a:p>
                      <a:pPr marL="20320">
                        <a:lnSpc>
                          <a:spcPct val="100000"/>
                        </a:lnSpc>
                        <a:spcAft>
                          <a:spcPts val="600"/>
                        </a:spcAft>
                      </a:pPr>
                      <a:r>
                        <a:rPr lang="en-GB" sz="1600" dirty="0">
                          <a:effectLst/>
                        </a:rPr>
                        <a:t>If no changes are made to admission arrangements, then they must be consulted on at least once every 7 years. </a:t>
                      </a:r>
                    </a:p>
                    <a:p>
                      <a:pPr marL="20320">
                        <a:lnSpc>
                          <a:spcPct val="100000"/>
                        </a:lnSpc>
                        <a:spcAft>
                          <a:spcPts val="0"/>
                        </a:spcAft>
                      </a:pPr>
                      <a:r>
                        <a:rPr lang="en-GB" sz="1600" dirty="0">
                          <a:effectLst/>
                        </a:rPr>
                        <a:t>Consultation must be for a minimum of 6 weeks and must take place between 1 October and 31 January.</a:t>
                      </a:r>
                    </a:p>
                    <a:p>
                      <a:pPr marL="20320">
                        <a:lnSpc>
                          <a:spcPct val="100000"/>
                        </a:lnSpc>
                        <a:spcAft>
                          <a:spcPts val="0"/>
                        </a:spcAft>
                      </a:pPr>
                      <a:r>
                        <a:rPr lang="en-GB" sz="900" dirty="0">
                          <a:effectLst/>
                        </a:rPr>
                        <a:t> </a:t>
                      </a:r>
                    </a:p>
                    <a:p>
                      <a:pPr marL="20320">
                        <a:lnSpc>
                          <a:spcPct val="100000"/>
                        </a:lnSpc>
                        <a:spcAft>
                          <a:spcPts val="0"/>
                        </a:spcAft>
                      </a:pPr>
                      <a:r>
                        <a:rPr lang="en-GB" sz="1600" dirty="0">
                          <a:effectLst/>
                        </a:rPr>
                        <a:t>Admission Authorities must determine their admissions policy and admission arrangements for entry in September by 28 February in the determination year. </a:t>
                      </a:r>
                    </a:p>
                    <a:p>
                      <a:pPr marL="20320">
                        <a:lnSpc>
                          <a:spcPct val="100000"/>
                        </a:lnSpc>
                        <a:spcAft>
                          <a:spcPts val="0"/>
                        </a:spcAft>
                      </a:pPr>
                      <a:r>
                        <a:rPr lang="en-GB" sz="900" dirty="0">
                          <a:effectLst/>
                        </a:rPr>
                        <a:t> </a:t>
                      </a:r>
                      <a:endParaRPr lang="en-GB" sz="600" dirty="0">
                        <a:effectLst/>
                      </a:endParaRPr>
                    </a:p>
                    <a:p>
                      <a:pPr marL="20320">
                        <a:lnSpc>
                          <a:spcPct val="100000"/>
                        </a:lnSpc>
                        <a:spcAft>
                          <a:spcPts val="0"/>
                        </a:spcAft>
                      </a:pPr>
                      <a:r>
                        <a:rPr lang="en-GB" sz="1600" dirty="0">
                          <a:effectLst/>
                        </a:rPr>
                        <a:t>The school website must also be updated.</a:t>
                      </a:r>
                    </a:p>
                    <a:p>
                      <a:pPr>
                        <a:lnSpc>
                          <a:spcPct val="100000"/>
                        </a:lnSpc>
                        <a:spcAft>
                          <a:spcPts val="0"/>
                        </a:spcAft>
                      </a:pPr>
                      <a:r>
                        <a:rPr lang="en-GB" sz="1600" dirty="0">
                          <a:effectLst/>
                        </a:rPr>
                        <a:t> </a:t>
                      </a:r>
                    </a:p>
                    <a:p>
                      <a:pPr>
                        <a:lnSpc>
                          <a:spcPct val="100000"/>
                        </a:lnSpc>
                        <a:spcAft>
                          <a:spcPts val="0"/>
                        </a:spcAft>
                      </a:pPr>
                      <a:r>
                        <a:rPr lang="en-GB" sz="1600" b="1" dirty="0">
                          <a:effectLst/>
                        </a:rPr>
                        <a:t>Local Authority Admission Authority</a:t>
                      </a:r>
                    </a:p>
                    <a:p>
                      <a:pPr>
                        <a:lnSpc>
                          <a:spcPct val="100000"/>
                        </a:lnSpc>
                        <a:spcAft>
                          <a:spcPts val="0"/>
                        </a:spcAft>
                      </a:pPr>
                      <a:endParaRPr lang="en-GB" sz="600" dirty="0">
                        <a:effectLst/>
                      </a:endParaRPr>
                    </a:p>
                    <a:p>
                      <a:pPr marL="20320">
                        <a:lnSpc>
                          <a:spcPct val="100000"/>
                        </a:lnSpc>
                        <a:spcAft>
                          <a:spcPts val="0"/>
                        </a:spcAft>
                      </a:pPr>
                      <a:r>
                        <a:rPr lang="en-GB" sz="1600" dirty="0">
                          <a:effectLst/>
                        </a:rPr>
                        <a:t>Schools for which the Local Authority (LA) is the admissions authority do not need to act on the above process, but they must ensure that their school website carries the most up to date LA admissions policy.</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32816085"/>
                  </a:ext>
                </a:extLst>
              </a:tr>
            </a:tbl>
          </a:graphicData>
        </a:graphic>
      </p:graphicFrame>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DBC44-A835-492A-8F44-17036BDF930F}"/>
              </a:ext>
            </a:extLst>
          </p:cNvPr>
          <p:cNvSpPr>
            <a:spLocks noGrp="1"/>
          </p:cNvSpPr>
          <p:nvPr>
            <p:ph type="title"/>
          </p:nvPr>
        </p:nvSpPr>
        <p:spPr/>
        <p:txBody>
          <a:bodyPr/>
          <a:lstStyle/>
          <a:p>
            <a:r>
              <a:rPr lang="en-GB" dirty="0"/>
              <a:t>Interim Arrangements </a:t>
            </a:r>
          </a:p>
        </p:txBody>
      </p:sp>
      <p:sp>
        <p:nvSpPr>
          <p:cNvPr id="3" name="Content Placeholder 2">
            <a:extLst>
              <a:ext uri="{FF2B5EF4-FFF2-40B4-BE49-F238E27FC236}">
                <a16:creationId xmlns:a16="http://schemas.microsoft.com/office/drawing/2014/main" id="{EE0ECF6E-793F-42A6-9ABA-751038B7F353}"/>
              </a:ext>
            </a:extLst>
          </p:cNvPr>
          <p:cNvSpPr>
            <a:spLocks noGrp="1"/>
          </p:cNvSpPr>
          <p:nvPr>
            <p:ph idx="1"/>
          </p:nvPr>
        </p:nvSpPr>
        <p:spPr>
          <a:xfrm>
            <a:off x="590848" y="1484784"/>
            <a:ext cx="8137276" cy="4848224"/>
          </a:xfrm>
        </p:spPr>
        <p:txBody>
          <a:bodyPr/>
          <a:lstStyle/>
          <a:p>
            <a:pPr marL="0" indent="0">
              <a:spcAft>
                <a:spcPts val="600"/>
              </a:spcAft>
              <a:buNone/>
            </a:pPr>
            <a:r>
              <a:rPr lang="en-GB" sz="1800" b="1" dirty="0"/>
              <a:t>Richard Lynch </a:t>
            </a:r>
            <a:r>
              <a:rPr lang="en-GB" sz="1800" dirty="0"/>
              <a:t>the new </a:t>
            </a:r>
            <a:r>
              <a:rPr lang="en-GB" sz="1800" b="1" dirty="0"/>
              <a:t>Director of Education, Skills and Early Years </a:t>
            </a:r>
            <a:r>
              <a:rPr lang="en-GB" sz="1800" dirty="0"/>
              <a:t>is expected to join the Council in the latter part of 2020.  </a:t>
            </a:r>
          </a:p>
          <a:p>
            <a:pPr marL="0" indent="0">
              <a:spcAft>
                <a:spcPts val="600"/>
              </a:spcAft>
              <a:buNone/>
            </a:pPr>
            <a:r>
              <a:rPr lang="en-GB" sz="1800" dirty="0"/>
              <a:t>During the intervening period, Tony Shepherd will continue to lead as Interim Director, and there will be some changes to our Interim Operating Structure:</a:t>
            </a:r>
          </a:p>
          <a:p>
            <a:pPr lvl="0">
              <a:spcAft>
                <a:spcPts val="600"/>
              </a:spcAft>
            </a:pPr>
            <a:r>
              <a:rPr lang="en-GB" sz="1800" dirty="0"/>
              <a:t>Assistant Director (SEND) David Shaw will oversee SEND, Inclusion &amp; post 16 participation and Lifelong Learning, Employment &amp; Skills. </a:t>
            </a:r>
          </a:p>
          <a:p>
            <a:pPr lvl="0">
              <a:spcAft>
                <a:spcPts val="600"/>
              </a:spcAft>
            </a:pPr>
            <a:r>
              <a:rPr lang="en-GB" sz="1800" dirty="0"/>
              <a:t>Assistant Director (Integration) Karen Rose will oversee Children’s’ Integration &amp; Transformation, Early Years, Mental Health &amp; Wellbeing and the Vulnerable Children programme. </a:t>
            </a:r>
          </a:p>
          <a:p>
            <a:pPr lvl="0">
              <a:spcAft>
                <a:spcPts val="600"/>
              </a:spcAft>
            </a:pPr>
            <a:r>
              <a:rPr lang="en-GB" sz="1800" dirty="0"/>
              <a:t>Oldham Learning Chief Executive Adrian Calvert will oversee Performance and Improvement. </a:t>
            </a:r>
          </a:p>
          <a:p>
            <a:pPr marL="0" indent="0">
              <a:spcAft>
                <a:spcPts val="600"/>
              </a:spcAft>
              <a:buNone/>
            </a:pPr>
            <a:endParaRPr lang="en-GB" sz="1000" b="1" dirty="0"/>
          </a:p>
          <a:p>
            <a:pPr marL="0" indent="0">
              <a:spcAft>
                <a:spcPts val="600"/>
              </a:spcAft>
              <a:buNone/>
            </a:pPr>
            <a:r>
              <a:rPr lang="en-GB" sz="1800" b="1" dirty="0"/>
              <a:t>Gerard Jones</a:t>
            </a:r>
            <a:endParaRPr lang="en-GB" sz="1800" dirty="0"/>
          </a:p>
          <a:p>
            <a:pPr marL="0" indent="0">
              <a:spcAft>
                <a:spcPts val="600"/>
              </a:spcAft>
              <a:buNone/>
            </a:pPr>
            <a:r>
              <a:rPr lang="en-GB" sz="1800" b="1" dirty="0">
                <a:latin typeface="Arial" panose="020B0604020202020204" pitchFamily="34" charset="0"/>
                <a:cs typeface="Arial" panose="020B0604020202020204" pitchFamily="34" charset="0"/>
              </a:rPr>
              <a:t>Managing Director of Children &amp; Young People</a:t>
            </a:r>
            <a:endParaRPr lang="en-GB" sz="1800" dirty="0">
              <a:latin typeface="Arial" panose="020B0604020202020204" pitchFamily="34" charset="0"/>
              <a:cs typeface="Arial" panose="020B0604020202020204" pitchFamily="34" charset="0"/>
            </a:endParaRPr>
          </a:p>
          <a:p>
            <a:pPr>
              <a:spcAft>
                <a:spcPts val="600"/>
              </a:spcAft>
            </a:pPr>
            <a:endParaRPr lang="en-GB" dirty="0"/>
          </a:p>
        </p:txBody>
      </p:sp>
    </p:spTree>
    <p:extLst>
      <p:ext uri="{BB962C8B-B14F-4D97-AF65-F5344CB8AC3E}">
        <p14:creationId xmlns:p14="http://schemas.microsoft.com/office/powerpoint/2010/main" val="859525732"/>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4E452A33-E97F-403E-A7CF-CEFCC2DEAE14}"/>
              </a:ext>
            </a:extLst>
          </p:cNvPr>
          <p:cNvSpPr>
            <a:spLocks noGrp="1" noChangeArrowheads="1"/>
          </p:cNvSpPr>
          <p:nvPr>
            <p:ph type="title"/>
          </p:nvPr>
        </p:nvSpPr>
        <p:spPr>
          <a:xfrm>
            <a:off x="611188" y="719138"/>
            <a:ext cx="7921625" cy="693737"/>
          </a:xfrm>
        </p:spPr>
        <p:txBody>
          <a:bodyPr/>
          <a:lstStyle/>
          <a:p>
            <a:r>
              <a:rPr lang="en-GB" altLang="en-US" dirty="0"/>
              <a:t>Local Authority Agenda Item for </a:t>
            </a:r>
            <a:r>
              <a:rPr lang="en-GB" altLang="en-US" b="1" dirty="0">
                <a:solidFill>
                  <a:srgbClr val="FF0000"/>
                </a:solidFill>
              </a:rPr>
              <a:t>Information</a:t>
            </a:r>
          </a:p>
        </p:txBody>
      </p:sp>
      <p:sp>
        <p:nvSpPr>
          <p:cNvPr id="3" name="Content Placeholder 2">
            <a:extLst>
              <a:ext uri="{FF2B5EF4-FFF2-40B4-BE49-F238E27FC236}">
                <a16:creationId xmlns:a16="http://schemas.microsoft.com/office/drawing/2014/main" id="{70095E34-1BEC-4A58-9393-62DF80929064}"/>
              </a:ext>
            </a:extLst>
          </p:cNvPr>
          <p:cNvSpPr>
            <a:spLocks noGrp="1" noChangeArrowheads="1"/>
          </p:cNvSpPr>
          <p:nvPr>
            <p:ph idx="1"/>
          </p:nvPr>
        </p:nvSpPr>
        <p:spPr>
          <a:xfrm>
            <a:off x="143762" y="1407471"/>
            <a:ext cx="8856476" cy="5400600"/>
          </a:xfrm>
        </p:spPr>
        <p:txBody>
          <a:bodyPr/>
          <a:lstStyle/>
          <a:p>
            <a:pPr>
              <a:lnSpc>
                <a:spcPct val="115000"/>
              </a:lnSpc>
              <a:spcAft>
                <a:spcPts val="0"/>
              </a:spcAft>
            </a:pPr>
            <a:r>
              <a:rPr lang="en-GB" b="1" dirty="0">
                <a:solidFill>
                  <a:srgbClr val="61636B"/>
                </a:solidFill>
                <a:latin typeface="Arial" panose="020B0604020202020204" pitchFamily="34" charset="0"/>
              </a:rPr>
              <a:t>Item 17.1 - Schools Forum </a:t>
            </a:r>
          </a:p>
          <a:p>
            <a:pPr lvl="1">
              <a:lnSpc>
                <a:spcPct val="110000"/>
              </a:lnSpc>
              <a:spcAft>
                <a:spcPts val="600"/>
              </a:spcAft>
            </a:pPr>
            <a:r>
              <a:rPr lang="en-GB" dirty="0">
                <a:solidFill>
                  <a:srgbClr val="61636B"/>
                </a:solidFill>
                <a:latin typeface="Arial" panose="020B0604020202020204" pitchFamily="34" charset="0"/>
                <a:ea typeface="Times New Roman" panose="02020603050405020304" pitchFamily="18" charset="0"/>
              </a:rPr>
              <a:t>Governors are asked to receive and note the summary papers outlining discussions held at the meetings of the Schools Forum held during last term on 1 July 2020.Link to the document: </a:t>
            </a:r>
            <a:r>
              <a:rPr lang="en-GB" u="sng" dirty="0">
                <a:solidFill>
                  <a:srgbClr val="0000FF"/>
                </a:solidFill>
                <a:latin typeface="Arial" panose="020B06040202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www.oldham.gov.uk/schoolsforum</a:t>
            </a:r>
            <a:endParaRPr lang="en-GB" dirty="0">
              <a:solidFill>
                <a:srgbClr val="61636B"/>
              </a:solidFill>
              <a:latin typeface="Arial" panose="020B0604020202020204" pitchFamily="34" charset="0"/>
              <a:ea typeface="Times New Roman" panose="02020603050405020304" pitchFamily="18" charset="0"/>
            </a:endParaRPr>
          </a:p>
          <a:p>
            <a:pPr>
              <a:lnSpc>
                <a:spcPct val="115000"/>
              </a:lnSpc>
              <a:spcAft>
                <a:spcPts val="0"/>
              </a:spcAft>
            </a:pPr>
            <a:r>
              <a:rPr lang="en-GB" b="1" dirty="0">
                <a:solidFill>
                  <a:srgbClr val="61636B"/>
                </a:solidFill>
                <a:latin typeface="Arial" panose="020B0604020202020204" pitchFamily="34" charset="0"/>
              </a:rPr>
              <a:t>Item 17.2 - </a:t>
            </a:r>
            <a:r>
              <a:rPr lang="en-GB" b="1" dirty="0"/>
              <a:t>New Schools HR and Payroll System – MyHR</a:t>
            </a:r>
            <a:endParaRPr lang="en-GB" dirty="0"/>
          </a:p>
          <a:p>
            <a:pPr lvl="1">
              <a:lnSpc>
                <a:spcPct val="110000"/>
              </a:lnSpc>
              <a:spcBef>
                <a:spcPts val="0"/>
              </a:spcBef>
              <a:spcAft>
                <a:spcPts val="0"/>
              </a:spcAft>
            </a:pPr>
            <a:r>
              <a:rPr lang="en-GB" dirty="0"/>
              <a:t>Governors are to be aware that the new HR and Payrolls system is now known as MyHR and will be available for schools and academies. There is an anticipated go-live date during the autumn months after October 2020.  The system will deliver a more responsive service, a smoother user experience, improved self-service access and greatly enhanced management information and reporting facility. If schools require any more information, they can contact </a:t>
            </a:r>
            <a:r>
              <a:rPr lang="en-GB" u="sng" dirty="0">
                <a:hlinkClick r:id="rId3"/>
              </a:rPr>
              <a:t>peopleprogramme@unitypartnership.com</a:t>
            </a:r>
            <a:endParaRPr lang="en-GB" dirty="0"/>
          </a:p>
        </p:txBody>
      </p:sp>
      <p:sp>
        <p:nvSpPr>
          <p:cNvPr id="78852" name="Rectangle 2">
            <a:extLst>
              <a:ext uri="{FF2B5EF4-FFF2-40B4-BE49-F238E27FC236}">
                <a16:creationId xmlns:a16="http://schemas.microsoft.com/office/drawing/2014/main" id="{5FD63984-E677-4E41-ADA2-19D335A2B2C3}"/>
              </a:ext>
            </a:extLst>
          </p:cNvPr>
          <p:cNvSpPr>
            <a:spLocks noChangeArrowheads="1"/>
          </p:cNvSpPr>
          <p:nvPr/>
        </p:nvSpPr>
        <p:spPr bwMode="auto">
          <a:xfrm>
            <a:off x="6156325" y="472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a:spcBef>
                <a:spcPct val="0"/>
              </a:spcBef>
              <a:buFontTx/>
              <a:buNone/>
            </a:pPr>
            <a:endParaRPr lang="en-US" altLang="en-US">
              <a:solidFill>
                <a:schemeClr val="tx1"/>
              </a:solidFill>
              <a:latin typeface="Times New Roman" panose="02020603050405020304"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719572" y="757571"/>
            <a:ext cx="7488832" cy="648072"/>
          </a:xfrm>
        </p:spPr>
        <p:txBody>
          <a:bodyPr/>
          <a:lstStyle/>
          <a:p>
            <a:pPr eaLnBrk="1" hangingPunct="1"/>
            <a:r>
              <a:rPr lang="en-GB" altLang="en-US" dirty="0"/>
              <a:t>Clerk Update as an Agenda item</a:t>
            </a:r>
            <a:br>
              <a:rPr lang="en-GB" altLang="en-US" dirty="0"/>
            </a:br>
            <a:endParaRPr lang="en-GB" altLang="en-US" sz="2400" dirty="0">
              <a:solidFill>
                <a:srgbClr val="007A87"/>
              </a:solidFill>
            </a:endParaRPr>
          </a:p>
        </p:txBody>
      </p:sp>
      <p:sp>
        <p:nvSpPr>
          <p:cNvPr id="4099" name="Rectangle 1027"/>
          <p:cNvSpPr>
            <a:spLocks noGrp="1" noChangeArrowheads="1"/>
          </p:cNvSpPr>
          <p:nvPr>
            <p:ph type="body" idx="1"/>
          </p:nvPr>
        </p:nvSpPr>
        <p:spPr>
          <a:xfrm>
            <a:off x="323528" y="1556792"/>
            <a:ext cx="8280920" cy="3384376"/>
          </a:xfrm>
        </p:spPr>
        <p:txBody>
          <a:bodyPr/>
          <a:lstStyle/>
          <a:p>
            <a:pPr lvl="1">
              <a:spcAft>
                <a:spcPts val="1200"/>
              </a:spcAft>
              <a:buFont typeface="Arial" panose="020B0604020202020204" pitchFamily="34" charset="0"/>
              <a:buChar char="•"/>
              <a:defRPr/>
            </a:pPr>
            <a:r>
              <a:rPr lang="en-GB" altLang="en-US" sz="2400" dirty="0"/>
              <a:t>Clerks </a:t>
            </a:r>
            <a:r>
              <a:rPr lang="en-GB" altLang="en-US" sz="2400" b="1" dirty="0">
                <a:solidFill>
                  <a:srgbClr val="FF0000"/>
                </a:solidFill>
              </a:rPr>
              <a:t>must</a:t>
            </a:r>
            <a:r>
              <a:rPr lang="en-GB" altLang="en-US" sz="2400" dirty="0"/>
              <a:t> </a:t>
            </a:r>
            <a:r>
              <a:rPr lang="en-GB" altLang="en-US" sz="2400" b="1" dirty="0"/>
              <a:t>share any new updates that occur during the term </a:t>
            </a:r>
            <a:r>
              <a:rPr lang="en-GB" altLang="en-US" sz="2400" dirty="0"/>
              <a:t>e.g. Appointment of a new Director of Education and Early Years etc.</a:t>
            </a:r>
          </a:p>
          <a:p>
            <a:pPr lvl="1">
              <a:spcAft>
                <a:spcPts val="0"/>
              </a:spcAft>
              <a:buFont typeface="Arial" panose="020B0604020202020204" pitchFamily="34" charset="0"/>
              <a:buChar char="•"/>
              <a:defRPr/>
            </a:pPr>
            <a:r>
              <a:rPr lang="en-GB" altLang="en-US" sz="2400" dirty="0"/>
              <a:t>LOOK OUT for an email ‘</a:t>
            </a:r>
            <a:r>
              <a:rPr lang="en-GB" altLang="en-US" sz="2400" b="1" dirty="0"/>
              <a:t>Clerk Update 1</a:t>
            </a:r>
            <a:r>
              <a:rPr lang="en-GB" altLang="en-US" sz="2400" dirty="0"/>
              <a:t>’ or ‘</a:t>
            </a:r>
            <a:r>
              <a:rPr lang="en-GB" altLang="en-US" sz="2400" b="1" dirty="0"/>
              <a:t>Clerk Update 2</a:t>
            </a:r>
            <a:r>
              <a:rPr lang="en-GB" altLang="en-US" sz="2400" dirty="0"/>
              <a:t>’ etc.</a:t>
            </a:r>
          </a:p>
          <a:p>
            <a:pPr lvl="2" indent="-339725">
              <a:spcAft>
                <a:spcPts val="0"/>
              </a:spcAft>
              <a:buFont typeface="Symbol" panose="05050102010706020507" pitchFamily="18" charset="2"/>
              <a:buChar char="-"/>
              <a:defRPr/>
            </a:pPr>
            <a:r>
              <a:rPr lang="en-GB" altLang="en-US" sz="2400" dirty="0"/>
              <a:t>Drop in text from email ensuring that the information is written in it’s correct ‘tense’ – i.e. something that happened or is going to happen etc.</a:t>
            </a:r>
          </a:p>
          <a:p>
            <a:pPr marL="457200" lvl="1" indent="0">
              <a:spcAft>
                <a:spcPts val="1200"/>
              </a:spcAft>
              <a:buNone/>
              <a:defRPr/>
            </a:pPr>
            <a:endParaRPr lang="en-GB" altLang="en-US" sz="2400" dirty="0"/>
          </a:p>
          <a:p>
            <a:pPr lvl="1">
              <a:spcAft>
                <a:spcPts val="1200"/>
              </a:spcAft>
              <a:buFont typeface="Arial" panose="020B0604020202020204" pitchFamily="34" charset="0"/>
              <a:buChar char="•"/>
              <a:defRPr/>
            </a:pPr>
            <a:endParaRPr lang="en-GB" altLang="en-US" sz="2400" dirty="0"/>
          </a:p>
          <a:p>
            <a:pPr lvl="1">
              <a:spcAft>
                <a:spcPts val="1200"/>
              </a:spcAft>
              <a:buFont typeface="Arial" panose="020B0604020202020204" pitchFamily="34" charset="0"/>
              <a:buChar char="•"/>
              <a:defRPr/>
            </a:pPr>
            <a:endParaRPr lang="en-GB" altLang="en-US" sz="2400" dirty="0"/>
          </a:p>
          <a:p>
            <a:pPr marL="457200" lvl="1" indent="0">
              <a:spcAft>
                <a:spcPts val="1200"/>
              </a:spcAft>
              <a:buNone/>
              <a:defRPr/>
            </a:pPr>
            <a:endParaRPr lang="en-GB" altLang="en-US" sz="2400" dirty="0"/>
          </a:p>
        </p:txBody>
      </p:sp>
      <p:sp>
        <p:nvSpPr>
          <p:cNvPr id="2" name="Rounded Rectangle 1"/>
          <p:cNvSpPr/>
          <p:nvPr/>
        </p:nvSpPr>
        <p:spPr>
          <a:xfrm>
            <a:off x="1691680" y="5445224"/>
            <a:ext cx="5760640" cy="792088"/>
          </a:xfrm>
          <a:prstGeom prst="roundRect">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This is important!</a:t>
            </a:r>
          </a:p>
        </p:txBody>
      </p:sp>
    </p:spTree>
    <p:extLst>
      <p:ext uri="{BB962C8B-B14F-4D97-AF65-F5344CB8AC3E}">
        <p14:creationId xmlns:p14="http://schemas.microsoft.com/office/powerpoint/2010/main" val="7884954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099">
                                            <p:txEl>
                                              <p:pRg st="0" end="0"/>
                                            </p:txEl>
                                          </p:spTgt>
                                        </p:tgtEl>
                                        <p:attrNameLst>
                                          <p:attrName>style.visibility</p:attrName>
                                        </p:attrNameLst>
                                      </p:cBhvr>
                                      <p:to>
                                        <p:strVal val="visible"/>
                                      </p:to>
                                    </p:set>
                                    <p:animEffect transition="in" filter="fade">
                                      <p:cBhvr>
                                        <p:cTn id="13" dur="1000"/>
                                        <p:tgtEl>
                                          <p:spTgt spid="4099">
                                            <p:txEl>
                                              <p:pRg st="0" end="0"/>
                                            </p:txEl>
                                          </p:spTgt>
                                        </p:tgtEl>
                                      </p:cBhvr>
                                    </p:animEffect>
                                    <p:anim calcmode="lin" valueType="num">
                                      <p:cBhvr>
                                        <p:cTn id="14"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099">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4099">
                                            <p:txEl>
                                              <p:pRg st="1" end="1"/>
                                            </p:txEl>
                                          </p:spTgt>
                                        </p:tgtEl>
                                        <p:attrNameLst>
                                          <p:attrName>style.visibility</p:attrName>
                                        </p:attrNameLst>
                                      </p:cBhvr>
                                      <p:to>
                                        <p:strVal val="visible"/>
                                      </p:to>
                                    </p:set>
                                    <p:animEffect transition="in" filter="fade">
                                      <p:cBhvr>
                                        <p:cTn id="18" dur="1000"/>
                                        <p:tgtEl>
                                          <p:spTgt spid="4099">
                                            <p:txEl>
                                              <p:pRg st="1" end="1"/>
                                            </p:txEl>
                                          </p:spTgt>
                                        </p:tgtEl>
                                      </p:cBhvr>
                                    </p:animEffect>
                                    <p:anim calcmode="lin" valueType="num">
                                      <p:cBhvr>
                                        <p:cTn id="19"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099">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4099">
                                            <p:txEl>
                                              <p:pRg st="2" end="2"/>
                                            </p:txEl>
                                          </p:spTgt>
                                        </p:tgtEl>
                                        <p:attrNameLst>
                                          <p:attrName>style.visibility</p:attrName>
                                        </p:attrNameLst>
                                      </p:cBhvr>
                                      <p:to>
                                        <p:strVal val="visible"/>
                                      </p:to>
                                    </p:set>
                                    <p:animEffect transition="in" filter="fade">
                                      <p:cBhvr>
                                        <p:cTn id="23" dur="1000"/>
                                        <p:tgtEl>
                                          <p:spTgt spid="4099">
                                            <p:txEl>
                                              <p:pRg st="2" end="2"/>
                                            </p:txEl>
                                          </p:spTgt>
                                        </p:tgtEl>
                                      </p:cBhvr>
                                    </p:animEffect>
                                    <p:anim calcmode="lin" valueType="num">
                                      <p:cBhvr>
                                        <p:cTn id="24"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4099">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31" presetClass="entr" presetSubtype="0" fill="hold" grpId="1"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fltVal val="0"/>
                                          </p:val>
                                        </p:tav>
                                        <p:tav tm="100000">
                                          <p:val>
                                            <p:strVal val="#ppt_w"/>
                                          </p:val>
                                        </p:tav>
                                      </p:tavLst>
                                    </p:anim>
                                    <p:anim calcmode="lin" valueType="num">
                                      <p:cBhvr>
                                        <p:cTn id="30" dur="1000" fill="hold"/>
                                        <p:tgtEl>
                                          <p:spTgt spid="2"/>
                                        </p:tgtEl>
                                        <p:attrNameLst>
                                          <p:attrName>ppt_h</p:attrName>
                                        </p:attrNameLst>
                                      </p:cBhvr>
                                      <p:tavLst>
                                        <p:tav tm="0">
                                          <p:val>
                                            <p:fltVal val="0"/>
                                          </p:val>
                                        </p:tav>
                                        <p:tav tm="100000">
                                          <p:val>
                                            <p:strVal val="#ppt_h"/>
                                          </p:val>
                                        </p:tav>
                                      </p:tavLst>
                                    </p:anim>
                                    <p:anim calcmode="lin" valueType="num">
                                      <p:cBhvr>
                                        <p:cTn id="31" dur="1000" fill="hold"/>
                                        <p:tgtEl>
                                          <p:spTgt spid="2"/>
                                        </p:tgtEl>
                                        <p:attrNameLst>
                                          <p:attrName>style.rotation</p:attrName>
                                        </p:attrNameLst>
                                      </p:cBhvr>
                                      <p:tavLst>
                                        <p:tav tm="0">
                                          <p:val>
                                            <p:fltVal val="90"/>
                                          </p:val>
                                        </p:tav>
                                        <p:tav tm="100000">
                                          <p:val>
                                            <p:fltVal val="0"/>
                                          </p:val>
                                        </p:tav>
                                      </p:tavLst>
                                    </p:anim>
                                    <p:animEffect transition="in" filter="fade">
                                      <p:cBhvr>
                                        <p:cTn id="32" dur="1000"/>
                                        <p:tgtEl>
                                          <p:spTgt spid="2"/>
                                        </p:tgtEl>
                                      </p:cBhvr>
                                    </p:animEffect>
                                  </p:childTnLst>
                                </p:cTn>
                              </p:par>
                            </p:childTnLst>
                          </p:cTn>
                        </p:par>
                        <p:par>
                          <p:cTn id="33" fill="hold">
                            <p:stCondLst>
                              <p:cond delay="3000"/>
                            </p:stCondLst>
                            <p:childTnLst>
                              <p:par>
                                <p:cTn id="34" presetID="6" presetClass="emph" presetSubtype="0" fill="hold" grpId="0" nodeType="afterEffect">
                                  <p:stCondLst>
                                    <p:cond delay="0"/>
                                  </p:stCondLst>
                                  <p:childTnLst>
                                    <p:animScale>
                                      <p:cBhvr>
                                        <p:cTn id="35"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4099" grpId="0" build="p"/>
      <p:bldP spid="2" grpId="0" animBg="1"/>
      <p:bldP spid="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EC89A-5CAA-48D3-9C65-BAB6CD855F1D}"/>
              </a:ext>
            </a:extLst>
          </p:cNvPr>
          <p:cNvSpPr>
            <a:spLocks noGrp="1"/>
          </p:cNvSpPr>
          <p:nvPr>
            <p:ph type="title"/>
          </p:nvPr>
        </p:nvSpPr>
        <p:spPr>
          <a:xfrm>
            <a:off x="611187" y="719138"/>
            <a:ext cx="8281291" cy="1143000"/>
          </a:xfrm>
        </p:spPr>
        <p:txBody>
          <a:bodyPr/>
          <a:lstStyle/>
          <a:p>
            <a:r>
              <a:rPr lang="en-GB" b="1" dirty="0"/>
              <a:t>Clerks Update 1 </a:t>
            </a:r>
            <a:r>
              <a:rPr lang="en-GB" dirty="0"/>
              <a:t>– Included on the agenda</a:t>
            </a:r>
          </a:p>
        </p:txBody>
      </p:sp>
      <p:sp>
        <p:nvSpPr>
          <p:cNvPr id="3" name="Content Placeholder 2">
            <a:extLst>
              <a:ext uri="{FF2B5EF4-FFF2-40B4-BE49-F238E27FC236}">
                <a16:creationId xmlns:a16="http://schemas.microsoft.com/office/drawing/2014/main" id="{7A053303-F145-479C-88BF-C43093A5E542}"/>
              </a:ext>
            </a:extLst>
          </p:cNvPr>
          <p:cNvSpPr>
            <a:spLocks noGrp="1"/>
          </p:cNvSpPr>
          <p:nvPr>
            <p:ph idx="1"/>
          </p:nvPr>
        </p:nvSpPr>
        <p:spPr>
          <a:xfrm>
            <a:off x="415397" y="1556792"/>
            <a:ext cx="8313205" cy="4968552"/>
          </a:xfrm>
        </p:spPr>
        <p:txBody>
          <a:bodyPr/>
          <a:lstStyle/>
          <a:p>
            <a:r>
              <a:rPr lang="en-GB" sz="2000" b="1" dirty="0"/>
              <a:t>Appointment of Director of Education, Skills and Early Years </a:t>
            </a:r>
          </a:p>
          <a:p>
            <a:pPr lvl="1">
              <a:spcAft>
                <a:spcPts val="600"/>
              </a:spcAft>
            </a:pPr>
            <a:r>
              <a:rPr lang="en-GB" sz="1800" dirty="0"/>
              <a:t>Richard Lynch has been appointed to the post of Director of Education, Skills and Early Years.  He joins Oldham Council from Barnsley Council at a date still to be confirmed.</a:t>
            </a:r>
          </a:p>
          <a:p>
            <a:r>
              <a:rPr lang="en-GB" sz="2000" b="1" dirty="0"/>
              <a:t>Coronavirus - COVID-19</a:t>
            </a:r>
            <a:r>
              <a:rPr lang="en-GB" sz="2000" dirty="0"/>
              <a:t> </a:t>
            </a:r>
          </a:p>
          <a:p>
            <a:pPr lvl="1"/>
            <a:r>
              <a:rPr lang="en-GB" sz="1800" dirty="0"/>
              <a:t>The </a:t>
            </a:r>
            <a:r>
              <a:rPr lang="en-GB" sz="1800" u="sng" dirty="0">
                <a:hlinkClick r:id="rId2"/>
              </a:rPr>
              <a:t>Oldham Council website</a:t>
            </a:r>
            <a:r>
              <a:rPr lang="en-GB" sz="1800" dirty="0"/>
              <a:t> will be updated with any key developments in the local situation. Governors, clerks staff and parents can sign up for weekly for email alerts here: </a:t>
            </a:r>
            <a:r>
              <a:rPr lang="en-GB" sz="1800" u="sng" dirty="0">
                <a:hlinkClick r:id="rId3"/>
              </a:rPr>
              <a:t>sign up to email alerts</a:t>
            </a:r>
            <a:r>
              <a:rPr lang="en-GB" sz="1800" dirty="0"/>
              <a:t>  </a:t>
            </a:r>
          </a:p>
          <a:p>
            <a:pPr lvl="1">
              <a:spcAft>
                <a:spcPts val="600"/>
              </a:spcAft>
            </a:pPr>
            <a:r>
              <a:rPr lang="en-GB" sz="1800" dirty="0"/>
              <a:t>The Chairs of Governor section on the governor webpage will be updated with weekly updates issued to schools </a:t>
            </a:r>
            <a:r>
              <a:rPr lang="en-GB" sz="1800" u="sng" dirty="0">
                <a:hlinkClick r:id="rId4"/>
              </a:rPr>
              <a:t>www.oldham.gov.uk/chairsofgovernors</a:t>
            </a:r>
            <a:endParaRPr lang="en-GB" sz="1800" dirty="0"/>
          </a:p>
          <a:p>
            <a:r>
              <a:rPr lang="en-GB" sz="2000" b="1" dirty="0"/>
              <a:t>Get Information About Schools</a:t>
            </a:r>
            <a:endParaRPr lang="en-GB" sz="2000" dirty="0"/>
          </a:p>
          <a:p>
            <a:pPr lvl="1"/>
            <a:r>
              <a:rPr lang="en-GB" sz="1800" dirty="0"/>
              <a:t>Governors, observers and clerks who are not receiving monthly DfE updates can email request  that their email is added to the mailing list here: </a:t>
            </a:r>
            <a:r>
              <a:rPr lang="en-GB" sz="1800" u="sng" dirty="0">
                <a:hlinkClick r:id="rId5"/>
              </a:rPr>
              <a:t>schoolgovernance.update@education.gov.uk</a:t>
            </a:r>
            <a:r>
              <a:rPr lang="en-GB" sz="1800" dirty="0"/>
              <a:t> </a:t>
            </a:r>
          </a:p>
          <a:p>
            <a:endParaRPr lang="en-GB" sz="700" dirty="0"/>
          </a:p>
        </p:txBody>
      </p:sp>
    </p:spTree>
    <p:extLst>
      <p:ext uri="{BB962C8B-B14F-4D97-AF65-F5344CB8AC3E}">
        <p14:creationId xmlns:p14="http://schemas.microsoft.com/office/powerpoint/2010/main" val="739019842"/>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CE307E6D-E6CB-47C9-8B88-A60D2F39C1E2}"/>
              </a:ext>
            </a:extLst>
          </p:cNvPr>
          <p:cNvSpPr>
            <a:spLocks noGrp="1" noChangeArrowheads="1"/>
          </p:cNvSpPr>
          <p:nvPr>
            <p:ph type="title"/>
          </p:nvPr>
        </p:nvSpPr>
        <p:spPr>
          <a:xfrm>
            <a:off x="125760" y="188640"/>
            <a:ext cx="8892480" cy="909638"/>
          </a:xfrm>
          <a:solidFill>
            <a:schemeClr val="bg1"/>
          </a:solidFill>
        </p:spPr>
        <p:txBody>
          <a:bodyPr/>
          <a:lstStyle/>
          <a:p>
            <a:r>
              <a:rPr lang="en-GB" altLang="en-US" dirty="0"/>
              <a:t>Governor Vacancies Recruitment – </a:t>
            </a:r>
            <a:r>
              <a:rPr lang="en-GB" altLang="en-US" b="1" dirty="0"/>
              <a:t>Update vacancies are displayed here:</a:t>
            </a:r>
          </a:p>
        </p:txBody>
      </p:sp>
      <p:graphicFrame>
        <p:nvGraphicFramePr>
          <p:cNvPr id="4" name="Content Placeholder 3">
            <a:extLst>
              <a:ext uri="{FF2B5EF4-FFF2-40B4-BE49-F238E27FC236}">
                <a16:creationId xmlns:a16="http://schemas.microsoft.com/office/drawing/2014/main" id="{236F1D6A-D631-46EB-A3DF-39F29E4F9684}"/>
              </a:ext>
            </a:extLst>
          </p:cNvPr>
          <p:cNvGraphicFramePr>
            <a:graphicFrameLocks noGrp="1"/>
          </p:cNvGraphicFramePr>
          <p:nvPr>
            <p:ph idx="1"/>
            <p:extLst>
              <p:ext uri="{D42A27DB-BD31-4B8C-83A1-F6EECF244321}">
                <p14:modId xmlns:p14="http://schemas.microsoft.com/office/powerpoint/2010/main" val="3994653775"/>
              </p:ext>
            </p:extLst>
          </p:nvPr>
        </p:nvGraphicFramePr>
        <p:xfrm>
          <a:off x="251520" y="1245833"/>
          <a:ext cx="8640960" cy="5425600"/>
        </p:xfrm>
        <a:graphic>
          <a:graphicData uri="http://schemas.openxmlformats.org/drawingml/2006/table">
            <a:tbl>
              <a:tblPr firstRow="1" bandRow="1">
                <a:tableStyleId>{5C22544A-7EE6-4342-B048-85BDC9FD1C3A}</a:tableStyleId>
              </a:tblPr>
              <a:tblGrid>
                <a:gridCol w="1593988">
                  <a:extLst>
                    <a:ext uri="{9D8B030D-6E8A-4147-A177-3AD203B41FA5}">
                      <a16:colId xmlns:a16="http://schemas.microsoft.com/office/drawing/2014/main" val="20000"/>
                    </a:ext>
                  </a:extLst>
                </a:gridCol>
                <a:gridCol w="4814724">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tblGrid>
              <a:tr h="673150">
                <a:tc>
                  <a:txBody>
                    <a:bodyPr/>
                    <a:lstStyle/>
                    <a:p>
                      <a:pPr algn="ctr"/>
                      <a:r>
                        <a:rPr lang="en-GB" sz="2000" dirty="0"/>
                        <a:t>Governor Type</a:t>
                      </a:r>
                    </a:p>
                  </a:txBody>
                  <a:tcPr marL="91441" marR="91441" marT="45730" marB="45730" anchor="ctr">
                    <a:solidFill>
                      <a:srgbClr val="007A87"/>
                    </a:solidFill>
                  </a:tcPr>
                </a:tc>
                <a:tc>
                  <a:txBody>
                    <a:bodyPr/>
                    <a:lstStyle/>
                    <a:p>
                      <a:pPr algn="ctr"/>
                      <a:r>
                        <a:rPr lang="en-GB" sz="2000" dirty="0"/>
                        <a:t>Process for filling vacancy</a:t>
                      </a:r>
                    </a:p>
                  </a:txBody>
                  <a:tcPr marL="91441" marR="91441" marT="45730" marB="45730" anchor="ctr">
                    <a:solidFill>
                      <a:srgbClr val="007A87"/>
                    </a:solidFill>
                  </a:tcPr>
                </a:tc>
                <a:tc>
                  <a:txBody>
                    <a:bodyPr/>
                    <a:lstStyle/>
                    <a:p>
                      <a:pPr algn="ctr"/>
                      <a:r>
                        <a:rPr lang="en-GB" sz="1800" dirty="0"/>
                        <a:t>Current vacancies Sept 2020</a:t>
                      </a:r>
                    </a:p>
                  </a:txBody>
                  <a:tcPr marL="91441" marR="91441" marT="45730" marB="45730" anchor="ctr">
                    <a:solidFill>
                      <a:srgbClr val="007A87"/>
                    </a:solidFill>
                  </a:tcPr>
                </a:tc>
                <a:extLst>
                  <a:ext uri="{0D108BD9-81ED-4DB2-BD59-A6C34878D82A}">
                    <a16:rowId xmlns:a16="http://schemas.microsoft.com/office/drawing/2014/main" val="10000"/>
                  </a:ext>
                </a:extLst>
              </a:tr>
              <a:tr h="687806">
                <a:tc>
                  <a:txBody>
                    <a:bodyPr/>
                    <a:lstStyle/>
                    <a:p>
                      <a:r>
                        <a:rPr lang="en-GB" sz="2000" dirty="0"/>
                        <a:t>Co-opted</a:t>
                      </a:r>
                    </a:p>
                  </a:txBody>
                  <a:tcPr marL="91441" marR="91441" marT="45730" marB="45730" anchor="ctr">
                    <a:solidFill>
                      <a:srgbClr val="93E3FF"/>
                    </a:solidFill>
                  </a:tcPr>
                </a:tc>
                <a:tc>
                  <a:txBody>
                    <a:bodyPr/>
                    <a:lstStyle/>
                    <a:p>
                      <a:r>
                        <a:rPr lang="en-GB" sz="2000" dirty="0"/>
                        <a:t>Selected and</a:t>
                      </a:r>
                      <a:r>
                        <a:rPr lang="en-GB" sz="2000" baseline="0" dirty="0"/>
                        <a:t> approved by the Governing Body </a:t>
                      </a:r>
                      <a:r>
                        <a:rPr lang="en-GB" sz="2000" i="1" baseline="0" dirty="0"/>
                        <a:t>(agenda item)</a:t>
                      </a:r>
                      <a:endParaRPr lang="en-GB" sz="2000" i="1" dirty="0"/>
                    </a:p>
                  </a:txBody>
                  <a:tcPr marL="91441" marR="91441" marT="45730" marB="45730" anchor="ctr">
                    <a:solidFill>
                      <a:srgbClr val="93E3FF"/>
                    </a:solidFill>
                  </a:tcPr>
                </a:tc>
                <a:tc>
                  <a:txBody>
                    <a:bodyPr/>
                    <a:lstStyle/>
                    <a:p>
                      <a:pPr algn="ctr"/>
                      <a:r>
                        <a:rPr lang="en-GB" sz="2400" b="1" i="0" dirty="0"/>
                        <a:t>21</a:t>
                      </a:r>
                    </a:p>
                  </a:txBody>
                  <a:tcPr marL="91441" marR="91441" marT="45730" marB="45730" anchor="ctr">
                    <a:solidFill>
                      <a:srgbClr val="93E3FF"/>
                    </a:solidFill>
                  </a:tcPr>
                </a:tc>
                <a:extLst>
                  <a:ext uri="{0D108BD9-81ED-4DB2-BD59-A6C34878D82A}">
                    <a16:rowId xmlns:a16="http://schemas.microsoft.com/office/drawing/2014/main" val="10001"/>
                  </a:ext>
                </a:extLst>
              </a:tr>
              <a:tr h="439018">
                <a:tc>
                  <a:txBody>
                    <a:bodyPr/>
                    <a:lstStyle/>
                    <a:p>
                      <a:r>
                        <a:rPr lang="en-GB" sz="2000" dirty="0"/>
                        <a:t>Parent</a:t>
                      </a:r>
                    </a:p>
                  </a:txBody>
                  <a:tcPr marL="91441" marR="91441" marT="45730" marB="45730" anchor="ctr">
                    <a:solidFill>
                      <a:srgbClr val="FFDBB7"/>
                    </a:solidFill>
                  </a:tcPr>
                </a:tc>
                <a:tc>
                  <a:txBody>
                    <a:bodyPr/>
                    <a:lstStyle/>
                    <a:p>
                      <a:r>
                        <a:rPr lang="en-GB" sz="2000" b="1" dirty="0">
                          <a:solidFill>
                            <a:srgbClr val="FF0000"/>
                          </a:solidFill>
                        </a:rPr>
                        <a:t>Election in School</a:t>
                      </a:r>
                      <a:r>
                        <a:rPr lang="en-GB" sz="2000" b="1" dirty="0"/>
                        <a:t> - </a:t>
                      </a:r>
                      <a:r>
                        <a:rPr lang="en-GB" sz="1400" b="1" dirty="0">
                          <a:solidFill>
                            <a:srgbClr val="009999"/>
                          </a:solidFill>
                        </a:rPr>
                        <a:t>welcome at FGB meeting </a:t>
                      </a:r>
                      <a:endParaRPr lang="en-GB" sz="1200" b="1" dirty="0">
                        <a:solidFill>
                          <a:srgbClr val="009999"/>
                        </a:solidFill>
                      </a:endParaRPr>
                    </a:p>
                  </a:txBody>
                  <a:tcPr marL="91441" marR="91441" marT="45730" marB="45730" anchor="ctr">
                    <a:solidFill>
                      <a:srgbClr val="FFDBB7"/>
                    </a:solidFill>
                  </a:tcPr>
                </a:tc>
                <a:tc>
                  <a:txBody>
                    <a:bodyPr/>
                    <a:lstStyle/>
                    <a:p>
                      <a:pPr algn="ctr"/>
                      <a:r>
                        <a:rPr lang="en-GB" sz="2400" b="1" i="0" dirty="0"/>
                        <a:t>31</a:t>
                      </a:r>
                    </a:p>
                  </a:txBody>
                  <a:tcPr marL="91441" marR="91441" marT="45730" marB="45730" anchor="ctr">
                    <a:solidFill>
                      <a:srgbClr val="FFDBB7"/>
                    </a:solidFill>
                  </a:tcPr>
                </a:tc>
                <a:extLst>
                  <a:ext uri="{0D108BD9-81ED-4DB2-BD59-A6C34878D82A}">
                    <a16:rowId xmlns:a16="http://schemas.microsoft.com/office/drawing/2014/main" val="10002"/>
                  </a:ext>
                </a:extLst>
              </a:tr>
              <a:tr h="439018">
                <a:tc>
                  <a:txBody>
                    <a:bodyPr/>
                    <a:lstStyle/>
                    <a:p>
                      <a:r>
                        <a:rPr lang="en-GB" sz="2000" dirty="0"/>
                        <a:t>Staff</a:t>
                      </a:r>
                    </a:p>
                  </a:txBody>
                  <a:tcPr marL="91441" marR="91441" marT="45730" marB="45730" anchor="ctr">
                    <a:solidFill>
                      <a:srgbClr val="FFDBB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mn-lt"/>
                          <a:ea typeface="+mn-ea"/>
                          <a:cs typeface="+mn-cs"/>
                        </a:rPr>
                        <a:t>Election in School</a:t>
                      </a:r>
                      <a:r>
                        <a:rPr kumimoji="0" lang="en-GB" sz="2000" b="1" i="0" u="none" strike="noStrike" kern="1200" cap="none" spc="0" normalizeH="0" baseline="0" noProof="0" dirty="0">
                          <a:ln>
                            <a:noFill/>
                          </a:ln>
                          <a:solidFill>
                            <a:srgbClr val="000000"/>
                          </a:solidFill>
                          <a:effectLst/>
                          <a:uLnTx/>
                          <a:uFillTx/>
                          <a:latin typeface="+mn-lt"/>
                          <a:ea typeface="+mn-ea"/>
                          <a:cs typeface="+mn-cs"/>
                        </a:rPr>
                        <a:t> - </a:t>
                      </a:r>
                      <a:r>
                        <a:rPr kumimoji="0" lang="en-GB" sz="1400" b="1" i="0" u="none" strike="noStrike" kern="1200" cap="none" spc="0" normalizeH="0" baseline="0" noProof="0" dirty="0">
                          <a:ln>
                            <a:noFill/>
                          </a:ln>
                          <a:solidFill>
                            <a:srgbClr val="009999"/>
                          </a:solidFill>
                          <a:effectLst/>
                          <a:uLnTx/>
                          <a:uFillTx/>
                          <a:latin typeface="+mn-lt"/>
                          <a:ea typeface="+mn-ea"/>
                          <a:cs typeface="+mn-cs"/>
                        </a:rPr>
                        <a:t>welcome at FGB meeting </a:t>
                      </a:r>
                      <a:endParaRPr kumimoji="0" lang="en-GB" sz="1200" b="1" i="0" u="none" strike="noStrike" kern="1200" cap="none" spc="0" normalizeH="0" baseline="0" noProof="0" dirty="0">
                        <a:ln>
                          <a:noFill/>
                        </a:ln>
                        <a:solidFill>
                          <a:srgbClr val="009999"/>
                        </a:solidFill>
                        <a:effectLst/>
                        <a:uLnTx/>
                        <a:uFillTx/>
                        <a:latin typeface="+mn-lt"/>
                        <a:ea typeface="+mn-ea"/>
                        <a:cs typeface="+mn-cs"/>
                      </a:endParaRPr>
                    </a:p>
                  </a:txBody>
                  <a:tcPr marL="91441" marR="91441" marT="45730" marB="45730" anchor="ctr">
                    <a:solidFill>
                      <a:srgbClr val="FFDBB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1" i="0" dirty="0"/>
                        <a:t>5</a:t>
                      </a:r>
                    </a:p>
                  </a:txBody>
                  <a:tcPr marL="91441" marR="91441" marT="45730" marB="45730" anchor="ctr">
                    <a:solidFill>
                      <a:srgbClr val="FFDBB7"/>
                    </a:solidFill>
                  </a:tcPr>
                </a:tc>
                <a:extLst>
                  <a:ext uri="{0D108BD9-81ED-4DB2-BD59-A6C34878D82A}">
                    <a16:rowId xmlns:a16="http://schemas.microsoft.com/office/drawing/2014/main" val="10003"/>
                  </a:ext>
                </a:extLst>
              </a:tr>
              <a:tr h="965816">
                <a:tc>
                  <a:txBody>
                    <a:bodyPr/>
                    <a:lstStyle/>
                    <a:p>
                      <a:r>
                        <a:rPr lang="en-GB" sz="2000" dirty="0"/>
                        <a:t>Local Authority</a:t>
                      </a:r>
                    </a:p>
                  </a:txBody>
                  <a:tcPr marL="91441" marR="91441" marT="45730" marB="45730" anchor="ctr"/>
                </a:tc>
                <a:tc>
                  <a:txBody>
                    <a:bodyPr/>
                    <a:lstStyle/>
                    <a:p>
                      <a:r>
                        <a:rPr lang="en-GB" sz="2000" dirty="0"/>
                        <a:t>Approved by the Lead</a:t>
                      </a:r>
                      <a:r>
                        <a:rPr lang="en-GB" sz="2000" baseline="0" dirty="0"/>
                        <a:t> and Shadow Cabinet members - before approved at the GB meeting </a:t>
                      </a:r>
                      <a:r>
                        <a:rPr lang="en-GB" sz="2000" i="1" baseline="0" dirty="0"/>
                        <a:t>(agenda item)</a:t>
                      </a:r>
                      <a:endParaRPr lang="en-GB" sz="2000" dirty="0"/>
                    </a:p>
                  </a:txBody>
                  <a:tcPr marL="91441" marR="91441" marT="45730" marB="45730" anchor="ctr"/>
                </a:tc>
                <a:tc>
                  <a:txBody>
                    <a:bodyPr/>
                    <a:lstStyle/>
                    <a:p>
                      <a:pPr algn="ctr"/>
                      <a:r>
                        <a:rPr lang="en-GB" sz="2400" b="1" i="0" dirty="0"/>
                        <a:t>9</a:t>
                      </a:r>
                    </a:p>
                  </a:txBody>
                  <a:tcPr marL="91441" marR="91441" marT="45730" marB="45730" anchor="ctr"/>
                </a:tc>
                <a:extLst>
                  <a:ext uri="{0D108BD9-81ED-4DB2-BD59-A6C34878D82A}">
                    <a16:rowId xmlns:a16="http://schemas.microsoft.com/office/drawing/2014/main" val="10004"/>
                  </a:ext>
                </a:extLst>
              </a:tr>
              <a:tr h="475062">
                <a:tc>
                  <a:txBody>
                    <a:bodyPr/>
                    <a:lstStyle/>
                    <a:p>
                      <a:r>
                        <a:rPr lang="en-GB" sz="2000" dirty="0"/>
                        <a:t>Foundation / Ex Officio</a:t>
                      </a:r>
                    </a:p>
                  </a:txBody>
                  <a:tcPr marL="91441" marR="91441" marT="45730" marB="45730" anchor="ctr">
                    <a:solidFill>
                      <a:srgbClr val="FFDDF6"/>
                    </a:solidFill>
                  </a:tcPr>
                </a:tc>
                <a:tc>
                  <a:txBody>
                    <a:bodyPr/>
                    <a:lstStyle/>
                    <a:p>
                      <a:r>
                        <a:rPr lang="en-GB" sz="2000" dirty="0"/>
                        <a:t>Appointed</a:t>
                      </a:r>
                      <a:r>
                        <a:rPr lang="en-GB" sz="2000" baseline="0" dirty="0"/>
                        <a:t> by the Diocese – </a:t>
                      </a:r>
                    </a:p>
                    <a:p>
                      <a:r>
                        <a:rPr kumimoji="0" lang="en-GB" sz="1600" b="1" i="0" u="none" strike="noStrike" kern="1200" cap="none" spc="0" normalizeH="0" baseline="0" noProof="0" dirty="0">
                          <a:ln>
                            <a:noFill/>
                          </a:ln>
                          <a:solidFill>
                            <a:srgbClr val="009999"/>
                          </a:solidFill>
                          <a:effectLst/>
                          <a:uLnTx/>
                          <a:uFillTx/>
                          <a:latin typeface="+mn-lt"/>
                          <a:ea typeface="+mn-ea"/>
                          <a:cs typeface="+mn-cs"/>
                        </a:rPr>
                        <a:t>welcome at FGB meeting </a:t>
                      </a:r>
                      <a:endParaRPr lang="en-GB" sz="1600" dirty="0"/>
                    </a:p>
                  </a:txBody>
                  <a:tcPr marL="91441" marR="91441" marT="45730" marB="45730" anchor="ctr">
                    <a:solidFill>
                      <a:srgbClr val="FFDDF6"/>
                    </a:solidFill>
                  </a:tcPr>
                </a:tc>
                <a:tc>
                  <a:txBody>
                    <a:bodyPr/>
                    <a:lstStyle/>
                    <a:p>
                      <a:pPr algn="ctr"/>
                      <a:r>
                        <a:rPr lang="en-GB" sz="2400" b="1" i="0" dirty="0"/>
                        <a:t>17</a:t>
                      </a:r>
                    </a:p>
                  </a:txBody>
                  <a:tcPr marL="91441" marR="91441" marT="45730" marB="45730" anchor="ctr">
                    <a:solidFill>
                      <a:srgbClr val="FFDDF6"/>
                    </a:solidFill>
                  </a:tcPr>
                </a:tc>
                <a:extLst>
                  <a:ext uri="{0D108BD9-81ED-4DB2-BD59-A6C34878D82A}">
                    <a16:rowId xmlns:a16="http://schemas.microsoft.com/office/drawing/2014/main" val="10005"/>
                  </a:ext>
                </a:extLst>
              </a:tr>
              <a:tr h="413106">
                <a:tc>
                  <a:txBody>
                    <a:bodyPr/>
                    <a:lstStyle/>
                    <a:p>
                      <a:r>
                        <a:rPr lang="en-GB" sz="2000" dirty="0"/>
                        <a:t>Foundation PCC</a:t>
                      </a:r>
                    </a:p>
                  </a:txBody>
                  <a:tcPr marL="91441" marR="91441" marT="45730" marB="45730" anchor="ctr">
                    <a:solidFill>
                      <a:srgbClr val="FFDDF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Appointed by the Parish Council - </a:t>
                      </a:r>
                      <a:r>
                        <a:rPr kumimoji="0" lang="en-GB" sz="1600" b="1" i="0" u="none" strike="noStrike" kern="1200" cap="none" spc="0" normalizeH="0" baseline="0" noProof="0" dirty="0">
                          <a:ln>
                            <a:noFill/>
                          </a:ln>
                          <a:solidFill>
                            <a:srgbClr val="009999"/>
                          </a:solidFill>
                          <a:effectLst/>
                          <a:uLnTx/>
                          <a:uFillTx/>
                          <a:latin typeface="+mn-lt"/>
                          <a:ea typeface="+mn-ea"/>
                          <a:cs typeface="+mn-cs"/>
                        </a:rPr>
                        <a:t>welcome at FGB meeting </a:t>
                      </a:r>
                      <a:endParaRPr lang="en-GB" sz="1200" dirty="0"/>
                    </a:p>
                  </a:txBody>
                  <a:tcPr marL="91441" marR="91441" marT="45730" marB="45730" anchor="ctr">
                    <a:solidFill>
                      <a:srgbClr val="FFDDF6"/>
                    </a:solidFill>
                  </a:tcPr>
                </a:tc>
                <a:tc>
                  <a:txBody>
                    <a:bodyPr/>
                    <a:lstStyle/>
                    <a:p>
                      <a:pPr algn="ctr"/>
                      <a:r>
                        <a:rPr lang="en-GB" sz="2400" b="1" i="0" dirty="0"/>
                        <a:t>15</a:t>
                      </a:r>
                    </a:p>
                  </a:txBody>
                  <a:tcPr marL="91441" marR="91441" marT="45730" marB="45730" anchor="ctr">
                    <a:solidFill>
                      <a:srgbClr val="FFDDF6"/>
                    </a:solidFill>
                  </a:tcPr>
                </a:tc>
                <a:extLst>
                  <a:ext uri="{0D108BD9-81ED-4DB2-BD59-A6C34878D82A}">
                    <a16:rowId xmlns:a16="http://schemas.microsoft.com/office/drawing/2014/main" val="10006"/>
                  </a:ext>
                </a:extLst>
              </a:tr>
              <a:tr h="633468">
                <a:tc>
                  <a:txBody>
                    <a:bodyPr/>
                    <a:lstStyle/>
                    <a:p>
                      <a:r>
                        <a:rPr lang="en-GB" sz="2000" dirty="0"/>
                        <a:t>Foundation Trustee</a:t>
                      </a:r>
                    </a:p>
                  </a:txBody>
                  <a:tcPr marL="91441" marR="91441" marT="45730" marB="45730" anchor="ctr">
                    <a:solidFill>
                      <a:srgbClr val="FFDDF6"/>
                    </a:solidFill>
                  </a:tcPr>
                </a:tc>
                <a:tc>
                  <a:txBody>
                    <a:bodyPr/>
                    <a:lstStyle/>
                    <a:p>
                      <a:r>
                        <a:rPr lang="en-GB" sz="2000" dirty="0"/>
                        <a:t>Appointed by the Trust – </a:t>
                      </a:r>
                      <a:endParaRPr lang="en-GB" sz="2000" baseline="0" dirty="0"/>
                    </a:p>
                    <a:p>
                      <a:r>
                        <a:rPr kumimoji="0" lang="en-GB" sz="1600" b="1" i="0" u="none" strike="noStrike" kern="1200" cap="none" spc="0" normalizeH="0" baseline="0" noProof="0" dirty="0">
                          <a:ln>
                            <a:noFill/>
                          </a:ln>
                          <a:solidFill>
                            <a:srgbClr val="009999"/>
                          </a:solidFill>
                          <a:effectLst/>
                          <a:uLnTx/>
                          <a:uFillTx/>
                          <a:latin typeface="+mn-lt"/>
                          <a:ea typeface="+mn-ea"/>
                          <a:cs typeface="+mn-cs"/>
                        </a:rPr>
                        <a:t>welcome at FGB meeting </a:t>
                      </a:r>
                      <a:endParaRPr lang="en-GB" sz="1600" dirty="0"/>
                    </a:p>
                  </a:txBody>
                  <a:tcPr marL="91441" marR="91441" marT="45730" marB="45730" anchor="ctr">
                    <a:solidFill>
                      <a:srgbClr val="FFDDF6"/>
                    </a:solidFill>
                  </a:tcPr>
                </a:tc>
                <a:tc>
                  <a:txBody>
                    <a:bodyPr/>
                    <a:lstStyle/>
                    <a:p>
                      <a:pPr algn="ctr"/>
                      <a:r>
                        <a:rPr lang="en-GB" sz="2400" b="1" i="0" dirty="0"/>
                        <a:t>5</a:t>
                      </a:r>
                    </a:p>
                  </a:txBody>
                  <a:tcPr marL="91441" marR="91441" marT="45730" marB="45730" anchor="ctr">
                    <a:solidFill>
                      <a:srgbClr val="FFDDF6"/>
                    </a:solidFill>
                  </a:tcPr>
                </a:tc>
                <a:extLst>
                  <a:ext uri="{0D108BD9-81ED-4DB2-BD59-A6C34878D82A}">
                    <a16:rowId xmlns:a16="http://schemas.microsoft.com/office/drawing/2014/main" val="314981397"/>
                  </a:ext>
                </a:extLst>
              </a:tr>
            </a:tbl>
          </a:graphicData>
        </a:graphic>
      </p:graphicFrame>
      <p:sp>
        <p:nvSpPr>
          <p:cNvPr id="5" name="Rounded Rectangle 4">
            <a:extLst>
              <a:ext uri="{FF2B5EF4-FFF2-40B4-BE49-F238E27FC236}">
                <a16:creationId xmlns:a16="http://schemas.microsoft.com/office/drawing/2014/main" id="{932A7DF1-BB1A-4F57-8462-70740C49A9C6}"/>
              </a:ext>
            </a:extLst>
          </p:cNvPr>
          <p:cNvSpPr/>
          <p:nvPr/>
        </p:nvSpPr>
        <p:spPr>
          <a:xfrm>
            <a:off x="1835696" y="2636913"/>
            <a:ext cx="4824536" cy="9361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AF6B-118D-4986-99C7-B61719FA4940}"/>
              </a:ext>
            </a:extLst>
          </p:cNvPr>
          <p:cNvSpPr>
            <a:spLocks noGrp="1"/>
          </p:cNvSpPr>
          <p:nvPr>
            <p:ph type="title"/>
          </p:nvPr>
        </p:nvSpPr>
        <p:spPr>
          <a:xfrm>
            <a:off x="539552" y="620688"/>
            <a:ext cx="7772400" cy="1143000"/>
          </a:xfrm>
        </p:spPr>
        <p:txBody>
          <a:bodyPr/>
          <a:lstStyle/>
          <a:p>
            <a:r>
              <a:rPr lang="en-GB" dirty="0"/>
              <a:t>Who is the employer in a school?</a:t>
            </a:r>
          </a:p>
        </p:txBody>
      </p:sp>
      <p:graphicFrame>
        <p:nvGraphicFramePr>
          <p:cNvPr id="6" name="Content Placeholder 5">
            <a:extLst>
              <a:ext uri="{FF2B5EF4-FFF2-40B4-BE49-F238E27FC236}">
                <a16:creationId xmlns:a16="http://schemas.microsoft.com/office/drawing/2014/main" id="{56EA908F-BE84-45BA-88EA-11D438E0BAC0}"/>
              </a:ext>
            </a:extLst>
          </p:cNvPr>
          <p:cNvGraphicFramePr>
            <a:graphicFrameLocks noGrp="1"/>
          </p:cNvGraphicFramePr>
          <p:nvPr>
            <p:ph idx="1"/>
            <p:extLst>
              <p:ext uri="{D42A27DB-BD31-4B8C-83A1-F6EECF244321}">
                <p14:modId xmlns:p14="http://schemas.microsoft.com/office/powerpoint/2010/main" val="1256396544"/>
              </p:ext>
            </p:extLst>
          </p:nvPr>
        </p:nvGraphicFramePr>
        <p:xfrm>
          <a:off x="251520" y="1412776"/>
          <a:ext cx="8568952" cy="5040563"/>
        </p:xfrm>
        <a:graphic>
          <a:graphicData uri="http://schemas.openxmlformats.org/drawingml/2006/table">
            <a:tbl>
              <a:tblPr firstRow="1" firstCol="1" bandRow="1"/>
              <a:tblGrid>
                <a:gridCol w="4032448">
                  <a:extLst>
                    <a:ext uri="{9D8B030D-6E8A-4147-A177-3AD203B41FA5}">
                      <a16:colId xmlns:a16="http://schemas.microsoft.com/office/drawing/2014/main" val="3424452340"/>
                    </a:ext>
                  </a:extLst>
                </a:gridCol>
                <a:gridCol w="4536504">
                  <a:extLst>
                    <a:ext uri="{9D8B030D-6E8A-4147-A177-3AD203B41FA5}">
                      <a16:colId xmlns:a16="http://schemas.microsoft.com/office/drawing/2014/main" val="4027834380"/>
                    </a:ext>
                  </a:extLst>
                </a:gridCol>
              </a:tblGrid>
              <a:tr h="438471">
                <a:tc>
                  <a:txBody>
                    <a:bodyPr/>
                    <a:lstStyle/>
                    <a:p>
                      <a:pPr algn="l">
                        <a:spcAft>
                          <a:spcPts val="0"/>
                        </a:spcAft>
                      </a:pPr>
                      <a:r>
                        <a:rPr lang="en-GB" sz="2000" b="1" dirty="0">
                          <a:solidFill>
                            <a:schemeClr val="bg1"/>
                          </a:solidFill>
                          <a:effectLst/>
                          <a:latin typeface="Arial" panose="020B0604020202020204" pitchFamily="34" charset="0"/>
                          <a:ea typeface="Calibri" panose="020F0502020204030204" pitchFamily="34" charset="0"/>
                        </a:rPr>
                        <a:t>School Type</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tc>
                  <a:txBody>
                    <a:bodyPr/>
                    <a:lstStyle/>
                    <a:p>
                      <a:pPr algn="l">
                        <a:spcAft>
                          <a:spcPts val="0"/>
                        </a:spcAft>
                      </a:pPr>
                      <a:r>
                        <a:rPr lang="en-GB" sz="2000" b="1" dirty="0">
                          <a:solidFill>
                            <a:schemeClr val="bg1"/>
                          </a:solidFill>
                          <a:effectLst/>
                          <a:latin typeface="Arial" panose="020B0604020202020204" pitchFamily="34" charset="0"/>
                          <a:ea typeface="Calibri" panose="020F0502020204030204" pitchFamily="34" charset="0"/>
                        </a:rPr>
                        <a:t>Employer</a:t>
                      </a:r>
                      <a:endParaRPr lang="en-GB" sz="2000" dirty="0">
                        <a:solidFill>
                          <a:schemeClr val="bg1"/>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extLst>
                  <a:ext uri="{0D108BD9-81ED-4DB2-BD59-A6C34878D82A}">
                    <a16:rowId xmlns:a16="http://schemas.microsoft.com/office/drawing/2014/main" val="1313888860"/>
                  </a:ext>
                </a:extLst>
              </a:tr>
              <a:tr h="438471">
                <a:tc>
                  <a:txBody>
                    <a:bodyPr/>
                    <a:lstStyle/>
                    <a:p>
                      <a:pPr algn="l">
                        <a:spcAft>
                          <a:spcPts val="0"/>
                        </a:spcAft>
                      </a:pPr>
                      <a:r>
                        <a:rPr lang="en-GB" sz="2000" dirty="0">
                          <a:effectLst/>
                          <a:latin typeface="Arial" panose="020B0604020202020204" pitchFamily="34" charset="0"/>
                          <a:ea typeface="Calibri" panose="020F0502020204030204" pitchFamily="34" charset="0"/>
                        </a:rPr>
                        <a:t>Community Schools</a:t>
                      </a:r>
                      <a:endParaRPr lang="en-GB"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rowSpan="5">
                  <a:txBody>
                    <a:bodyPr/>
                    <a:lstStyle/>
                    <a:p>
                      <a:pPr algn="l">
                        <a:spcAft>
                          <a:spcPts val="0"/>
                        </a:spcAft>
                      </a:pPr>
                      <a:r>
                        <a:rPr lang="en-GB" sz="2000" dirty="0">
                          <a:effectLst/>
                          <a:latin typeface="Arial" panose="020B0604020202020204" pitchFamily="34" charset="0"/>
                          <a:ea typeface="Calibri" panose="020F0502020204030204" pitchFamily="34" charset="0"/>
                        </a:rPr>
                        <a:t> Local Authority (LA)</a:t>
                      </a:r>
                      <a:endParaRPr lang="en-GB"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25536391"/>
                  </a:ext>
                </a:extLst>
              </a:tr>
              <a:tr h="438471">
                <a:tc>
                  <a:txBody>
                    <a:bodyPr/>
                    <a:lstStyle/>
                    <a:p>
                      <a:pPr algn="l">
                        <a:spcAft>
                          <a:spcPts val="0"/>
                        </a:spcAft>
                      </a:pPr>
                      <a:r>
                        <a:rPr lang="en-GB" sz="2000" dirty="0">
                          <a:effectLst/>
                          <a:latin typeface="Arial" panose="020B0604020202020204" pitchFamily="34" charset="0"/>
                          <a:ea typeface="Calibri" panose="020F0502020204030204" pitchFamily="34" charset="0"/>
                        </a:rPr>
                        <a:t>Community Special Schools</a:t>
                      </a:r>
                      <a:endParaRPr lang="en-GB"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vMerge="1">
                  <a:txBody>
                    <a:bodyPr/>
                    <a:lstStyle/>
                    <a:p>
                      <a:endParaRPr lang="en-GB"/>
                    </a:p>
                  </a:txBody>
                  <a:tcPr/>
                </a:tc>
                <a:extLst>
                  <a:ext uri="{0D108BD9-81ED-4DB2-BD59-A6C34878D82A}">
                    <a16:rowId xmlns:a16="http://schemas.microsoft.com/office/drawing/2014/main" val="2629780556"/>
                  </a:ext>
                </a:extLst>
              </a:tr>
              <a:tr h="438471">
                <a:tc>
                  <a:txBody>
                    <a:bodyPr/>
                    <a:lstStyle/>
                    <a:p>
                      <a:pPr algn="l">
                        <a:spcAft>
                          <a:spcPts val="0"/>
                        </a:spcAft>
                      </a:pPr>
                      <a:r>
                        <a:rPr lang="en-GB" sz="2000" dirty="0">
                          <a:effectLst/>
                          <a:latin typeface="Arial" panose="020B0604020202020204" pitchFamily="34" charset="0"/>
                          <a:ea typeface="Calibri" panose="020F0502020204030204" pitchFamily="34" charset="0"/>
                        </a:rPr>
                        <a:t>Maintained Nursery</a:t>
                      </a:r>
                      <a:endParaRPr lang="en-GB"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vMerge="1">
                  <a:txBody>
                    <a:bodyPr/>
                    <a:lstStyle/>
                    <a:p>
                      <a:endParaRPr lang="en-GB"/>
                    </a:p>
                  </a:txBody>
                  <a:tcPr/>
                </a:tc>
                <a:extLst>
                  <a:ext uri="{0D108BD9-81ED-4DB2-BD59-A6C34878D82A}">
                    <a16:rowId xmlns:a16="http://schemas.microsoft.com/office/drawing/2014/main" val="146300575"/>
                  </a:ext>
                </a:extLst>
              </a:tr>
              <a:tr h="438471">
                <a:tc>
                  <a:txBody>
                    <a:bodyPr/>
                    <a:lstStyle/>
                    <a:p>
                      <a:pPr algn="l">
                        <a:spcAft>
                          <a:spcPts val="0"/>
                        </a:spcAft>
                      </a:pPr>
                      <a:r>
                        <a:rPr lang="en-GB" sz="2000" dirty="0">
                          <a:effectLst/>
                          <a:latin typeface="Arial" panose="020B0604020202020204" pitchFamily="34" charset="0"/>
                          <a:ea typeface="Calibri" panose="020F0502020204030204" pitchFamily="34" charset="0"/>
                        </a:rPr>
                        <a:t>Pupil Rereferral Unit (PRU)</a:t>
                      </a:r>
                      <a:endParaRPr lang="en-GB"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vMerge="1">
                  <a:txBody>
                    <a:bodyPr/>
                    <a:lstStyle/>
                    <a:p>
                      <a:endParaRPr lang="en-GB"/>
                    </a:p>
                  </a:txBody>
                  <a:tcPr/>
                </a:tc>
                <a:extLst>
                  <a:ext uri="{0D108BD9-81ED-4DB2-BD59-A6C34878D82A}">
                    <a16:rowId xmlns:a16="http://schemas.microsoft.com/office/drawing/2014/main" val="3444258457"/>
                  </a:ext>
                </a:extLst>
              </a:tr>
              <a:tr h="438471">
                <a:tc>
                  <a:txBody>
                    <a:bodyPr/>
                    <a:lstStyle/>
                    <a:p>
                      <a:pPr algn="l">
                        <a:spcAft>
                          <a:spcPts val="0"/>
                        </a:spcAft>
                      </a:pPr>
                      <a:r>
                        <a:rPr lang="en-GB" sz="2000" dirty="0">
                          <a:effectLst/>
                          <a:latin typeface="Arial" panose="020B0604020202020204" pitchFamily="34" charset="0"/>
                          <a:ea typeface="Calibri" panose="020F0502020204030204" pitchFamily="34" charset="0"/>
                        </a:rPr>
                        <a:t>Voluntary Controlled (VC)</a:t>
                      </a:r>
                      <a:endParaRPr lang="en-GB"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vMerge="1">
                  <a:txBody>
                    <a:bodyPr/>
                    <a:lstStyle/>
                    <a:p>
                      <a:endParaRPr lang="en-GB"/>
                    </a:p>
                  </a:txBody>
                  <a:tcPr/>
                </a:tc>
                <a:extLst>
                  <a:ext uri="{0D108BD9-81ED-4DB2-BD59-A6C34878D82A}">
                    <a16:rowId xmlns:a16="http://schemas.microsoft.com/office/drawing/2014/main" val="1680649990"/>
                  </a:ext>
                </a:extLst>
              </a:tr>
              <a:tr h="205186">
                <a:tc>
                  <a:txBody>
                    <a:bodyPr/>
                    <a:lstStyle/>
                    <a:p>
                      <a:pPr algn="l">
                        <a:spcAft>
                          <a:spcPts val="0"/>
                        </a:spcAft>
                      </a:pPr>
                      <a:r>
                        <a:rPr lang="en-GB" sz="1200" dirty="0">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tc>
                  <a:txBody>
                    <a:bodyPr/>
                    <a:lstStyle/>
                    <a:p>
                      <a:pPr algn="l">
                        <a:spcAft>
                          <a:spcPts val="0"/>
                        </a:spcAft>
                      </a:pPr>
                      <a:r>
                        <a:rPr lang="en-GB" sz="1200" dirty="0">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extLst>
                  <a:ext uri="{0D108BD9-81ED-4DB2-BD59-A6C34878D82A}">
                    <a16:rowId xmlns:a16="http://schemas.microsoft.com/office/drawing/2014/main" val="1531058703"/>
                  </a:ext>
                </a:extLst>
              </a:tr>
              <a:tr h="683952">
                <a:tc>
                  <a:txBody>
                    <a:bodyPr/>
                    <a:lstStyle/>
                    <a:p>
                      <a:pPr algn="l">
                        <a:spcAft>
                          <a:spcPts val="0"/>
                        </a:spcAft>
                      </a:pPr>
                      <a:r>
                        <a:rPr lang="en-GB" sz="2000">
                          <a:effectLst/>
                          <a:latin typeface="Arial" panose="020B0604020202020204" pitchFamily="34" charset="0"/>
                          <a:ea typeface="Calibri" panose="020F0502020204030204" pitchFamily="34" charset="0"/>
                        </a:rPr>
                        <a:t>Foundation Schools &amp; Foundation Special</a:t>
                      </a:r>
                      <a:endParaRPr lang="en-GB"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2">
                  <a:txBody>
                    <a:bodyPr/>
                    <a:lstStyle/>
                    <a:p>
                      <a:pPr algn="l">
                        <a:spcAft>
                          <a:spcPts val="0"/>
                        </a:spcAft>
                      </a:pPr>
                      <a:r>
                        <a:rPr lang="en-GB" sz="2000" dirty="0">
                          <a:effectLst/>
                          <a:latin typeface="Arial" panose="020B0604020202020204" pitchFamily="34" charset="0"/>
                          <a:ea typeface="Calibri" panose="020F0502020204030204" pitchFamily="34" charset="0"/>
                        </a:rPr>
                        <a:t>The Governing Body</a:t>
                      </a:r>
                      <a:endParaRPr lang="en-GB"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193070792"/>
                  </a:ext>
                </a:extLst>
              </a:tr>
              <a:tr h="438471">
                <a:tc>
                  <a:txBody>
                    <a:bodyPr/>
                    <a:lstStyle/>
                    <a:p>
                      <a:pPr algn="l">
                        <a:spcAft>
                          <a:spcPts val="0"/>
                        </a:spcAft>
                      </a:pPr>
                      <a:r>
                        <a:rPr lang="en-GB" sz="2000" dirty="0">
                          <a:effectLst/>
                          <a:latin typeface="Arial" panose="020B0604020202020204" pitchFamily="34" charset="0"/>
                          <a:ea typeface="Calibri" panose="020F0502020204030204" pitchFamily="34" charset="0"/>
                        </a:rPr>
                        <a:t>Voluntary Aided Schools (VA)</a:t>
                      </a:r>
                      <a:endParaRPr lang="en-GB"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vMerge="1">
                  <a:txBody>
                    <a:bodyPr/>
                    <a:lstStyle/>
                    <a:p>
                      <a:endParaRPr lang="en-GB"/>
                    </a:p>
                  </a:txBody>
                  <a:tcPr/>
                </a:tc>
                <a:extLst>
                  <a:ext uri="{0D108BD9-81ED-4DB2-BD59-A6C34878D82A}">
                    <a16:rowId xmlns:a16="http://schemas.microsoft.com/office/drawing/2014/main" val="3179630499"/>
                  </a:ext>
                </a:extLst>
              </a:tr>
              <a:tr h="205186">
                <a:tc>
                  <a:txBody>
                    <a:bodyPr/>
                    <a:lstStyle/>
                    <a:p>
                      <a:pPr algn="l">
                        <a:spcAft>
                          <a:spcPts val="0"/>
                        </a:spcAft>
                      </a:pPr>
                      <a:r>
                        <a:rPr lang="en-GB" sz="1200" dirty="0">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tc>
                  <a:txBody>
                    <a:bodyPr/>
                    <a:lstStyle/>
                    <a:p>
                      <a:pPr algn="l">
                        <a:spcAft>
                          <a:spcPts val="0"/>
                        </a:spcAft>
                      </a:pPr>
                      <a:r>
                        <a:rPr lang="en-GB" sz="1200" dirty="0">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extLst>
                  <a:ext uri="{0D108BD9-81ED-4DB2-BD59-A6C34878D82A}">
                    <a16:rowId xmlns:a16="http://schemas.microsoft.com/office/drawing/2014/main" val="937713632"/>
                  </a:ext>
                </a:extLst>
              </a:tr>
              <a:tr h="438471">
                <a:tc>
                  <a:txBody>
                    <a:bodyPr/>
                    <a:lstStyle/>
                    <a:p>
                      <a:pPr algn="l">
                        <a:spcAft>
                          <a:spcPts val="0"/>
                        </a:spcAft>
                      </a:pPr>
                      <a:r>
                        <a:rPr lang="en-GB" sz="2000">
                          <a:effectLst/>
                          <a:latin typeface="Arial" panose="020B0604020202020204" pitchFamily="34" charset="0"/>
                          <a:ea typeface="Calibri" panose="020F0502020204030204" pitchFamily="34" charset="0"/>
                        </a:rPr>
                        <a:t>Academies &amp; Free Schools </a:t>
                      </a:r>
                      <a:endParaRPr lang="en-GB"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spcAft>
                          <a:spcPts val="0"/>
                        </a:spcAft>
                      </a:pPr>
                      <a:r>
                        <a:rPr lang="en-GB" sz="2000" dirty="0">
                          <a:effectLst/>
                          <a:latin typeface="Arial" panose="020B0604020202020204" pitchFamily="34" charset="0"/>
                          <a:ea typeface="Calibri" panose="020F0502020204030204" pitchFamily="34" charset="0"/>
                        </a:rPr>
                        <a:t>The Academy Trust</a:t>
                      </a:r>
                      <a:endParaRPr lang="en-GB"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774652569"/>
                  </a:ext>
                </a:extLst>
              </a:tr>
              <a:tr h="438471">
                <a:tc>
                  <a:txBody>
                    <a:bodyPr/>
                    <a:lstStyle/>
                    <a:p>
                      <a:pPr algn="l">
                        <a:spcAft>
                          <a:spcPts val="0"/>
                        </a:spcAft>
                      </a:pPr>
                      <a:r>
                        <a:rPr lang="en-GB" sz="2000">
                          <a:effectLst/>
                          <a:latin typeface="Arial" panose="020B0604020202020204" pitchFamily="34" charset="0"/>
                          <a:ea typeface="Calibri" panose="020F0502020204030204" pitchFamily="34" charset="0"/>
                        </a:rPr>
                        <a:t>Independent Schools</a:t>
                      </a:r>
                      <a:endParaRPr lang="en-GB"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l">
                        <a:spcAft>
                          <a:spcPts val="0"/>
                        </a:spcAft>
                      </a:pPr>
                      <a:r>
                        <a:rPr lang="en-GB" sz="2000" dirty="0">
                          <a:effectLst/>
                          <a:latin typeface="Arial" panose="020B0604020202020204" pitchFamily="34" charset="0"/>
                          <a:ea typeface="Calibri" panose="020F0502020204030204" pitchFamily="34" charset="0"/>
                        </a:rPr>
                        <a:t>The Governing Body of the Proprietor</a:t>
                      </a:r>
                      <a:endParaRPr lang="en-GB"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95609588"/>
                  </a:ext>
                </a:extLst>
              </a:tr>
            </a:tbl>
          </a:graphicData>
        </a:graphic>
      </p:graphicFrame>
    </p:spTree>
    <p:extLst>
      <p:ext uri="{BB962C8B-B14F-4D97-AF65-F5344CB8AC3E}">
        <p14:creationId xmlns:p14="http://schemas.microsoft.com/office/powerpoint/2010/main" val="678376801"/>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Governor Elections MUST TAKE PLACE!</a:t>
            </a:r>
          </a:p>
        </p:txBody>
      </p:sp>
      <p:sp>
        <p:nvSpPr>
          <p:cNvPr id="3" name="Content Placeholder 2"/>
          <p:cNvSpPr>
            <a:spLocks noGrp="1"/>
          </p:cNvSpPr>
          <p:nvPr>
            <p:ph idx="1"/>
          </p:nvPr>
        </p:nvSpPr>
        <p:spPr>
          <a:xfrm>
            <a:off x="467544" y="1556792"/>
            <a:ext cx="7916044" cy="3312368"/>
          </a:xfrm>
        </p:spPr>
        <p:txBody>
          <a:bodyPr/>
          <a:lstStyle/>
          <a:p>
            <a:r>
              <a:rPr lang="en-GB" dirty="0"/>
              <a:t>Governor elections must take place for ALL</a:t>
            </a:r>
          </a:p>
          <a:p>
            <a:pPr lvl="1">
              <a:spcAft>
                <a:spcPts val="1200"/>
              </a:spcAft>
            </a:pPr>
            <a:r>
              <a:rPr lang="en-GB" sz="2400" b="1" dirty="0"/>
              <a:t>Staff Governors </a:t>
            </a:r>
            <a:r>
              <a:rPr lang="en-GB" sz="2400" dirty="0"/>
              <a:t>where terms of office are coming to an end</a:t>
            </a:r>
          </a:p>
          <a:p>
            <a:pPr lvl="1">
              <a:spcAft>
                <a:spcPts val="1200"/>
              </a:spcAft>
            </a:pPr>
            <a:r>
              <a:rPr lang="en-GB" sz="2400" b="1" dirty="0"/>
              <a:t>Parent Governors </a:t>
            </a:r>
            <a:r>
              <a:rPr lang="en-GB" sz="2400" dirty="0"/>
              <a:t>where terms of office are coming to an end</a:t>
            </a:r>
          </a:p>
          <a:p>
            <a:r>
              <a:rPr lang="en-GB" dirty="0"/>
              <a:t>Existing people in these posts can/must re-apply  </a:t>
            </a:r>
          </a:p>
          <a:p>
            <a:pPr marL="0" indent="0">
              <a:buNone/>
            </a:pPr>
            <a:endParaRPr lang="en-GB" dirty="0"/>
          </a:p>
        </p:txBody>
      </p:sp>
      <p:pic>
        <p:nvPicPr>
          <p:cNvPr id="18434" name="Picture 2" descr="Image result for election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47546" y="4553744"/>
            <a:ext cx="4096454" cy="23042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7544" y="4667512"/>
            <a:ext cx="4392488" cy="1200329"/>
          </a:xfrm>
          <a:prstGeom prst="rect">
            <a:avLst/>
          </a:prstGeom>
        </p:spPr>
        <p:txBody>
          <a:bodyPr wrap="square">
            <a:spAutoFit/>
          </a:bodyPr>
          <a:lstStyle/>
          <a:p>
            <a:pPr marL="342900" indent="-342900">
              <a:buFont typeface="Arial" panose="020B0604020202020204" pitchFamily="34" charset="0"/>
              <a:buChar char="•"/>
            </a:pPr>
            <a:r>
              <a:rPr lang="en-GB" dirty="0">
                <a:solidFill>
                  <a:srgbClr val="616365"/>
                </a:solidFill>
                <a:latin typeface="+mn-lt"/>
              </a:rPr>
              <a:t>They cannot automatically be extended an election must take place.</a:t>
            </a:r>
          </a:p>
        </p:txBody>
      </p:sp>
    </p:spTree>
    <p:extLst>
      <p:ext uri="{BB962C8B-B14F-4D97-AF65-F5344CB8AC3E}">
        <p14:creationId xmlns:p14="http://schemas.microsoft.com/office/powerpoint/2010/main" val="92670968"/>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Staff Governors – ONE THIRD maximum</a:t>
            </a:r>
          </a:p>
        </p:txBody>
      </p:sp>
      <p:sp>
        <p:nvSpPr>
          <p:cNvPr id="3" name="Content Placeholder 2"/>
          <p:cNvSpPr>
            <a:spLocks noGrp="1"/>
          </p:cNvSpPr>
          <p:nvPr>
            <p:ph idx="1"/>
          </p:nvPr>
        </p:nvSpPr>
        <p:spPr>
          <a:xfrm>
            <a:off x="611188" y="1906588"/>
            <a:ext cx="3810000" cy="4114800"/>
          </a:xfrm>
        </p:spPr>
        <p:txBody>
          <a:bodyPr/>
          <a:lstStyle/>
          <a:p>
            <a:r>
              <a:rPr lang="en-GB" dirty="0"/>
              <a:t>It is important when governing bodies are appointing school staff into various governor posts they must be aware that </a:t>
            </a:r>
            <a:r>
              <a:rPr lang="en-GB" b="1" dirty="0">
                <a:solidFill>
                  <a:srgbClr val="FF0000"/>
                </a:solidFill>
              </a:rPr>
              <a:t>No</a:t>
            </a:r>
            <a:r>
              <a:rPr lang="en-GB" dirty="0"/>
              <a:t> more than </a:t>
            </a:r>
            <a:r>
              <a:rPr lang="en-GB" b="1" dirty="0">
                <a:solidFill>
                  <a:srgbClr val="FF0000"/>
                </a:solidFill>
              </a:rPr>
              <a:t>a third </a:t>
            </a:r>
            <a:r>
              <a:rPr lang="en-GB" dirty="0"/>
              <a:t>of the governing body </a:t>
            </a:r>
            <a:r>
              <a:rPr lang="en-GB" b="1" dirty="0"/>
              <a:t>can</a:t>
            </a:r>
            <a:r>
              <a:rPr lang="en-GB" dirty="0"/>
              <a:t> be </a:t>
            </a:r>
            <a:r>
              <a:rPr lang="en-GB" b="1" dirty="0"/>
              <a:t>staff members at the school </a:t>
            </a:r>
            <a:endParaRPr lang="en-GB" dirty="0"/>
          </a:p>
        </p:txBody>
      </p:sp>
      <p:sp>
        <p:nvSpPr>
          <p:cNvPr id="4" name="TextBox 3"/>
          <p:cNvSpPr txBox="1"/>
          <p:nvPr/>
        </p:nvSpPr>
        <p:spPr>
          <a:xfrm>
            <a:off x="5148064" y="3861048"/>
            <a:ext cx="3384376" cy="2646878"/>
          </a:xfrm>
          <a:prstGeom prst="rect">
            <a:avLst/>
          </a:prstGeom>
          <a:solidFill>
            <a:srgbClr val="C5FAFD"/>
          </a:solidFill>
          <a:scene3d>
            <a:camera prst="orthographicFront"/>
            <a:lightRig rig="threePt" dir="t"/>
          </a:scene3d>
          <a:sp3d>
            <a:bevelT/>
          </a:sp3d>
        </p:spPr>
        <p:txBody>
          <a:bodyPr wrap="square" rtlCol="0">
            <a:spAutoFit/>
          </a:bodyPr>
          <a:lstStyle/>
          <a:p>
            <a:pPr algn="ctr"/>
            <a:r>
              <a:rPr lang="en-GB" sz="16600" dirty="0">
                <a:ln w="76200">
                  <a:solidFill>
                    <a:srgbClr val="00B0F0"/>
                  </a:solidFill>
                </a:ln>
                <a:latin typeface="Bernard MT Condensed" panose="02050806060905020404" pitchFamily="18" charset="0"/>
              </a:rPr>
              <a:t>1/3</a:t>
            </a:r>
          </a:p>
        </p:txBody>
      </p:sp>
      <p:pic>
        <p:nvPicPr>
          <p:cNvPr id="16388" name="Picture 4" descr="Image result for ONE THIRD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5252" y="1628800"/>
            <a:ext cx="38100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48363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388"/>
                                        </p:tgtEl>
                                        <p:attrNameLst>
                                          <p:attrName>style.visibility</p:attrName>
                                        </p:attrNameLst>
                                      </p:cBhvr>
                                      <p:to>
                                        <p:strVal val="visible"/>
                                      </p:to>
                                    </p:set>
                                    <p:anim calcmode="lin" valueType="num">
                                      <p:cBhvr>
                                        <p:cTn id="11" dur="500" fill="hold"/>
                                        <p:tgtEl>
                                          <p:spTgt spid="16388"/>
                                        </p:tgtEl>
                                        <p:attrNameLst>
                                          <p:attrName>ppt_w</p:attrName>
                                        </p:attrNameLst>
                                      </p:cBhvr>
                                      <p:tavLst>
                                        <p:tav tm="0">
                                          <p:val>
                                            <p:fltVal val="0"/>
                                          </p:val>
                                        </p:tav>
                                        <p:tav tm="100000">
                                          <p:val>
                                            <p:strVal val="#ppt_w"/>
                                          </p:val>
                                        </p:tav>
                                      </p:tavLst>
                                    </p:anim>
                                    <p:anim calcmode="lin" valueType="num">
                                      <p:cBhvr>
                                        <p:cTn id="12" dur="500" fill="hold"/>
                                        <p:tgtEl>
                                          <p:spTgt spid="16388"/>
                                        </p:tgtEl>
                                        <p:attrNameLst>
                                          <p:attrName>ppt_h</p:attrName>
                                        </p:attrNameLst>
                                      </p:cBhvr>
                                      <p:tavLst>
                                        <p:tav tm="0">
                                          <p:val>
                                            <p:fltVal val="0"/>
                                          </p:val>
                                        </p:tav>
                                        <p:tav tm="100000">
                                          <p:val>
                                            <p:strVal val="#ppt_h"/>
                                          </p:val>
                                        </p:tav>
                                      </p:tavLst>
                                    </p:anim>
                                    <p:animEffect transition="in" filter="fade">
                                      <p:cBhvr>
                                        <p:cTn id="13" dur="500"/>
                                        <p:tgtEl>
                                          <p:spTgt spid="1638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DC3E-5D98-42B3-AC88-3E4266E0CEDF}"/>
              </a:ext>
            </a:extLst>
          </p:cNvPr>
          <p:cNvSpPr>
            <a:spLocks noGrp="1"/>
          </p:cNvSpPr>
          <p:nvPr>
            <p:ph type="title"/>
          </p:nvPr>
        </p:nvSpPr>
        <p:spPr>
          <a:xfrm>
            <a:off x="611188" y="723942"/>
            <a:ext cx="7772400" cy="688834"/>
          </a:xfrm>
        </p:spPr>
        <p:txBody>
          <a:bodyPr/>
          <a:lstStyle/>
          <a:p>
            <a:r>
              <a:rPr lang="en-GB" dirty="0"/>
              <a:t>Online Voting for Chair &amp; Vice-Chair</a:t>
            </a:r>
          </a:p>
        </p:txBody>
      </p:sp>
      <p:sp>
        <p:nvSpPr>
          <p:cNvPr id="3" name="Content Placeholder 2">
            <a:extLst>
              <a:ext uri="{FF2B5EF4-FFF2-40B4-BE49-F238E27FC236}">
                <a16:creationId xmlns:a16="http://schemas.microsoft.com/office/drawing/2014/main" id="{60D5C926-FAEC-42AC-8DAC-4A4FE5A86505}"/>
              </a:ext>
            </a:extLst>
          </p:cNvPr>
          <p:cNvSpPr>
            <a:spLocks noGrp="1"/>
          </p:cNvSpPr>
          <p:nvPr>
            <p:ph idx="1"/>
          </p:nvPr>
        </p:nvSpPr>
        <p:spPr>
          <a:xfrm>
            <a:off x="611188" y="1556792"/>
            <a:ext cx="7345188" cy="1008112"/>
          </a:xfrm>
        </p:spPr>
        <p:txBody>
          <a:bodyPr/>
          <a:lstStyle/>
          <a:p>
            <a:pPr>
              <a:spcAft>
                <a:spcPts val="1200"/>
              </a:spcAft>
            </a:pPr>
            <a:r>
              <a:rPr lang="en-GB" dirty="0"/>
              <a:t>We can provide an online voting facility for the Chair &amp; Vice-Chair</a:t>
            </a:r>
          </a:p>
        </p:txBody>
      </p:sp>
      <p:pic>
        <p:nvPicPr>
          <p:cNvPr id="4" name="Picture 3">
            <a:extLst>
              <a:ext uri="{FF2B5EF4-FFF2-40B4-BE49-F238E27FC236}">
                <a16:creationId xmlns:a16="http://schemas.microsoft.com/office/drawing/2014/main" id="{CA5C9F1E-74C2-42DD-A9CF-EDB109272CCA}"/>
              </a:ext>
            </a:extLst>
          </p:cNvPr>
          <p:cNvPicPr>
            <a:picLocks noChangeAspect="1"/>
          </p:cNvPicPr>
          <p:nvPr/>
        </p:nvPicPr>
        <p:blipFill>
          <a:blip r:embed="rId2"/>
          <a:stretch>
            <a:fillRect/>
          </a:stretch>
        </p:blipFill>
        <p:spPr>
          <a:xfrm>
            <a:off x="4554398" y="2231991"/>
            <a:ext cx="4526270" cy="4437112"/>
          </a:xfrm>
          <a:prstGeom prst="rect">
            <a:avLst/>
          </a:prstGeom>
          <a:ln w="38100">
            <a:solidFill>
              <a:srgbClr val="00B3BE"/>
            </a:solidFill>
          </a:ln>
        </p:spPr>
      </p:pic>
      <p:sp>
        <p:nvSpPr>
          <p:cNvPr id="5" name="Content Placeholder 2">
            <a:extLst>
              <a:ext uri="{FF2B5EF4-FFF2-40B4-BE49-F238E27FC236}">
                <a16:creationId xmlns:a16="http://schemas.microsoft.com/office/drawing/2014/main" id="{E351B358-F2D6-4DC3-8A46-6756BCC8560D}"/>
              </a:ext>
            </a:extLst>
          </p:cNvPr>
          <p:cNvSpPr txBox="1">
            <a:spLocks/>
          </p:cNvSpPr>
          <p:nvPr/>
        </p:nvSpPr>
        <p:spPr bwMode="auto">
          <a:xfrm>
            <a:off x="580378" y="2542786"/>
            <a:ext cx="399162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spcAft>
                <a:spcPts val="1200"/>
              </a:spcAft>
            </a:pPr>
            <a:r>
              <a:rPr lang="en-GB" kern="0" dirty="0"/>
              <a:t>Let Governor Support Services know well in advance in order to collate any nominations.</a:t>
            </a:r>
          </a:p>
          <a:p>
            <a:pPr>
              <a:spcAft>
                <a:spcPts val="1200"/>
              </a:spcAft>
            </a:pPr>
            <a:r>
              <a:rPr lang="en-GB" kern="0" dirty="0"/>
              <a:t>There must be enough time to carry out the vote.</a:t>
            </a:r>
          </a:p>
          <a:p>
            <a:pPr>
              <a:spcAft>
                <a:spcPts val="1200"/>
              </a:spcAft>
            </a:pPr>
            <a:r>
              <a:rPr lang="en-GB" kern="0" dirty="0"/>
              <a:t>The Clerk will be given the result just before the GB meeting</a:t>
            </a:r>
          </a:p>
        </p:txBody>
      </p:sp>
    </p:spTree>
    <p:extLst>
      <p:ext uri="{BB962C8B-B14F-4D97-AF65-F5344CB8AC3E}">
        <p14:creationId xmlns:p14="http://schemas.microsoft.com/office/powerpoint/2010/main" val="1335216963"/>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45647-3194-45B1-84ED-D3106B9BFEE2}"/>
              </a:ext>
            </a:extLst>
          </p:cNvPr>
          <p:cNvSpPr>
            <a:spLocks noGrp="1"/>
          </p:cNvSpPr>
          <p:nvPr>
            <p:ph type="title"/>
          </p:nvPr>
        </p:nvSpPr>
        <p:spPr>
          <a:xfrm>
            <a:off x="611188" y="536243"/>
            <a:ext cx="7772400" cy="693638"/>
          </a:xfrm>
        </p:spPr>
        <p:txBody>
          <a:bodyPr/>
          <a:lstStyle/>
          <a:p>
            <a:r>
              <a:rPr lang="en-GB" dirty="0"/>
              <a:t>MyHR – New HR &amp; Payroll System </a:t>
            </a:r>
          </a:p>
        </p:txBody>
      </p:sp>
      <p:sp>
        <p:nvSpPr>
          <p:cNvPr id="3" name="Content Placeholder 2">
            <a:extLst>
              <a:ext uri="{FF2B5EF4-FFF2-40B4-BE49-F238E27FC236}">
                <a16:creationId xmlns:a16="http://schemas.microsoft.com/office/drawing/2014/main" id="{6419E57D-D4EF-4C7B-8442-E5EBAA654732}"/>
              </a:ext>
            </a:extLst>
          </p:cNvPr>
          <p:cNvSpPr>
            <a:spLocks noGrp="1"/>
          </p:cNvSpPr>
          <p:nvPr>
            <p:ph idx="1"/>
          </p:nvPr>
        </p:nvSpPr>
        <p:spPr>
          <a:xfrm>
            <a:off x="320738" y="1196752"/>
            <a:ext cx="8353300" cy="5301208"/>
          </a:xfrm>
        </p:spPr>
        <p:txBody>
          <a:bodyPr/>
          <a:lstStyle/>
          <a:p>
            <a:r>
              <a:rPr lang="en-GB" dirty="0"/>
              <a:t>Email addresses have been added to personal details on A1 in preparation for the launch of MyHR.</a:t>
            </a:r>
          </a:p>
          <a:p>
            <a:r>
              <a:rPr lang="en-GB" dirty="0"/>
              <a:t>Changes to the way Clerks are paid.</a:t>
            </a:r>
          </a:p>
          <a:p>
            <a:r>
              <a:rPr lang="en-GB" dirty="0"/>
              <a:t>In 2013 the JE team looked at session rate for clerk and it was agreed that the 11 hours covers:</a:t>
            </a:r>
            <a:endParaRPr lang="en-GB" sz="2000" dirty="0"/>
          </a:p>
          <a:p>
            <a:pPr lvl="1"/>
            <a:r>
              <a:rPr lang="en-GB" dirty="0"/>
              <a:t>Preparation;</a:t>
            </a:r>
            <a:endParaRPr lang="en-GB" sz="1800" dirty="0"/>
          </a:p>
          <a:p>
            <a:pPr lvl="1"/>
            <a:r>
              <a:rPr lang="en-GB" dirty="0"/>
              <a:t>Attendance at training – 1 hour (including termly Clerks Briefing Meeting);</a:t>
            </a:r>
            <a:endParaRPr lang="en-GB" sz="1800" dirty="0"/>
          </a:p>
          <a:p>
            <a:pPr lvl="1"/>
            <a:r>
              <a:rPr lang="en-GB" dirty="0"/>
              <a:t>Attendance at the FGM meeting;</a:t>
            </a:r>
            <a:endParaRPr lang="en-GB" sz="1800" dirty="0"/>
          </a:p>
          <a:p>
            <a:pPr lvl="1"/>
            <a:r>
              <a:rPr lang="en-GB" dirty="0"/>
              <a:t>Travel time to collect and return any key documents (inc. lilac sheet and governor responsibilities), </a:t>
            </a:r>
            <a:endParaRPr lang="en-GB" sz="1800" dirty="0"/>
          </a:p>
          <a:p>
            <a:pPr lvl="1"/>
            <a:r>
              <a:rPr lang="en-GB" dirty="0"/>
              <a:t>finding information, research and following up actions;</a:t>
            </a:r>
            <a:endParaRPr lang="en-GB" sz="1800" dirty="0"/>
          </a:p>
          <a:p>
            <a:pPr lvl="1"/>
            <a:r>
              <a:rPr lang="en-GB" dirty="0"/>
              <a:t>Contact with the Chair;</a:t>
            </a:r>
            <a:endParaRPr lang="en-GB" sz="1800" dirty="0"/>
          </a:p>
          <a:p>
            <a:pPr lvl="1"/>
            <a:r>
              <a:rPr lang="en-GB" dirty="0"/>
              <a:t>Checking, typing up, proof reading and correcting minutes for final submission. </a:t>
            </a:r>
            <a:endParaRPr lang="en-GB" sz="1800" dirty="0"/>
          </a:p>
          <a:p>
            <a:endParaRPr lang="en-GB" dirty="0"/>
          </a:p>
        </p:txBody>
      </p:sp>
    </p:spTree>
    <p:extLst>
      <p:ext uri="{BB962C8B-B14F-4D97-AF65-F5344CB8AC3E}">
        <p14:creationId xmlns:p14="http://schemas.microsoft.com/office/powerpoint/2010/main" val="1985695057"/>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6600-0A9C-40F0-8539-C2336F3D1ACC}"/>
              </a:ext>
            </a:extLst>
          </p:cNvPr>
          <p:cNvSpPr>
            <a:spLocks noGrp="1"/>
          </p:cNvSpPr>
          <p:nvPr>
            <p:ph type="title"/>
          </p:nvPr>
        </p:nvSpPr>
        <p:spPr/>
        <p:txBody>
          <a:bodyPr/>
          <a:lstStyle/>
          <a:p>
            <a:r>
              <a:rPr lang="en-GB" dirty="0"/>
              <a:t>Casual Clerk Timesheets &amp; A1 Changes </a:t>
            </a:r>
          </a:p>
        </p:txBody>
      </p:sp>
      <p:sp>
        <p:nvSpPr>
          <p:cNvPr id="3" name="Content Placeholder 2">
            <a:extLst>
              <a:ext uri="{FF2B5EF4-FFF2-40B4-BE49-F238E27FC236}">
                <a16:creationId xmlns:a16="http://schemas.microsoft.com/office/drawing/2014/main" id="{68630973-81C8-411F-B5DF-B95F8B81E87D}"/>
              </a:ext>
            </a:extLst>
          </p:cNvPr>
          <p:cNvSpPr>
            <a:spLocks noGrp="1"/>
          </p:cNvSpPr>
          <p:nvPr>
            <p:ph idx="1"/>
          </p:nvPr>
        </p:nvSpPr>
        <p:spPr>
          <a:xfrm>
            <a:off x="611188" y="1700808"/>
            <a:ext cx="7772400" cy="4248472"/>
          </a:xfrm>
        </p:spPr>
        <p:txBody>
          <a:bodyPr/>
          <a:lstStyle/>
          <a:p>
            <a:pPr>
              <a:spcAft>
                <a:spcPts val="1200"/>
              </a:spcAft>
            </a:pPr>
            <a:r>
              <a:rPr lang="en-GB" dirty="0"/>
              <a:t>Timesheets must be submitted ONLY when you submit your final set of minutes.</a:t>
            </a:r>
          </a:p>
          <a:p>
            <a:pPr>
              <a:spcAft>
                <a:spcPts val="1200"/>
              </a:spcAft>
            </a:pPr>
            <a:r>
              <a:rPr lang="en-GB" dirty="0"/>
              <a:t>Timesheets must be sent in a separate email to </a:t>
            </a:r>
            <a:r>
              <a:rPr lang="en-GB" dirty="0">
                <a:hlinkClick r:id="rId2"/>
              </a:rPr>
              <a:t>gb.support@oldham.gov.uk</a:t>
            </a:r>
            <a:endParaRPr lang="en-GB" dirty="0"/>
          </a:p>
          <a:p>
            <a:pPr>
              <a:spcAft>
                <a:spcPts val="1200"/>
              </a:spcAft>
            </a:pPr>
            <a:r>
              <a:rPr lang="en-GB" dirty="0"/>
              <a:t>Cost of living rise now applies  </a:t>
            </a:r>
          </a:p>
          <a:p>
            <a:pPr>
              <a:spcAft>
                <a:spcPts val="1200"/>
              </a:spcAft>
            </a:pPr>
            <a:r>
              <a:rPr lang="en-GB" dirty="0"/>
              <a:t>HT ratification meetings or one item agenda short meetings the claim is 2 hours.  If there are issues talk to your manager </a:t>
            </a:r>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a:p>
            <a:pPr marL="0" indent="0">
              <a:buNone/>
            </a:pPr>
            <a:endParaRPr lang="en-GB" dirty="0"/>
          </a:p>
          <a:p>
            <a:endParaRPr lang="en-GB" dirty="0"/>
          </a:p>
          <a:p>
            <a:endParaRPr lang="en-GB" dirty="0"/>
          </a:p>
          <a:p>
            <a:endParaRPr lang="en-GB" dirty="0"/>
          </a:p>
        </p:txBody>
      </p:sp>
    </p:spTree>
    <p:extLst>
      <p:ext uri="{BB962C8B-B14F-4D97-AF65-F5344CB8AC3E}">
        <p14:creationId xmlns:p14="http://schemas.microsoft.com/office/powerpoint/2010/main" val="4125892579"/>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06F607A4-8C6B-404D-83A1-2DC2AC2B6E97}"/>
              </a:ext>
            </a:extLst>
          </p:cNvPr>
          <p:cNvCxnSpPr>
            <a:cxnSpLocks/>
          </p:cNvCxnSpPr>
          <p:nvPr/>
        </p:nvCxnSpPr>
        <p:spPr>
          <a:xfrm>
            <a:off x="6516216" y="4526889"/>
            <a:ext cx="0" cy="1365578"/>
          </a:xfrm>
          <a:prstGeom prst="line">
            <a:avLst/>
          </a:prstGeom>
          <a:ln w="38100">
            <a:solidFill>
              <a:srgbClr val="009999"/>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70521" y="388993"/>
            <a:ext cx="8201842" cy="960122"/>
          </a:xfrm>
          <a:solidFill>
            <a:srgbClr val="00B3BE"/>
          </a:solidFill>
        </p:spPr>
        <p:txBody>
          <a:bodyPr>
            <a:noAutofit/>
          </a:bodyPr>
          <a:lstStyle/>
          <a:p>
            <a:pPr algn="ctr"/>
            <a:r>
              <a:rPr lang="en-GB" altLang="en-US" b="1" dirty="0">
                <a:solidFill>
                  <a:schemeClr val="bg1"/>
                </a:solidFill>
                <a:latin typeface="Arial"/>
              </a:rPr>
              <a:t>School Support Services - Staff Structure</a:t>
            </a:r>
            <a:br>
              <a:rPr lang="en-GB" altLang="en-US" b="1" dirty="0">
                <a:solidFill>
                  <a:schemeClr val="bg1"/>
                </a:solidFill>
                <a:latin typeface="Arial"/>
              </a:rPr>
            </a:br>
            <a:r>
              <a:rPr lang="en-GB" altLang="en-US" b="1" dirty="0">
                <a:solidFill>
                  <a:schemeClr val="bg1"/>
                </a:solidFill>
                <a:latin typeface="Arial"/>
              </a:rPr>
              <a:t>September 2020</a:t>
            </a:r>
            <a:endParaRPr lang="en-US" dirty="0">
              <a:solidFill>
                <a:schemeClr val="bg1"/>
              </a:solidFill>
            </a:endParaRPr>
          </a:p>
        </p:txBody>
      </p:sp>
      <p:sp>
        <p:nvSpPr>
          <p:cNvPr id="19" name="Rectangle 18" descr="Hierarchy Graphic Level 3">
            <a:extLst>
              <a:ext uri="{FF2B5EF4-FFF2-40B4-BE49-F238E27FC236}">
                <a16:creationId xmlns:a16="http://schemas.microsoft.com/office/drawing/2014/main" id="{5BD63F6B-320E-4ED7-96B4-FB3F22212A81}"/>
              </a:ext>
            </a:extLst>
          </p:cNvPr>
          <p:cNvSpPr/>
          <p:nvPr/>
        </p:nvSpPr>
        <p:spPr>
          <a:xfrm>
            <a:off x="4928928" y="2012746"/>
            <a:ext cx="891000" cy="432038"/>
          </a:xfrm>
          <a:prstGeom prst="rect">
            <a:avLst/>
          </a:prstGeom>
          <a:solidFill>
            <a:srgbClr val="C5FAFD"/>
          </a:solidFill>
          <a:ln>
            <a:solidFill>
              <a:srgbClr val="00B3BE"/>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4000" tIns="54000" rIns="54000" bIns="54000" numCol="1" spcCol="1270" anchor="ctr" anchorCtr="0">
            <a:noAutofit/>
          </a:bodyPr>
          <a:lstStyle/>
          <a:p>
            <a:pPr algn="ctr" defTabSz="366713">
              <a:lnSpc>
                <a:spcPct val="90000"/>
              </a:lnSpc>
              <a:spcAft>
                <a:spcPct val="35000"/>
              </a:spcAft>
            </a:pPr>
            <a:r>
              <a:rPr lang="en-US" sz="825" b="1" dirty="0">
                <a:solidFill>
                  <a:schemeClr val="tx1"/>
                </a:solidFill>
              </a:rPr>
              <a:t>RITA ARYA</a:t>
            </a:r>
          </a:p>
          <a:p>
            <a:pPr algn="ctr" defTabSz="366713">
              <a:lnSpc>
                <a:spcPct val="90000"/>
              </a:lnSpc>
              <a:spcAft>
                <a:spcPct val="35000"/>
              </a:spcAft>
            </a:pPr>
            <a:r>
              <a:rPr lang="en-US" sz="675" dirty="0">
                <a:solidFill>
                  <a:schemeClr val="tx1"/>
                </a:solidFill>
              </a:rPr>
              <a:t>Senior Admissions &amp; Place Planning Officer</a:t>
            </a:r>
          </a:p>
        </p:txBody>
      </p:sp>
      <p:sp>
        <p:nvSpPr>
          <p:cNvPr id="39" name="Rectangle 38" descr="Hierarchy Graphic Level 3">
            <a:extLst>
              <a:ext uri="{FF2B5EF4-FFF2-40B4-BE49-F238E27FC236}">
                <a16:creationId xmlns:a16="http://schemas.microsoft.com/office/drawing/2014/main" id="{8B2FD7A7-9261-4A70-98BC-14AD540926EB}"/>
              </a:ext>
            </a:extLst>
          </p:cNvPr>
          <p:cNvSpPr/>
          <p:nvPr/>
        </p:nvSpPr>
        <p:spPr>
          <a:xfrm>
            <a:off x="5888286" y="2010357"/>
            <a:ext cx="891000" cy="432038"/>
          </a:xfrm>
          <a:prstGeom prst="rect">
            <a:avLst/>
          </a:prstGeom>
          <a:solidFill>
            <a:srgbClr val="C5FAFD"/>
          </a:solidFill>
          <a:ln>
            <a:solidFill>
              <a:srgbClr val="00B3BE"/>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4000" tIns="54000" rIns="54000" bIns="54000" numCol="1" spcCol="1270" anchor="ctr" anchorCtr="0">
            <a:noAutofit/>
          </a:bodyPr>
          <a:lstStyle/>
          <a:p>
            <a:pPr algn="ctr" defTabSz="366713">
              <a:lnSpc>
                <a:spcPct val="90000"/>
              </a:lnSpc>
              <a:spcAft>
                <a:spcPct val="35000"/>
              </a:spcAft>
            </a:pPr>
            <a:r>
              <a:rPr lang="en-US" sz="600" b="1" dirty="0">
                <a:solidFill>
                  <a:schemeClr val="tx1"/>
                </a:solidFill>
              </a:rPr>
              <a:t>JENNY MELIA                RAY WHARMBY</a:t>
            </a:r>
          </a:p>
          <a:p>
            <a:pPr algn="ctr" defTabSz="366713">
              <a:lnSpc>
                <a:spcPct val="90000"/>
              </a:lnSpc>
              <a:spcAft>
                <a:spcPct val="35000"/>
              </a:spcAft>
            </a:pPr>
            <a:r>
              <a:rPr lang="en-US" sz="713" dirty="0">
                <a:solidFill>
                  <a:schemeClr val="tx1"/>
                </a:solidFill>
              </a:rPr>
              <a:t>Admissions &amp; Appeals Officer</a:t>
            </a:r>
          </a:p>
        </p:txBody>
      </p:sp>
      <p:grpSp>
        <p:nvGrpSpPr>
          <p:cNvPr id="93" name="Group 92" descr="Hierarchy Graphic Level 2&#10;">
            <a:extLst>
              <a:ext uri="{FF2B5EF4-FFF2-40B4-BE49-F238E27FC236}">
                <a16:creationId xmlns:a16="http://schemas.microsoft.com/office/drawing/2014/main" id="{04B4B687-937A-45F2-B3A0-595677EF003F}"/>
              </a:ext>
            </a:extLst>
          </p:cNvPr>
          <p:cNvGrpSpPr/>
          <p:nvPr/>
        </p:nvGrpSpPr>
        <p:grpSpPr>
          <a:xfrm>
            <a:off x="3577615" y="1868471"/>
            <a:ext cx="1274916" cy="715809"/>
            <a:chOff x="6429134" y="2407556"/>
            <a:chExt cx="1699888" cy="576051"/>
          </a:xfrm>
          <a:solidFill>
            <a:srgbClr val="C5FAFD"/>
          </a:solidFill>
        </p:grpSpPr>
        <p:sp>
          <p:nvSpPr>
            <p:cNvPr id="42" name="Freeform: Shape 41">
              <a:extLst>
                <a:ext uri="{FF2B5EF4-FFF2-40B4-BE49-F238E27FC236}">
                  <a16:creationId xmlns:a16="http://schemas.microsoft.com/office/drawing/2014/main" id="{B9C7F8CF-F504-4D16-94E0-36FE0E141B1B}"/>
                </a:ext>
              </a:extLst>
            </p:cNvPr>
            <p:cNvSpPr/>
            <p:nvPr/>
          </p:nvSpPr>
          <p:spPr>
            <a:xfrm>
              <a:off x="7877400" y="2407556"/>
              <a:ext cx="251622" cy="576051"/>
            </a:xfrm>
            <a:custGeom>
              <a:avLst/>
              <a:gdLst>
                <a:gd name="connsiteX0" fmla="*/ 0 w 1560902"/>
                <a:gd name="connsiteY0" fmla="*/ 0 h 476075"/>
                <a:gd name="connsiteX1" fmla="*/ 1560902 w 1560902"/>
                <a:gd name="connsiteY1" fmla="*/ 0 h 476075"/>
                <a:gd name="connsiteX2" fmla="*/ 1560902 w 1560902"/>
                <a:gd name="connsiteY2" fmla="*/ 476075 h 476075"/>
                <a:gd name="connsiteX3" fmla="*/ 0 w 1560902"/>
                <a:gd name="connsiteY3" fmla="*/ 476075 h 476075"/>
                <a:gd name="connsiteX4" fmla="*/ 0 w 1560902"/>
                <a:gd name="connsiteY4" fmla="*/ 0 h 47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902" h="476075">
                  <a:moveTo>
                    <a:pt x="0" y="0"/>
                  </a:moveTo>
                  <a:lnTo>
                    <a:pt x="1560902" y="0"/>
                  </a:lnTo>
                  <a:lnTo>
                    <a:pt x="1560902" y="476075"/>
                  </a:lnTo>
                  <a:lnTo>
                    <a:pt x="0" y="476075"/>
                  </a:lnTo>
                  <a:lnTo>
                    <a:pt x="0" y="0"/>
                  </a:lnTo>
                  <a:close/>
                </a:path>
              </a:pathLst>
            </a:custGeom>
            <a:grpFill/>
            <a:ln>
              <a:solidFill>
                <a:srgbClr val="00B3BE"/>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239" tIns="5239" rIns="5239" bIns="5239" numCol="1" spcCol="1270" anchor="ctr" anchorCtr="0">
              <a:noAutofit/>
            </a:bodyPr>
            <a:lstStyle/>
            <a:p>
              <a:pPr algn="ctr" defTabSz="366713">
                <a:lnSpc>
                  <a:spcPct val="90000"/>
                </a:lnSpc>
                <a:spcAft>
                  <a:spcPct val="35000"/>
                </a:spcAft>
              </a:pPr>
              <a:endParaRPr lang="en-US" sz="825" dirty="0"/>
            </a:p>
          </p:txBody>
        </p:sp>
        <p:sp>
          <p:nvSpPr>
            <p:cNvPr id="32" name="Parallelogram 31">
              <a:extLst>
                <a:ext uri="{FF2B5EF4-FFF2-40B4-BE49-F238E27FC236}">
                  <a16:creationId xmlns:a16="http://schemas.microsoft.com/office/drawing/2014/main" id="{979B4731-DF88-4D23-8730-BC8ACBC6946A}"/>
                </a:ext>
              </a:extLst>
            </p:cNvPr>
            <p:cNvSpPr/>
            <p:nvPr/>
          </p:nvSpPr>
          <p:spPr>
            <a:xfrm>
              <a:off x="6429134" y="2407556"/>
              <a:ext cx="1633658" cy="576051"/>
            </a:xfrm>
            <a:prstGeom prst="parallelogram">
              <a:avLst>
                <a:gd name="adj" fmla="val 14996"/>
              </a:avLst>
            </a:prstGeom>
            <a:grpFill/>
            <a:ln>
              <a:solidFill>
                <a:srgbClr val="00B3BE"/>
              </a:solidFill>
            </a:ln>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239" tIns="5239" rIns="5239" bIns="5239" numCol="1" spcCol="1270" anchor="ctr" anchorCtr="0">
              <a:noAutofit/>
            </a:bodyPr>
            <a:lstStyle/>
            <a:p>
              <a:pPr algn="ctr" defTabSz="366713">
                <a:lnSpc>
                  <a:spcPct val="90000"/>
                </a:lnSpc>
                <a:spcAft>
                  <a:spcPct val="35000"/>
                </a:spcAft>
              </a:pPr>
              <a:endParaRPr lang="en-US" sz="825" dirty="0"/>
            </a:p>
          </p:txBody>
        </p:sp>
        <p:sp>
          <p:nvSpPr>
            <p:cNvPr id="20" name="Parallelogram 19">
              <a:extLst>
                <a:ext uri="{FF2B5EF4-FFF2-40B4-BE49-F238E27FC236}">
                  <a16:creationId xmlns:a16="http://schemas.microsoft.com/office/drawing/2014/main" id="{A641E76A-EBDB-428E-A68C-C8991F012E71}"/>
                </a:ext>
              </a:extLst>
            </p:cNvPr>
            <p:cNvSpPr/>
            <p:nvPr/>
          </p:nvSpPr>
          <p:spPr>
            <a:xfrm>
              <a:off x="6465512" y="2407556"/>
              <a:ext cx="1560902" cy="576051"/>
            </a:xfrm>
            <a:prstGeom prst="parallelogram">
              <a:avLst/>
            </a:prstGeom>
            <a:grpFill/>
            <a:ln>
              <a:solidFill>
                <a:srgbClr val="00B3BE"/>
              </a:solidFill>
            </a:ln>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54000" tIns="54000" rIns="54000" bIns="46337" numCol="1" spcCol="1270" anchor="ctr" anchorCtr="0">
              <a:noAutofit/>
            </a:bodyPr>
            <a:lstStyle/>
            <a:p>
              <a:pPr algn="ctr" defTabSz="366713">
                <a:lnSpc>
                  <a:spcPct val="90000"/>
                </a:lnSpc>
                <a:spcAft>
                  <a:spcPct val="35000"/>
                </a:spcAft>
              </a:pPr>
              <a:r>
                <a:rPr lang="en-US" sz="825" b="1" dirty="0">
                  <a:solidFill>
                    <a:schemeClr val="tx1"/>
                  </a:solidFill>
                </a:rPr>
                <a:t>ANDY WOOD</a:t>
              </a:r>
            </a:p>
            <a:p>
              <a:pPr algn="ctr" defTabSz="366713">
                <a:lnSpc>
                  <a:spcPct val="90000"/>
                </a:lnSpc>
                <a:spcAft>
                  <a:spcPct val="35000"/>
                </a:spcAft>
              </a:pPr>
              <a:r>
                <a:rPr lang="en-US" sz="750" dirty="0">
                  <a:solidFill>
                    <a:schemeClr val="tx1"/>
                  </a:solidFill>
                </a:rPr>
                <a:t>Education Provision Manager</a:t>
              </a:r>
            </a:p>
          </p:txBody>
        </p:sp>
        <p:sp>
          <p:nvSpPr>
            <p:cNvPr id="61" name="Oval 60">
              <a:extLst>
                <a:ext uri="{FF2B5EF4-FFF2-40B4-BE49-F238E27FC236}">
                  <a16:creationId xmlns:a16="http://schemas.microsoft.com/office/drawing/2014/main" id="{2271F8EE-4D77-48C9-8A4D-1EB0686BCC4E}"/>
                </a:ext>
              </a:extLst>
            </p:cNvPr>
            <p:cNvSpPr/>
            <p:nvPr/>
          </p:nvSpPr>
          <p:spPr>
            <a:xfrm>
              <a:off x="6437950" y="2668020"/>
              <a:ext cx="55123" cy="55123"/>
            </a:xfrm>
            <a:prstGeom prst="ellipse">
              <a:avLst/>
            </a:prstGeom>
            <a:grpFill/>
            <a:ln w="6350">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95" name="Group 94" descr="Hierarchy Graphic Level 2&#10;">
            <a:extLst>
              <a:ext uri="{FF2B5EF4-FFF2-40B4-BE49-F238E27FC236}">
                <a16:creationId xmlns:a16="http://schemas.microsoft.com/office/drawing/2014/main" id="{609D95EB-C1EC-48A9-A824-0CBC778A66EA}"/>
              </a:ext>
            </a:extLst>
          </p:cNvPr>
          <p:cNvGrpSpPr/>
          <p:nvPr/>
        </p:nvGrpSpPr>
        <p:grpSpPr>
          <a:xfrm>
            <a:off x="3391865" y="3792642"/>
            <a:ext cx="1537063" cy="746045"/>
            <a:chOff x="6429134" y="3749931"/>
            <a:chExt cx="1699888" cy="576052"/>
          </a:xfrm>
          <a:solidFill>
            <a:srgbClr val="00B3BE"/>
          </a:solidFill>
        </p:grpSpPr>
        <p:sp>
          <p:nvSpPr>
            <p:cNvPr id="44" name="Freeform: Shape 43">
              <a:extLst>
                <a:ext uri="{FF2B5EF4-FFF2-40B4-BE49-F238E27FC236}">
                  <a16:creationId xmlns:a16="http://schemas.microsoft.com/office/drawing/2014/main" id="{21F2244F-43AC-4C00-A697-D91344FB75A6}"/>
                </a:ext>
              </a:extLst>
            </p:cNvPr>
            <p:cNvSpPr/>
            <p:nvPr/>
          </p:nvSpPr>
          <p:spPr>
            <a:xfrm>
              <a:off x="7877400" y="3749932"/>
              <a:ext cx="251622" cy="576051"/>
            </a:xfrm>
            <a:custGeom>
              <a:avLst/>
              <a:gdLst>
                <a:gd name="connsiteX0" fmla="*/ 0 w 1560902"/>
                <a:gd name="connsiteY0" fmla="*/ 0 h 476075"/>
                <a:gd name="connsiteX1" fmla="*/ 1560902 w 1560902"/>
                <a:gd name="connsiteY1" fmla="*/ 0 h 476075"/>
                <a:gd name="connsiteX2" fmla="*/ 1560902 w 1560902"/>
                <a:gd name="connsiteY2" fmla="*/ 476075 h 476075"/>
                <a:gd name="connsiteX3" fmla="*/ 0 w 1560902"/>
                <a:gd name="connsiteY3" fmla="*/ 476075 h 476075"/>
                <a:gd name="connsiteX4" fmla="*/ 0 w 1560902"/>
                <a:gd name="connsiteY4" fmla="*/ 0 h 47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902" h="476075">
                  <a:moveTo>
                    <a:pt x="0" y="0"/>
                  </a:moveTo>
                  <a:lnTo>
                    <a:pt x="1560902" y="0"/>
                  </a:lnTo>
                  <a:lnTo>
                    <a:pt x="1560902" y="476075"/>
                  </a:lnTo>
                  <a:lnTo>
                    <a:pt x="0" y="476075"/>
                  </a:lnTo>
                  <a:lnTo>
                    <a:pt x="0" y="0"/>
                  </a:lnTo>
                  <a:close/>
                </a:path>
              </a:pathLst>
            </a:custGeom>
            <a:grpFill/>
            <a:ln>
              <a:solidFill>
                <a:schemeClr val="accent1"/>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239" tIns="5239" rIns="5239" bIns="5239" numCol="1" spcCol="1270" anchor="ctr" anchorCtr="0">
              <a:noAutofit/>
            </a:bodyPr>
            <a:lstStyle/>
            <a:p>
              <a:pPr algn="ctr" defTabSz="366713">
                <a:lnSpc>
                  <a:spcPct val="90000"/>
                </a:lnSpc>
                <a:spcAft>
                  <a:spcPct val="35000"/>
                </a:spcAft>
              </a:pPr>
              <a:endParaRPr lang="en-US" sz="825" dirty="0"/>
            </a:p>
          </p:txBody>
        </p:sp>
        <p:sp>
          <p:nvSpPr>
            <p:cNvPr id="35" name="Parallelogram 34">
              <a:extLst>
                <a:ext uri="{FF2B5EF4-FFF2-40B4-BE49-F238E27FC236}">
                  <a16:creationId xmlns:a16="http://schemas.microsoft.com/office/drawing/2014/main" id="{DB07D0EB-45D1-4BB5-9E45-C98505F9AFF0}"/>
                </a:ext>
              </a:extLst>
            </p:cNvPr>
            <p:cNvSpPr/>
            <p:nvPr/>
          </p:nvSpPr>
          <p:spPr>
            <a:xfrm>
              <a:off x="6429134" y="3749931"/>
              <a:ext cx="1633658" cy="576051"/>
            </a:xfrm>
            <a:prstGeom prst="parallelogram">
              <a:avLst>
                <a:gd name="adj" fmla="val 14996"/>
              </a:avLst>
            </a:prstGeom>
            <a:grpFill/>
            <a:ln>
              <a:solidFill>
                <a:schemeClr val="accent1"/>
              </a:solidFill>
            </a:ln>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239" tIns="5239" rIns="5239" bIns="5239" numCol="1" spcCol="1270" anchor="ctr" anchorCtr="0">
              <a:noAutofit/>
            </a:bodyPr>
            <a:lstStyle/>
            <a:p>
              <a:pPr algn="ctr" defTabSz="366713">
                <a:lnSpc>
                  <a:spcPct val="90000"/>
                </a:lnSpc>
                <a:spcAft>
                  <a:spcPct val="35000"/>
                </a:spcAft>
              </a:pPr>
              <a:endParaRPr lang="en-US" sz="825" dirty="0"/>
            </a:p>
          </p:txBody>
        </p:sp>
        <p:sp>
          <p:nvSpPr>
            <p:cNvPr id="24" name="Parallelogram 23">
              <a:extLst>
                <a:ext uri="{FF2B5EF4-FFF2-40B4-BE49-F238E27FC236}">
                  <a16:creationId xmlns:a16="http://schemas.microsoft.com/office/drawing/2014/main" id="{A89BBF4D-96E5-486E-8701-17091B2C4EAD}"/>
                </a:ext>
              </a:extLst>
            </p:cNvPr>
            <p:cNvSpPr/>
            <p:nvPr/>
          </p:nvSpPr>
          <p:spPr>
            <a:xfrm>
              <a:off x="6465512" y="3749932"/>
              <a:ext cx="1560902" cy="576051"/>
            </a:xfrm>
            <a:prstGeom prst="parallelogram">
              <a:avLst/>
            </a:prstGeom>
            <a:grpFill/>
            <a:ln>
              <a:solidFill>
                <a:srgbClr val="009999"/>
              </a:solidFill>
            </a:ln>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54000" tIns="54000" rIns="54000" bIns="46337" numCol="1" spcCol="1270" anchor="ctr" anchorCtr="0">
              <a:noAutofit/>
            </a:bodyPr>
            <a:lstStyle/>
            <a:p>
              <a:pPr algn="ctr" defTabSz="366713">
                <a:lnSpc>
                  <a:spcPct val="90000"/>
                </a:lnSpc>
                <a:spcAft>
                  <a:spcPct val="35000"/>
                </a:spcAft>
              </a:pPr>
              <a:r>
                <a:rPr lang="en-US" sz="1000" b="1" dirty="0">
                  <a:solidFill>
                    <a:schemeClr val="bg1"/>
                  </a:solidFill>
                </a:rPr>
                <a:t>GERRI BARRY</a:t>
              </a:r>
            </a:p>
            <a:p>
              <a:pPr algn="ctr" defTabSz="366713">
                <a:lnSpc>
                  <a:spcPct val="90000"/>
                </a:lnSpc>
                <a:spcAft>
                  <a:spcPct val="35000"/>
                </a:spcAft>
              </a:pPr>
              <a:r>
                <a:rPr lang="en-US" sz="700" dirty="0">
                  <a:solidFill>
                    <a:schemeClr val="bg1"/>
                  </a:solidFill>
                </a:rPr>
                <a:t>Information &amp; Advice Service Manager</a:t>
              </a:r>
            </a:p>
          </p:txBody>
        </p:sp>
        <p:sp>
          <p:nvSpPr>
            <p:cNvPr id="63" name="Oval 62">
              <a:extLst>
                <a:ext uri="{FF2B5EF4-FFF2-40B4-BE49-F238E27FC236}">
                  <a16:creationId xmlns:a16="http://schemas.microsoft.com/office/drawing/2014/main" id="{043E2023-870C-47C9-932D-A0BAC54B672B}"/>
                </a:ext>
              </a:extLst>
            </p:cNvPr>
            <p:cNvSpPr/>
            <p:nvPr/>
          </p:nvSpPr>
          <p:spPr>
            <a:xfrm>
              <a:off x="6437950" y="4010396"/>
              <a:ext cx="55123" cy="55123"/>
            </a:xfrm>
            <a:prstGeom prst="ellipse">
              <a:avLst/>
            </a:prstGeom>
            <a:grp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cxnSp>
        <p:nvCxnSpPr>
          <p:cNvPr id="68" name="Connector: Elbow 67" descr="Connector Lines">
            <a:extLst>
              <a:ext uri="{FF2B5EF4-FFF2-40B4-BE49-F238E27FC236}">
                <a16:creationId xmlns:a16="http://schemas.microsoft.com/office/drawing/2014/main" id="{16E8FAAE-F4F0-4CE2-9DE2-55F59087EFE8}"/>
              </a:ext>
            </a:extLst>
          </p:cNvPr>
          <p:cNvCxnSpPr>
            <a:cxnSpLocks/>
            <a:endCxn id="61" idx="6"/>
          </p:cNvCxnSpPr>
          <p:nvPr/>
        </p:nvCxnSpPr>
        <p:spPr>
          <a:xfrm flipV="1">
            <a:off x="2155255" y="2226376"/>
            <a:ext cx="1470314" cy="1388616"/>
          </a:xfrm>
          <a:prstGeom prst="bentConnector3">
            <a:avLst>
              <a:gd name="adj1" fmla="val 63722"/>
            </a:avLst>
          </a:prstGeom>
          <a:ln w="3810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69" name="Connector: Elbow 68" descr="Connector Lines">
            <a:extLst>
              <a:ext uri="{FF2B5EF4-FFF2-40B4-BE49-F238E27FC236}">
                <a16:creationId xmlns:a16="http://schemas.microsoft.com/office/drawing/2014/main" id="{44E1FC6A-ED68-4367-A395-3C444EAA2329}"/>
              </a:ext>
            </a:extLst>
          </p:cNvPr>
          <p:cNvCxnSpPr>
            <a:cxnSpLocks/>
            <a:endCxn id="63" idx="2"/>
          </p:cNvCxnSpPr>
          <p:nvPr/>
        </p:nvCxnSpPr>
        <p:spPr>
          <a:xfrm>
            <a:off x="1931090" y="3604891"/>
            <a:ext cx="1468747" cy="560774"/>
          </a:xfrm>
          <a:prstGeom prst="bentConnector3">
            <a:avLst>
              <a:gd name="adj1" fmla="val 50000"/>
            </a:avLst>
          </a:prstGeom>
          <a:ln w="38100">
            <a:solidFill>
              <a:srgbClr val="009999"/>
            </a:solidFill>
          </a:ln>
        </p:spPr>
        <p:style>
          <a:lnRef idx="1">
            <a:schemeClr val="accent5"/>
          </a:lnRef>
          <a:fillRef idx="0">
            <a:schemeClr val="accent5"/>
          </a:fillRef>
          <a:effectRef idx="0">
            <a:schemeClr val="accent5"/>
          </a:effectRef>
          <a:fontRef idx="minor">
            <a:schemeClr val="tx1"/>
          </a:fontRef>
        </p:style>
      </p:cxnSp>
      <p:grpSp>
        <p:nvGrpSpPr>
          <p:cNvPr id="99" name="Group 98" descr="Hierarchy Graphic Level 1">
            <a:extLst>
              <a:ext uri="{FF2B5EF4-FFF2-40B4-BE49-F238E27FC236}">
                <a16:creationId xmlns:a16="http://schemas.microsoft.com/office/drawing/2014/main" id="{75790493-F031-4CC4-9F4F-58CD9AACEE3C}"/>
              </a:ext>
            </a:extLst>
          </p:cNvPr>
          <p:cNvGrpSpPr/>
          <p:nvPr/>
        </p:nvGrpSpPr>
        <p:grpSpPr>
          <a:xfrm>
            <a:off x="314206" y="3092693"/>
            <a:ext cx="1910911" cy="1029774"/>
            <a:chOff x="3267452" y="3455205"/>
            <a:chExt cx="1624281" cy="584479"/>
          </a:xfrm>
          <a:solidFill>
            <a:srgbClr val="00B3BE"/>
          </a:solidFill>
        </p:grpSpPr>
        <p:sp>
          <p:nvSpPr>
            <p:cNvPr id="18" name="Parallelogram 17">
              <a:extLst>
                <a:ext uri="{FF2B5EF4-FFF2-40B4-BE49-F238E27FC236}">
                  <a16:creationId xmlns:a16="http://schemas.microsoft.com/office/drawing/2014/main" id="{BBCEA128-7988-4F63-A31C-6851B49941C1}"/>
                </a:ext>
              </a:extLst>
            </p:cNvPr>
            <p:cNvSpPr/>
            <p:nvPr/>
          </p:nvSpPr>
          <p:spPr>
            <a:xfrm>
              <a:off x="3267452" y="3455205"/>
              <a:ext cx="1624281" cy="576051"/>
            </a:xfrm>
            <a:prstGeom prst="parallelogram">
              <a:avLst>
                <a:gd name="adj" fmla="val 14996"/>
              </a:avLst>
            </a:prstGeom>
            <a:grpFill/>
            <a:ln>
              <a:solidFill>
                <a:schemeClr val="accent5"/>
              </a:solidFill>
            </a:ln>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139988" tIns="46337" rIns="139988" bIns="46337" numCol="1" spcCol="1270" anchor="ctr" anchorCtr="0">
              <a:noAutofit/>
            </a:bodyPr>
            <a:lstStyle/>
            <a:p>
              <a:pPr algn="ctr" defTabSz="366713">
                <a:lnSpc>
                  <a:spcPct val="90000"/>
                </a:lnSpc>
                <a:spcAft>
                  <a:spcPct val="35000"/>
                </a:spcAft>
              </a:pPr>
              <a:endParaRPr lang="en-US" sz="825" dirty="0">
                <a:solidFill>
                  <a:schemeClr val="bg1"/>
                </a:solidFill>
              </a:endParaRPr>
            </a:p>
          </p:txBody>
        </p:sp>
        <p:sp>
          <p:nvSpPr>
            <p:cNvPr id="33" name="Parallelogram 32">
              <a:extLst>
                <a:ext uri="{FF2B5EF4-FFF2-40B4-BE49-F238E27FC236}">
                  <a16:creationId xmlns:a16="http://schemas.microsoft.com/office/drawing/2014/main" id="{9900C946-F174-40FD-9311-F89006CFAA3B}"/>
                </a:ext>
              </a:extLst>
            </p:cNvPr>
            <p:cNvSpPr/>
            <p:nvPr/>
          </p:nvSpPr>
          <p:spPr>
            <a:xfrm>
              <a:off x="3297033" y="3463633"/>
              <a:ext cx="1560902" cy="576051"/>
            </a:xfrm>
            <a:prstGeom prst="parallelogram">
              <a:avLst/>
            </a:prstGeom>
            <a:grpFill/>
            <a:ln>
              <a:solidFill>
                <a:schemeClr val="accent5"/>
              </a:solidFill>
            </a:ln>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139988" tIns="46337" rIns="139988" bIns="46337" numCol="1" spcCol="1270" anchor="ctr" anchorCtr="0">
              <a:noAutofit/>
            </a:bodyPr>
            <a:lstStyle/>
            <a:p>
              <a:pPr algn="ctr" defTabSz="366713">
                <a:lnSpc>
                  <a:spcPct val="90000"/>
                </a:lnSpc>
                <a:spcAft>
                  <a:spcPct val="35000"/>
                </a:spcAft>
              </a:pPr>
              <a:r>
                <a:rPr lang="en-US" sz="1100" b="1" dirty="0">
                  <a:solidFill>
                    <a:schemeClr val="bg1"/>
                  </a:solidFill>
                </a:rPr>
                <a:t>ANDY COLLINGE</a:t>
              </a:r>
            </a:p>
            <a:p>
              <a:pPr algn="ctr" defTabSz="366713">
                <a:lnSpc>
                  <a:spcPct val="90000"/>
                </a:lnSpc>
                <a:spcAft>
                  <a:spcPct val="35000"/>
                </a:spcAft>
              </a:pPr>
              <a:r>
                <a:rPr lang="en-US" sz="1000" b="1" dirty="0">
                  <a:solidFill>
                    <a:schemeClr val="bg1"/>
                  </a:solidFill>
                </a:rPr>
                <a:t>Head of School Support Services</a:t>
              </a:r>
            </a:p>
          </p:txBody>
        </p:sp>
      </p:grpSp>
      <p:sp>
        <p:nvSpPr>
          <p:cNvPr id="138" name="Rectangle 137" descr="Hierarchy Graphic Level 3">
            <a:extLst>
              <a:ext uri="{FF2B5EF4-FFF2-40B4-BE49-F238E27FC236}">
                <a16:creationId xmlns:a16="http://schemas.microsoft.com/office/drawing/2014/main" id="{364BB8E9-435B-4F07-8BF7-6C2130ECC0C7}"/>
              </a:ext>
            </a:extLst>
          </p:cNvPr>
          <p:cNvSpPr/>
          <p:nvPr/>
        </p:nvSpPr>
        <p:spPr>
          <a:xfrm>
            <a:off x="5359653" y="3879941"/>
            <a:ext cx="1809623" cy="681397"/>
          </a:xfrm>
          <a:prstGeom prst="rect">
            <a:avLst/>
          </a:prstGeom>
          <a:solidFill>
            <a:srgbClr val="00B3BE"/>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4000" tIns="54000" rIns="54000" bIns="54000" numCol="1" spcCol="1270" anchor="ctr" anchorCtr="0">
            <a:noAutofit/>
          </a:bodyPr>
          <a:lstStyle/>
          <a:p>
            <a:pPr algn="ctr" defTabSz="366713">
              <a:lnSpc>
                <a:spcPct val="90000"/>
              </a:lnSpc>
              <a:spcAft>
                <a:spcPct val="35000"/>
              </a:spcAft>
            </a:pPr>
            <a:r>
              <a:rPr lang="en-US" sz="1000" b="1" dirty="0"/>
              <a:t>JEAN REID</a:t>
            </a:r>
          </a:p>
          <a:p>
            <a:pPr algn="ctr" defTabSz="366713">
              <a:lnSpc>
                <a:spcPct val="90000"/>
              </a:lnSpc>
              <a:spcAft>
                <a:spcPct val="35000"/>
              </a:spcAft>
            </a:pPr>
            <a:r>
              <a:rPr lang="en-US" sz="900" dirty="0"/>
              <a:t>SEND, Governance &amp; FIS Coordinator</a:t>
            </a:r>
          </a:p>
        </p:txBody>
      </p:sp>
      <p:sp>
        <p:nvSpPr>
          <p:cNvPr id="139" name="Rectangle 138" descr="Hierarchy Graphic Level 3">
            <a:extLst>
              <a:ext uri="{FF2B5EF4-FFF2-40B4-BE49-F238E27FC236}">
                <a16:creationId xmlns:a16="http://schemas.microsoft.com/office/drawing/2014/main" id="{31B454FA-ED0A-415B-A9EB-9D5800BE91BB}"/>
              </a:ext>
            </a:extLst>
          </p:cNvPr>
          <p:cNvSpPr/>
          <p:nvPr/>
        </p:nvSpPr>
        <p:spPr>
          <a:xfrm>
            <a:off x="5005544" y="4785017"/>
            <a:ext cx="891000" cy="1462349"/>
          </a:xfrm>
          <a:prstGeom prst="rect">
            <a:avLst/>
          </a:prstGeom>
          <a:solidFill>
            <a:srgbClr val="00B3BE"/>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4000" tIns="54000" rIns="54000" bIns="54000" numCol="1" spcCol="1270" anchor="ctr" anchorCtr="0">
            <a:noAutofit/>
          </a:bodyPr>
          <a:lstStyle/>
          <a:p>
            <a:pPr algn="ctr" defTabSz="366713">
              <a:lnSpc>
                <a:spcPct val="90000"/>
              </a:lnSpc>
              <a:spcAft>
                <a:spcPct val="35000"/>
              </a:spcAft>
            </a:pPr>
            <a:endParaRPr lang="en-US" sz="750" dirty="0"/>
          </a:p>
          <a:p>
            <a:pPr algn="ctr" defTabSz="366713">
              <a:lnSpc>
                <a:spcPct val="90000"/>
              </a:lnSpc>
              <a:spcAft>
                <a:spcPct val="35000"/>
              </a:spcAft>
            </a:pPr>
            <a:r>
              <a:rPr lang="en-US" sz="900" b="1" dirty="0"/>
              <a:t>SUE CARROLL </a:t>
            </a:r>
            <a:r>
              <a:rPr lang="en-US" sz="900" dirty="0"/>
              <a:t>(0.6)       </a:t>
            </a:r>
          </a:p>
          <a:p>
            <a:pPr algn="ctr" defTabSz="366713">
              <a:lnSpc>
                <a:spcPct val="90000"/>
              </a:lnSpc>
              <a:spcAft>
                <a:spcPct val="35000"/>
              </a:spcAft>
            </a:pPr>
            <a:r>
              <a:rPr lang="en-US" sz="900" b="1" dirty="0"/>
              <a:t>KIM HARTLEY </a:t>
            </a:r>
          </a:p>
          <a:p>
            <a:pPr algn="ctr" defTabSz="366713">
              <a:lnSpc>
                <a:spcPct val="90000"/>
              </a:lnSpc>
              <a:spcAft>
                <a:spcPct val="35000"/>
              </a:spcAft>
            </a:pPr>
            <a:r>
              <a:rPr lang="en-US" sz="900" b="1" dirty="0"/>
              <a:t>SAMUEL LEES/WENDY WHITEHEAD</a:t>
            </a:r>
          </a:p>
          <a:p>
            <a:pPr algn="ctr" defTabSz="366713">
              <a:lnSpc>
                <a:spcPct val="90000"/>
              </a:lnSpc>
              <a:spcAft>
                <a:spcPct val="35000"/>
              </a:spcAft>
            </a:pPr>
            <a:r>
              <a:rPr lang="en-US" sz="900" dirty="0"/>
              <a:t>Governor Support Officers</a:t>
            </a:r>
          </a:p>
          <a:p>
            <a:pPr algn="ctr" defTabSz="366713">
              <a:lnSpc>
                <a:spcPct val="90000"/>
              </a:lnSpc>
              <a:spcAft>
                <a:spcPct val="35000"/>
              </a:spcAft>
            </a:pPr>
            <a:endParaRPr lang="en-US" sz="750" dirty="0"/>
          </a:p>
        </p:txBody>
      </p:sp>
      <p:grpSp>
        <p:nvGrpSpPr>
          <p:cNvPr id="103" name="Group 102" descr="Hierarchy Graphic Level 2&#10;">
            <a:extLst>
              <a:ext uri="{FF2B5EF4-FFF2-40B4-BE49-F238E27FC236}">
                <a16:creationId xmlns:a16="http://schemas.microsoft.com/office/drawing/2014/main" id="{73D7B683-67F4-4B87-8AE3-C1A7F82EF9FB}"/>
              </a:ext>
            </a:extLst>
          </p:cNvPr>
          <p:cNvGrpSpPr/>
          <p:nvPr/>
        </p:nvGrpSpPr>
        <p:grpSpPr>
          <a:xfrm>
            <a:off x="3458035" y="2907176"/>
            <a:ext cx="1274916" cy="432038"/>
            <a:chOff x="6429134" y="3078744"/>
            <a:chExt cx="1699888" cy="576051"/>
          </a:xfrm>
          <a:solidFill>
            <a:srgbClr val="C5FAFD"/>
          </a:solidFill>
        </p:grpSpPr>
        <p:sp>
          <p:nvSpPr>
            <p:cNvPr id="104" name="Freeform: Shape 103">
              <a:extLst>
                <a:ext uri="{FF2B5EF4-FFF2-40B4-BE49-F238E27FC236}">
                  <a16:creationId xmlns:a16="http://schemas.microsoft.com/office/drawing/2014/main" id="{BD525D54-D6E6-41E5-BD44-766FF1D606E7}"/>
                </a:ext>
              </a:extLst>
            </p:cNvPr>
            <p:cNvSpPr/>
            <p:nvPr/>
          </p:nvSpPr>
          <p:spPr>
            <a:xfrm>
              <a:off x="7877400" y="3078744"/>
              <a:ext cx="251622" cy="576051"/>
            </a:xfrm>
            <a:custGeom>
              <a:avLst/>
              <a:gdLst>
                <a:gd name="connsiteX0" fmla="*/ 0 w 1560902"/>
                <a:gd name="connsiteY0" fmla="*/ 0 h 476075"/>
                <a:gd name="connsiteX1" fmla="*/ 1560902 w 1560902"/>
                <a:gd name="connsiteY1" fmla="*/ 0 h 476075"/>
                <a:gd name="connsiteX2" fmla="*/ 1560902 w 1560902"/>
                <a:gd name="connsiteY2" fmla="*/ 476075 h 476075"/>
                <a:gd name="connsiteX3" fmla="*/ 0 w 1560902"/>
                <a:gd name="connsiteY3" fmla="*/ 476075 h 476075"/>
                <a:gd name="connsiteX4" fmla="*/ 0 w 1560902"/>
                <a:gd name="connsiteY4" fmla="*/ 0 h 47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902" h="476075">
                  <a:moveTo>
                    <a:pt x="0" y="0"/>
                  </a:moveTo>
                  <a:lnTo>
                    <a:pt x="1560902" y="0"/>
                  </a:lnTo>
                  <a:lnTo>
                    <a:pt x="1560902" y="476075"/>
                  </a:lnTo>
                  <a:lnTo>
                    <a:pt x="0" y="476075"/>
                  </a:lnTo>
                  <a:lnTo>
                    <a:pt x="0" y="0"/>
                  </a:lnTo>
                  <a:close/>
                </a:path>
              </a:pathLst>
            </a:custGeom>
            <a:grpFill/>
            <a:ln>
              <a:solidFill>
                <a:srgbClr val="00B3BE"/>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239" tIns="5239" rIns="5239" bIns="5239" numCol="1" spcCol="1270" anchor="ctr" anchorCtr="0">
              <a:noAutofit/>
            </a:bodyPr>
            <a:lstStyle/>
            <a:p>
              <a:pPr algn="ctr" defTabSz="366713">
                <a:lnSpc>
                  <a:spcPct val="90000"/>
                </a:lnSpc>
                <a:spcAft>
                  <a:spcPct val="35000"/>
                </a:spcAft>
              </a:pPr>
              <a:endParaRPr lang="en-US" sz="825" dirty="0"/>
            </a:p>
          </p:txBody>
        </p:sp>
        <p:sp>
          <p:nvSpPr>
            <p:cNvPr id="105" name="Parallelogram 104">
              <a:extLst>
                <a:ext uri="{FF2B5EF4-FFF2-40B4-BE49-F238E27FC236}">
                  <a16:creationId xmlns:a16="http://schemas.microsoft.com/office/drawing/2014/main" id="{E502114B-6BB5-431B-833A-FBE6A871537F}"/>
                </a:ext>
              </a:extLst>
            </p:cNvPr>
            <p:cNvSpPr/>
            <p:nvPr/>
          </p:nvSpPr>
          <p:spPr>
            <a:xfrm>
              <a:off x="6429134" y="3078744"/>
              <a:ext cx="1633658" cy="576051"/>
            </a:xfrm>
            <a:prstGeom prst="parallelogram">
              <a:avLst>
                <a:gd name="adj" fmla="val 14996"/>
              </a:avLst>
            </a:prstGeom>
            <a:grpFill/>
            <a:ln>
              <a:solidFill>
                <a:srgbClr val="00B3BE"/>
              </a:solidFill>
            </a:ln>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239" tIns="5239" rIns="5239" bIns="5239" numCol="1" spcCol="1270" anchor="ctr" anchorCtr="0">
              <a:noAutofit/>
            </a:bodyPr>
            <a:lstStyle/>
            <a:p>
              <a:pPr algn="ctr" defTabSz="366713">
                <a:lnSpc>
                  <a:spcPct val="90000"/>
                </a:lnSpc>
                <a:spcAft>
                  <a:spcPct val="35000"/>
                </a:spcAft>
              </a:pPr>
              <a:endParaRPr lang="en-US" sz="825" dirty="0"/>
            </a:p>
          </p:txBody>
        </p:sp>
        <p:sp>
          <p:nvSpPr>
            <p:cNvPr id="106" name="Parallelogram 105">
              <a:extLst>
                <a:ext uri="{FF2B5EF4-FFF2-40B4-BE49-F238E27FC236}">
                  <a16:creationId xmlns:a16="http://schemas.microsoft.com/office/drawing/2014/main" id="{E9AA71C9-8331-4CBF-93BD-D1DD9C5EAB90}"/>
                </a:ext>
              </a:extLst>
            </p:cNvPr>
            <p:cNvSpPr/>
            <p:nvPr/>
          </p:nvSpPr>
          <p:spPr>
            <a:xfrm>
              <a:off x="6465512" y="3078744"/>
              <a:ext cx="1560902" cy="576051"/>
            </a:xfrm>
            <a:prstGeom prst="parallelogram">
              <a:avLst/>
            </a:prstGeom>
            <a:grpFill/>
            <a:ln>
              <a:solidFill>
                <a:srgbClr val="00B3BE"/>
              </a:solidFill>
            </a:ln>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54000" tIns="54000" rIns="54000" bIns="46337" numCol="1" spcCol="1270" anchor="ctr" anchorCtr="0">
              <a:noAutofit/>
            </a:bodyPr>
            <a:lstStyle/>
            <a:p>
              <a:pPr algn="ctr" defTabSz="366713">
                <a:lnSpc>
                  <a:spcPct val="90000"/>
                </a:lnSpc>
                <a:spcAft>
                  <a:spcPct val="35000"/>
                </a:spcAft>
              </a:pPr>
              <a:r>
                <a:rPr lang="en-US" sz="825" dirty="0">
                  <a:solidFill>
                    <a:schemeClr val="tx1"/>
                  </a:solidFill>
                </a:rPr>
                <a:t>VACANT</a:t>
              </a:r>
            </a:p>
            <a:p>
              <a:pPr algn="ctr" defTabSz="366713">
                <a:lnSpc>
                  <a:spcPct val="90000"/>
                </a:lnSpc>
                <a:spcAft>
                  <a:spcPct val="35000"/>
                </a:spcAft>
              </a:pPr>
              <a:r>
                <a:rPr lang="en-US" sz="750" dirty="0">
                  <a:solidFill>
                    <a:schemeClr val="tx1"/>
                  </a:solidFill>
                </a:rPr>
                <a:t>Quality Assurance Officer</a:t>
              </a:r>
            </a:p>
          </p:txBody>
        </p:sp>
        <p:sp>
          <p:nvSpPr>
            <p:cNvPr id="107" name="Oval 106">
              <a:extLst>
                <a:ext uri="{FF2B5EF4-FFF2-40B4-BE49-F238E27FC236}">
                  <a16:creationId xmlns:a16="http://schemas.microsoft.com/office/drawing/2014/main" id="{A279DFEE-7FDF-4E63-8B5B-969A6662F7E2}"/>
                </a:ext>
              </a:extLst>
            </p:cNvPr>
            <p:cNvSpPr/>
            <p:nvPr/>
          </p:nvSpPr>
          <p:spPr>
            <a:xfrm>
              <a:off x="6437950" y="3339208"/>
              <a:ext cx="55123" cy="55123"/>
            </a:xfrm>
            <a:prstGeom prst="ellipse">
              <a:avLst/>
            </a:prstGeom>
            <a:grpFill/>
            <a:ln w="6350">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cxnSp>
        <p:nvCxnSpPr>
          <p:cNvPr id="13" name="Straight Connector 12">
            <a:extLst>
              <a:ext uri="{FF2B5EF4-FFF2-40B4-BE49-F238E27FC236}">
                <a16:creationId xmlns:a16="http://schemas.microsoft.com/office/drawing/2014/main" id="{FAA9155D-20E7-482B-BA3C-3F32412D6B04}"/>
              </a:ext>
            </a:extLst>
          </p:cNvPr>
          <p:cNvCxnSpPr>
            <a:cxnSpLocks/>
            <a:stCxn id="106" idx="5"/>
          </p:cNvCxnSpPr>
          <p:nvPr/>
        </p:nvCxnSpPr>
        <p:spPr>
          <a:xfrm flipH="1">
            <a:off x="3089368" y="3123195"/>
            <a:ext cx="449956" cy="484372"/>
          </a:xfrm>
          <a:prstGeom prst="line">
            <a:avLst/>
          </a:prstGeom>
          <a:ln w="38100">
            <a:solidFill>
              <a:srgbClr val="009999"/>
            </a:solidFill>
          </a:ln>
        </p:spPr>
        <p:style>
          <a:lnRef idx="1">
            <a:schemeClr val="accent1"/>
          </a:lnRef>
          <a:fillRef idx="0">
            <a:schemeClr val="accent1"/>
          </a:fillRef>
          <a:effectRef idx="0">
            <a:schemeClr val="accent1"/>
          </a:effectRef>
          <a:fontRef idx="minor">
            <a:schemeClr val="tx1"/>
          </a:fontRef>
        </p:style>
      </p:cxnSp>
      <p:sp>
        <p:nvSpPr>
          <p:cNvPr id="109" name="Rectangle 108" descr="Hierarchy Graphic Level 3">
            <a:extLst>
              <a:ext uri="{FF2B5EF4-FFF2-40B4-BE49-F238E27FC236}">
                <a16:creationId xmlns:a16="http://schemas.microsoft.com/office/drawing/2014/main" id="{80979538-DA56-462C-9063-E5F04ABC104B}"/>
              </a:ext>
            </a:extLst>
          </p:cNvPr>
          <p:cNvSpPr/>
          <p:nvPr/>
        </p:nvSpPr>
        <p:spPr>
          <a:xfrm>
            <a:off x="6045019" y="4669348"/>
            <a:ext cx="1124243" cy="501020"/>
          </a:xfrm>
          <a:prstGeom prst="rect">
            <a:avLst/>
          </a:prstGeom>
          <a:solidFill>
            <a:srgbClr val="00B3BE"/>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4000" tIns="54000" rIns="54000" bIns="54000" numCol="1" spcCol="1270" anchor="ctr" anchorCtr="0">
            <a:noAutofit/>
          </a:bodyPr>
          <a:lstStyle/>
          <a:p>
            <a:pPr algn="ctr" defTabSz="366713">
              <a:lnSpc>
                <a:spcPct val="90000"/>
              </a:lnSpc>
              <a:spcAft>
                <a:spcPct val="35000"/>
              </a:spcAft>
            </a:pPr>
            <a:r>
              <a:rPr lang="en-US" sz="900" b="1" dirty="0"/>
              <a:t>ABDUL SALAM</a:t>
            </a:r>
          </a:p>
          <a:p>
            <a:pPr algn="ctr" defTabSz="366713">
              <a:lnSpc>
                <a:spcPct val="90000"/>
              </a:lnSpc>
              <a:spcAft>
                <a:spcPct val="35000"/>
              </a:spcAft>
            </a:pPr>
            <a:r>
              <a:rPr lang="en-US" sz="800" dirty="0"/>
              <a:t>Education Support Services Officer</a:t>
            </a:r>
          </a:p>
        </p:txBody>
      </p:sp>
      <p:sp>
        <p:nvSpPr>
          <p:cNvPr id="111" name="Rectangle 110" descr="Hierarchy Graphic Level 3">
            <a:extLst>
              <a:ext uri="{FF2B5EF4-FFF2-40B4-BE49-F238E27FC236}">
                <a16:creationId xmlns:a16="http://schemas.microsoft.com/office/drawing/2014/main" id="{2B3DA09C-1DF5-47C9-9AED-4920D43789EE}"/>
              </a:ext>
            </a:extLst>
          </p:cNvPr>
          <p:cNvSpPr/>
          <p:nvPr/>
        </p:nvSpPr>
        <p:spPr>
          <a:xfrm>
            <a:off x="6861603" y="2010357"/>
            <a:ext cx="891000" cy="432038"/>
          </a:xfrm>
          <a:prstGeom prst="rect">
            <a:avLst/>
          </a:prstGeom>
          <a:solidFill>
            <a:srgbClr val="C5FAFD"/>
          </a:solidFill>
          <a:ln>
            <a:solidFill>
              <a:srgbClr val="00B3BE"/>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4000" tIns="54000" rIns="54000" bIns="54000" numCol="1" spcCol="1270" anchor="ctr" anchorCtr="0">
            <a:noAutofit/>
          </a:bodyPr>
          <a:lstStyle/>
          <a:p>
            <a:pPr algn="ctr" defTabSz="366713">
              <a:lnSpc>
                <a:spcPct val="90000"/>
              </a:lnSpc>
              <a:spcAft>
                <a:spcPct val="35000"/>
              </a:spcAft>
            </a:pPr>
            <a:r>
              <a:rPr lang="en-US" sz="600" b="1" dirty="0">
                <a:solidFill>
                  <a:schemeClr val="tx1"/>
                </a:solidFill>
              </a:rPr>
              <a:t>ANN HARVEY/VACANT</a:t>
            </a:r>
          </a:p>
          <a:p>
            <a:pPr algn="ctr" defTabSz="366713">
              <a:lnSpc>
                <a:spcPct val="90000"/>
              </a:lnSpc>
              <a:spcAft>
                <a:spcPct val="35000"/>
              </a:spcAft>
            </a:pPr>
            <a:r>
              <a:rPr lang="en-US" sz="713" dirty="0">
                <a:solidFill>
                  <a:schemeClr val="tx1"/>
                </a:solidFill>
              </a:rPr>
              <a:t>School Admissions Support Officer</a:t>
            </a:r>
          </a:p>
        </p:txBody>
      </p:sp>
      <p:cxnSp>
        <p:nvCxnSpPr>
          <p:cNvPr id="50" name="Straight Connector 49">
            <a:extLst>
              <a:ext uri="{FF2B5EF4-FFF2-40B4-BE49-F238E27FC236}">
                <a16:creationId xmlns:a16="http://schemas.microsoft.com/office/drawing/2014/main" id="{E85A6BFA-04B3-4E01-A798-70C4FAE2E388}"/>
              </a:ext>
            </a:extLst>
          </p:cNvPr>
          <p:cNvCxnSpPr>
            <a:stCxn id="39" idx="2"/>
          </p:cNvCxnSpPr>
          <p:nvPr/>
        </p:nvCxnSpPr>
        <p:spPr>
          <a:xfrm>
            <a:off x="6333786" y="2442394"/>
            <a:ext cx="0" cy="1380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Rectangle 111" descr="Hierarchy Graphic Level 3">
            <a:extLst>
              <a:ext uri="{FF2B5EF4-FFF2-40B4-BE49-F238E27FC236}">
                <a16:creationId xmlns:a16="http://schemas.microsoft.com/office/drawing/2014/main" id="{3E9C998A-B971-4490-8A0D-CA18C13A6D87}"/>
              </a:ext>
            </a:extLst>
          </p:cNvPr>
          <p:cNvSpPr/>
          <p:nvPr/>
        </p:nvSpPr>
        <p:spPr>
          <a:xfrm>
            <a:off x="5888286" y="2577123"/>
            <a:ext cx="891000" cy="432038"/>
          </a:xfrm>
          <a:prstGeom prst="rect">
            <a:avLst/>
          </a:prstGeom>
          <a:solidFill>
            <a:srgbClr val="C5FAFD"/>
          </a:solidFill>
          <a:ln>
            <a:solidFill>
              <a:srgbClr val="00B3BE"/>
            </a:solidFill>
          </a:ln>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4000" tIns="54000" rIns="54000" bIns="54000" numCol="1" spcCol="1270" anchor="ctr" anchorCtr="0">
            <a:noAutofit/>
          </a:bodyPr>
          <a:lstStyle/>
          <a:p>
            <a:pPr algn="ctr" defTabSz="366713">
              <a:lnSpc>
                <a:spcPct val="90000"/>
              </a:lnSpc>
              <a:spcAft>
                <a:spcPct val="35000"/>
              </a:spcAft>
            </a:pPr>
            <a:r>
              <a:rPr lang="en-US" sz="825" b="1" dirty="0">
                <a:solidFill>
                  <a:schemeClr val="tx1"/>
                </a:solidFill>
              </a:rPr>
              <a:t>VACANT</a:t>
            </a:r>
          </a:p>
          <a:p>
            <a:pPr algn="ctr" defTabSz="366713">
              <a:lnSpc>
                <a:spcPct val="90000"/>
              </a:lnSpc>
              <a:spcAft>
                <a:spcPct val="35000"/>
              </a:spcAft>
            </a:pPr>
            <a:r>
              <a:rPr lang="en-US" sz="713" dirty="0">
                <a:solidFill>
                  <a:schemeClr val="tx1"/>
                </a:solidFill>
              </a:rPr>
              <a:t>Transfers Officer</a:t>
            </a:r>
          </a:p>
        </p:txBody>
      </p:sp>
      <p:sp>
        <p:nvSpPr>
          <p:cNvPr id="51" name="Oval 50">
            <a:extLst>
              <a:ext uri="{FF2B5EF4-FFF2-40B4-BE49-F238E27FC236}">
                <a16:creationId xmlns:a16="http://schemas.microsoft.com/office/drawing/2014/main" id="{B6B098C8-4BF0-4FD8-8F15-92EC20EED8A9}"/>
              </a:ext>
            </a:extLst>
          </p:cNvPr>
          <p:cNvSpPr/>
          <p:nvPr/>
        </p:nvSpPr>
        <p:spPr>
          <a:xfrm>
            <a:off x="7386901" y="4609787"/>
            <a:ext cx="1598458" cy="600644"/>
          </a:xfrm>
          <a:prstGeom prst="ellipse">
            <a:avLst/>
          </a:prstGeom>
          <a:solidFill>
            <a:srgbClr val="00B3BE"/>
          </a:solidFill>
          <a:ln>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b="1" dirty="0">
                <a:solidFill>
                  <a:schemeClr val="bg1"/>
                </a:solidFill>
              </a:rPr>
              <a:t>CLERK TO THE GOVERNING BODY x 26</a:t>
            </a:r>
          </a:p>
        </p:txBody>
      </p:sp>
      <p:sp>
        <p:nvSpPr>
          <p:cNvPr id="45" name="Rectangle 44" descr="Hierarchy Graphic Level 3">
            <a:extLst>
              <a:ext uri="{FF2B5EF4-FFF2-40B4-BE49-F238E27FC236}">
                <a16:creationId xmlns:a16="http://schemas.microsoft.com/office/drawing/2014/main" id="{D42D803C-626F-4610-883D-F892BCE63E85}"/>
              </a:ext>
            </a:extLst>
          </p:cNvPr>
          <p:cNvSpPr/>
          <p:nvPr/>
        </p:nvSpPr>
        <p:spPr>
          <a:xfrm>
            <a:off x="6070716" y="5391444"/>
            <a:ext cx="891000" cy="501021"/>
          </a:xfrm>
          <a:prstGeom prst="rect">
            <a:avLst/>
          </a:prstGeom>
          <a:solidFill>
            <a:schemeClr val="bg1">
              <a:lumMod val="75000"/>
            </a:schemeClr>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4000" tIns="54000" rIns="54000" bIns="54000" numCol="1" spcCol="1270" anchor="ctr" anchorCtr="0">
            <a:noAutofit/>
          </a:bodyPr>
          <a:lstStyle/>
          <a:p>
            <a:pPr algn="ctr" defTabSz="366713">
              <a:lnSpc>
                <a:spcPct val="90000"/>
              </a:lnSpc>
              <a:spcAft>
                <a:spcPct val="35000"/>
              </a:spcAft>
            </a:pPr>
            <a:endParaRPr lang="en-US" sz="825" b="1" dirty="0"/>
          </a:p>
          <a:p>
            <a:pPr algn="ctr" defTabSz="366713">
              <a:lnSpc>
                <a:spcPct val="90000"/>
              </a:lnSpc>
              <a:spcAft>
                <a:spcPct val="35000"/>
              </a:spcAft>
            </a:pPr>
            <a:r>
              <a:rPr lang="en-US" sz="800" b="1" dirty="0">
                <a:solidFill>
                  <a:schemeClr val="tx1">
                    <a:lumMod val="65000"/>
                    <a:lumOff val="35000"/>
                  </a:schemeClr>
                </a:solidFill>
              </a:rPr>
              <a:t>GOW – Work Experience Placements</a:t>
            </a:r>
          </a:p>
          <a:p>
            <a:pPr algn="ctr" defTabSz="366713">
              <a:lnSpc>
                <a:spcPct val="90000"/>
              </a:lnSpc>
              <a:spcAft>
                <a:spcPct val="35000"/>
              </a:spcAft>
            </a:pPr>
            <a:endParaRPr lang="en-US" sz="713" b="1" dirty="0"/>
          </a:p>
        </p:txBody>
      </p:sp>
      <p:cxnSp>
        <p:nvCxnSpPr>
          <p:cNvPr id="10" name="Straight Connector 9">
            <a:extLst>
              <a:ext uri="{FF2B5EF4-FFF2-40B4-BE49-F238E27FC236}">
                <a16:creationId xmlns:a16="http://schemas.microsoft.com/office/drawing/2014/main" id="{363EDE68-D797-426C-9FD7-BFC352F40009}"/>
              </a:ext>
            </a:extLst>
          </p:cNvPr>
          <p:cNvCxnSpPr>
            <a:cxnSpLocks/>
          </p:cNvCxnSpPr>
          <p:nvPr/>
        </p:nvCxnSpPr>
        <p:spPr>
          <a:xfrm>
            <a:off x="5755506" y="4526889"/>
            <a:ext cx="0" cy="258128"/>
          </a:xfrm>
          <a:prstGeom prst="line">
            <a:avLst/>
          </a:prstGeom>
          <a:ln w="38100">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D3507D8-94B2-43A3-AAE1-0D926D26C9D2}"/>
              </a:ext>
            </a:extLst>
          </p:cNvPr>
          <p:cNvCxnSpPr>
            <a:cxnSpLocks/>
            <a:stCxn id="109" idx="3"/>
            <a:endCxn id="51" idx="2"/>
          </p:cNvCxnSpPr>
          <p:nvPr/>
        </p:nvCxnSpPr>
        <p:spPr>
          <a:xfrm flipV="1">
            <a:off x="7169262" y="4910109"/>
            <a:ext cx="217639" cy="9749"/>
          </a:xfrm>
          <a:prstGeom prst="line">
            <a:avLst/>
          </a:prstGeom>
          <a:ln w="38100">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3A6E9F4-D61F-4F2B-A09D-D0B021F973F0}"/>
              </a:ext>
            </a:extLst>
          </p:cNvPr>
          <p:cNvCxnSpPr>
            <a:cxnSpLocks/>
            <a:stCxn id="138" idx="1"/>
          </p:cNvCxnSpPr>
          <p:nvPr/>
        </p:nvCxnSpPr>
        <p:spPr>
          <a:xfrm flipH="1">
            <a:off x="4928928" y="4220640"/>
            <a:ext cx="430725" cy="0"/>
          </a:xfrm>
          <a:prstGeom prst="line">
            <a:avLst/>
          </a:prstGeom>
          <a:ln w="38100">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55" name="Connector: Elbow 54" descr="Connector Lines">
            <a:extLst>
              <a:ext uri="{FF2B5EF4-FFF2-40B4-BE49-F238E27FC236}">
                <a16:creationId xmlns:a16="http://schemas.microsoft.com/office/drawing/2014/main" id="{DAEB8322-818F-485A-915D-D312FD93B1ED}"/>
              </a:ext>
            </a:extLst>
          </p:cNvPr>
          <p:cNvCxnSpPr>
            <a:cxnSpLocks/>
          </p:cNvCxnSpPr>
          <p:nvPr/>
        </p:nvCxnSpPr>
        <p:spPr>
          <a:xfrm rot="10800000" flipV="1">
            <a:off x="4355619" y="4716336"/>
            <a:ext cx="1379564" cy="142462"/>
          </a:xfrm>
          <a:prstGeom prst="bentConnector2">
            <a:avLst/>
          </a:prstGeom>
          <a:ln w="38100">
            <a:solidFill>
              <a:srgbClr val="009999"/>
            </a:solidFill>
          </a:ln>
        </p:spPr>
        <p:style>
          <a:lnRef idx="1">
            <a:schemeClr val="accent5"/>
          </a:lnRef>
          <a:fillRef idx="0">
            <a:schemeClr val="accent5"/>
          </a:fillRef>
          <a:effectRef idx="0">
            <a:schemeClr val="accent5"/>
          </a:effectRef>
          <a:fontRef idx="minor">
            <a:schemeClr val="tx1"/>
          </a:fontRef>
        </p:style>
      </p:cxnSp>
      <p:sp>
        <p:nvSpPr>
          <p:cNvPr id="110" name="Rectangle 109" descr="Hierarchy Graphic Level 3">
            <a:extLst>
              <a:ext uri="{FF2B5EF4-FFF2-40B4-BE49-F238E27FC236}">
                <a16:creationId xmlns:a16="http://schemas.microsoft.com/office/drawing/2014/main" id="{C6646325-F552-4F74-A21E-9CA5C80D0FBF}"/>
              </a:ext>
            </a:extLst>
          </p:cNvPr>
          <p:cNvSpPr/>
          <p:nvPr/>
        </p:nvSpPr>
        <p:spPr>
          <a:xfrm>
            <a:off x="3788955" y="4858799"/>
            <a:ext cx="1055228" cy="669448"/>
          </a:xfrm>
          <a:prstGeom prst="rect">
            <a:avLst/>
          </a:prstGeom>
          <a:solidFill>
            <a:schemeClr val="bg1">
              <a:lumMod val="75000"/>
            </a:schemeClr>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4000" tIns="54000" rIns="54000" bIns="54000" numCol="1" spcCol="1270" anchor="ctr" anchorCtr="0">
            <a:noAutofit/>
          </a:bodyPr>
          <a:lstStyle/>
          <a:p>
            <a:pPr algn="ctr" defTabSz="366713">
              <a:lnSpc>
                <a:spcPct val="90000"/>
              </a:lnSpc>
              <a:spcAft>
                <a:spcPct val="35000"/>
              </a:spcAft>
            </a:pPr>
            <a:r>
              <a:rPr lang="en-US" sz="825" b="1" dirty="0">
                <a:solidFill>
                  <a:schemeClr val="tx1">
                    <a:lumMod val="65000"/>
                    <a:lumOff val="35000"/>
                  </a:schemeClr>
                </a:solidFill>
              </a:rPr>
              <a:t>VACANT</a:t>
            </a:r>
          </a:p>
          <a:p>
            <a:pPr algn="ctr" defTabSz="366713">
              <a:lnSpc>
                <a:spcPct val="90000"/>
              </a:lnSpc>
              <a:spcAft>
                <a:spcPct val="35000"/>
              </a:spcAft>
            </a:pPr>
            <a:r>
              <a:rPr lang="en-US" sz="713" dirty="0">
                <a:solidFill>
                  <a:schemeClr val="tx1">
                    <a:lumMod val="65000"/>
                    <a:lumOff val="35000"/>
                  </a:schemeClr>
                </a:solidFill>
              </a:rPr>
              <a:t>Trainee – SEND Communication Info &amp; Advice</a:t>
            </a:r>
          </a:p>
        </p:txBody>
      </p:sp>
    </p:spTree>
    <p:extLst>
      <p:ext uri="{BB962C8B-B14F-4D97-AF65-F5344CB8AC3E}">
        <p14:creationId xmlns:p14="http://schemas.microsoft.com/office/powerpoint/2010/main" val="2667266641"/>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2F2C8-69A6-41DF-ADF7-65480AC5B7E1}"/>
              </a:ext>
            </a:extLst>
          </p:cNvPr>
          <p:cNvSpPr>
            <a:spLocks noGrp="1"/>
          </p:cNvSpPr>
          <p:nvPr>
            <p:ph type="title"/>
          </p:nvPr>
        </p:nvSpPr>
        <p:spPr/>
        <p:txBody>
          <a:bodyPr/>
          <a:lstStyle/>
          <a:p>
            <a:r>
              <a:rPr lang="en-GB" dirty="0"/>
              <a:t>Governor Hub – Update </a:t>
            </a:r>
          </a:p>
        </p:txBody>
      </p:sp>
      <p:pic>
        <p:nvPicPr>
          <p:cNvPr id="5122" name="Picture 2" descr="Join the GovernorHub Team!">
            <a:extLst>
              <a:ext uri="{FF2B5EF4-FFF2-40B4-BE49-F238E27FC236}">
                <a16:creationId xmlns:a16="http://schemas.microsoft.com/office/drawing/2014/main" id="{4962518A-A7AE-42EE-826A-4AD6C8ECBC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333"/>
          <a:stretch/>
        </p:blipFill>
        <p:spPr bwMode="auto">
          <a:xfrm>
            <a:off x="6647765" y="32965"/>
            <a:ext cx="2496235" cy="1913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3"/>
            <a:extLst>
              <a:ext uri="{FF2B5EF4-FFF2-40B4-BE49-F238E27FC236}">
                <a16:creationId xmlns:a16="http://schemas.microsoft.com/office/drawing/2014/main" id="{FB98D60E-488D-4E54-9DD9-9B7C8820308F}"/>
              </a:ext>
            </a:extLst>
          </p:cNvPr>
          <p:cNvPicPr>
            <a:picLocks noChangeAspect="1"/>
          </p:cNvPicPr>
          <p:nvPr/>
        </p:nvPicPr>
        <p:blipFill rotWithShape="1">
          <a:blip r:embed="rId4"/>
          <a:srcRect l="32287" t="55795" r="33063" b="3013"/>
          <a:stretch/>
        </p:blipFill>
        <p:spPr>
          <a:xfrm>
            <a:off x="1637464" y="2121074"/>
            <a:ext cx="5719847" cy="3770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a:extLst>
              <a:ext uri="{FF2B5EF4-FFF2-40B4-BE49-F238E27FC236}">
                <a16:creationId xmlns:a16="http://schemas.microsoft.com/office/drawing/2014/main" id="{730A131B-C4E4-4854-8079-F432E935ACBF}"/>
              </a:ext>
            </a:extLst>
          </p:cNvPr>
          <p:cNvSpPr/>
          <p:nvPr/>
        </p:nvSpPr>
        <p:spPr>
          <a:xfrm>
            <a:off x="2702666" y="6150093"/>
            <a:ext cx="3589444" cy="461665"/>
          </a:xfrm>
          <a:prstGeom prst="rect">
            <a:avLst/>
          </a:prstGeom>
          <a:solidFill>
            <a:srgbClr val="71DFE5"/>
          </a:solidFill>
          <a:scene3d>
            <a:camera prst="orthographicFront"/>
            <a:lightRig rig="threePt" dir="t"/>
          </a:scene3d>
          <a:sp3d>
            <a:bevelT w="152400" h="50800" prst="softRound"/>
          </a:sp3d>
        </p:spPr>
        <p:txBody>
          <a:bodyPr wrap="none">
            <a:spAutoFit/>
          </a:bodyPr>
          <a:lstStyle/>
          <a:p>
            <a:pPr algn="ctr"/>
            <a:r>
              <a:rPr lang="en-GB" dirty="0">
                <a:latin typeface="+mn-lt"/>
                <a:hlinkClick r:id="rId5"/>
              </a:rPr>
              <a:t>https://governorhub.com</a:t>
            </a:r>
            <a:r>
              <a:rPr lang="en-GB" dirty="0">
                <a:latin typeface="+mn-lt"/>
              </a:rPr>
              <a:t> </a:t>
            </a:r>
          </a:p>
        </p:txBody>
      </p:sp>
    </p:spTree>
    <p:extLst>
      <p:ext uri="{BB962C8B-B14F-4D97-AF65-F5344CB8AC3E}">
        <p14:creationId xmlns:p14="http://schemas.microsoft.com/office/powerpoint/2010/main" val="3681992195"/>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3A0C-F52B-461A-91E4-6769222CE168}"/>
              </a:ext>
            </a:extLst>
          </p:cNvPr>
          <p:cNvSpPr>
            <a:spLocks noGrp="1"/>
          </p:cNvSpPr>
          <p:nvPr>
            <p:ph type="title"/>
          </p:nvPr>
        </p:nvSpPr>
        <p:spPr>
          <a:xfrm>
            <a:off x="611188" y="719138"/>
            <a:ext cx="7772400" cy="608310"/>
          </a:xfrm>
        </p:spPr>
        <p:txBody>
          <a:bodyPr/>
          <a:lstStyle/>
          <a:p>
            <a:r>
              <a:rPr lang="en-GB" dirty="0"/>
              <a:t>Staff benefits – Company Shop</a:t>
            </a:r>
          </a:p>
        </p:txBody>
      </p:sp>
      <p:sp>
        <p:nvSpPr>
          <p:cNvPr id="3" name="Content Placeholder 2">
            <a:extLst>
              <a:ext uri="{FF2B5EF4-FFF2-40B4-BE49-F238E27FC236}">
                <a16:creationId xmlns:a16="http://schemas.microsoft.com/office/drawing/2014/main" id="{0874BA75-8EFF-41F8-B966-E5FC0715B57C}"/>
              </a:ext>
            </a:extLst>
          </p:cNvPr>
          <p:cNvSpPr>
            <a:spLocks noGrp="1"/>
          </p:cNvSpPr>
          <p:nvPr>
            <p:ph idx="1"/>
          </p:nvPr>
        </p:nvSpPr>
        <p:spPr>
          <a:xfrm>
            <a:off x="367984" y="1603871"/>
            <a:ext cx="8496944" cy="5040560"/>
          </a:xfrm>
        </p:spPr>
        <p:txBody>
          <a:bodyPr/>
          <a:lstStyle/>
          <a:p>
            <a:r>
              <a:rPr lang="en-GB" sz="2200" dirty="0"/>
              <a:t>The Company Shop have temporarily opened up their membership criteria to a number of sectors and groups including council employees, social care workers and teachers (Local Authority, Trusts, Private and Academies).</a:t>
            </a:r>
          </a:p>
          <a:p>
            <a:r>
              <a:rPr lang="en-GB" sz="2200" dirty="0"/>
              <a:t>Company Shop Group (membership-only) the largest commercial redistributor of surplus food and household products in the UK – the nearest store being located in Manchester at Stakehill Industrial Estate, Middleton.</a:t>
            </a:r>
          </a:p>
          <a:p>
            <a:r>
              <a:rPr lang="en-GB" sz="2200" u="sng" dirty="0">
                <a:hlinkClick r:id="rId2"/>
              </a:rPr>
              <a:t>Company Shop website</a:t>
            </a:r>
            <a:endParaRPr lang="en-GB" sz="2200" dirty="0"/>
          </a:p>
          <a:p>
            <a:r>
              <a:rPr lang="en-GB" sz="2200" dirty="0"/>
              <a:t>You can register for membership online at: </a:t>
            </a:r>
            <a:r>
              <a:rPr lang="en-GB" sz="2200" u="sng" dirty="0">
                <a:hlinkClick r:id="rId3"/>
              </a:rPr>
              <a:t>Registration form</a:t>
            </a:r>
            <a:endParaRPr lang="en-GB" sz="2200" dirty="0"/>
          </a:p>
          <a:p>
            <a:r>
              <a:rPr lang="en-GB" sz="2200" dirty="0"/>
              <a:t>You will receive an email once approved </a:t>
            </a:r>
          </a:p>
          <a:p>
            <a:r>
              <a:rPr lang="en-GB" sz="2200" dirty="0"/>
              <a:t>You will need to provide proof of ID and a copy of your latest payslip when collecting a membership card in store.</a:t>
            </a:r>
          </a:p>
        </p:txBody>
      </p:sp>
      <p:pic>
        <p:nvPicPr>
          <p:cNvPr id="4098" name="Picture 2" descr="New Application | Company Shop Group">
            <a:extLst>
              <a:ext uri="{FF2B5EF4-FFF2-40B4-BE49-F238E27FC236}">
                <a16:creationId xmlns:a16="http://schemas.microsoft.com/office/drawing/2014/main" id="{73CDA76C-102D-4DC7-9F41-8664A38EFC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836" y="260648"/>
            <a:ext cx="2124075"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878781"/>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F89B4B-2E74-4BC9-ACE4-93D9ABFA0145}"/>
              </a:ext>
            </a:extLst>
          </p:cNvPr>
          <p:cNvSpPr txBox="1"/>
          <p:nvPr/>
        </p:nvSpPr>
        <p:spPr>
          <a:xfrm>
            <a:off x="0" y="0"/>
            <a:ext cx="9144000" cy="6858000"/>
          </a:xfrm>
          <a:prstGeom prst="rect">
            <a:avLst/>
          </a:prstGeom>
          <a:solidFill>
            <a:srgbClr val="FF33CC"/>
          </a:solidFill>
        </p:spPr>
        <p:txBody>
          <a:bodyPr wrap="square" rtlCol="0">
            <a:spAutoFit/>
          </a:bodyPr>
          <a:lstStyle/>
          <a:p>
            <a:endParaRPr lang="en-GB" dirty="0"/>
          </a:p>
        </p:txBody>
      </p:sp>
      <p:pic>
        <p:nvPicPr>
          <p:cNvPr id="3078" name="Picture 6" descr="User Interface?gif?">
            <a:extLst>
              <a:ext uri="{FF2B5EF4-FFF2-40B4-BE49-F238E27FC236}">
                <a16:creationId xmlns:a16="http://schemas.microsoft.com/office/drawing/2014/main" id="{D483BA74-3288-4314-AB35-4754ADEAAA2B}"/>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7813" y="2439528"/>
            <a:ext cx="2337048" cy="1752786"/>
          </a:xfrm>
          <a:prstGeom prst="rect">
            <a:avLst/>
          </a:prstGeom>
          <a:noFill/>
          <a:ln>
            <a:solidFill>
              <a:srgbClr val="FF33CC"/>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1188" y="719138"/>
            <a:ext cx="7772400" cy="1053678"/>
          </a:xfrm>
          <a:solidFill>
            <a:srgbClr val="FFDDF6"/>
          </a:solidFill>
        </p:spPr>
        <p:txBody>
          <a:bodyPr/>
          <a:lstStyle/>
          <a:p>
            <a:r>
              <a:rPr lang="en-GB" b="1" dirty="0">
                <a:solidFill>
                  <a:srgbClr val="D2009B"/>
                </a:solidFill>
              </a:rPr>
              <a:t>Allocation of school Governing Body/IEB meeting and cover arrangements</a:t>
            </a:r>
          </a:p>
        </p:txBody>
      </p:sp>
      <p:sp>
        <p:nvSpPr>
          <p:cNvPr id="3" name="Content Placeholder 2"/>
          <p:cNvSpPr>
            <a:spLocks noGrp="1"/>
          </p:cNvSpPr>
          <p:nvPr>
            <p:ph idx="1"/>
          </p:nvPr>
        </p:nvSpPr>
        <p:spPr>
          <a:xfrm>
            <a:off x="395536" y="5301208"/>
            <a:ext cx="8352928" cy="1296144"/>
          </a:xfrm>
          <a:solidFill>
            <a:srgbClr val="009999"/>
          </a:solidFill>
          <a:ln w="57150">
            <a:solidFill>
              <a:schemeClr val="tx2">
                <a:lumMod val="65000"/>
                <a:lumOff val="35000"/>
              </a:schemeClr>
            </a:solidFill>
          </a:ln>
        </p:spPr>
        <p:txBody>
          <a:bodyPr/>
          <a:lstStyle/>
          <a:p>
            <a:pPr marL="0" indent="0" algn="ctr">
              <a:spcBef>
                <a:spcPts val="0"/>
              </a:spcBef>
              <a:spcAft>
                <a:spcPts val="0"/>
              </a:spcAft>
              <a:buNone/>
            </a:pPr>
            <a:r>
              <a:rPr lang="en-GB" sz="2800" b="1" dirty="0">
                <a:solidFill>
                  <a:schemeClr val="bg1"/>
                </a:solidFill>
              </a:rPr>
              <a:t>Kim</a:t>
            </a:r>
            <a:r>
              <a:rPr lang="en-GB" dirty="0">
                <a:solidFill>
                  <a:schemeClr val="bg1"/>
                </a:solidFill>
              </a:rPr>
              <a:t> </a:t>
            </a:r>
          </a:p>
          <a:p>
            <a:pPr marL="0" indent="0" algn="ctr">
              <a:spcBef>
                <a:spcPts val="0"/>
              </a:spcBef>
              <a:spcAft>
                <a:spcPts val="0"/>
              </a:spcAft>
              <a:buNone/>
            </a:pPr>
            <a:r>
              <a:rPr lang="en-GB" dirty="0">
                <a:solidFill>
                  <a:schemeClr val="bg1"/>
                </a:solidFill>
              </a:rPr>
              <a:t>from the Governor Support Service will be in touch if or when a school governing body meeting needs a Clerk.</a:t>
            </a:r>
          </a:p>
        </p:txBody>
      </p:sp>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l="2973" t="3704" r="2758"/>
          <a:stretch/>
        </p:blipFill>
        <p:spPr>
          <a:xfrm>
            <a:off x="3312184" y="2114139"/>
            <a:ext cx="2304256" cy="2845745"/>
          </a:xfrm>
          <a:prstGeom prst="round2DiagRect">
            <a:avLst>
              <a:gd name="adj1" fmla="val 16667"/>
              <a:gd name="adj2" fmla="val 0"/>
            </a:avLst>
          </a:prstGeom>
          <a:ln w="88900" cap="sq">
            <a:solidFill>
              <a:srgbClr val="00B3BE"/>
            </a:solidFill>
            <a:miter lim="800000"/>
          </a:ln>
          <a:effectLst>
            <a:outerShdw blurRad="76200" dir="18900000" sy="23000" kx="-1200000" algn="bl" rotWithShape="0">
              <a:prstClr val="black">
                <a:alpha val="20000"/>
              </a:prstClr>
            </a:outerShdw>
          </a:effectLst>
        </p:spPr>
      </p:pic>
      <p:grpSp>
        <p:nvGrpSpPr>
          <p:cNvPr id="6" name="Group 5">
            <a:extLst>
              <a:ext uri="{FF2B5EF4-FFF2-40B4-BE49-F238E27FC236}">
                <a16:creationId xmlns:a16="http://schemas.microsoft.com/office/drawing/2014/main" id="{203390FB-7E11-418D-9B42-F15F707194FB}"/>
              </a:ext>
            </a:extLst>
          </p:cNvPr>
          <p:cNvGrpSpPr/>
          <p:nvPr/>
        </p:nvGrpSpPr>
        <p:grpSpPr>
          <a:xfrm>
            <a:off x="395536" y="2466807"/>
            <a:ext cx="2248875" cy="1686751"/>
            <a:chOff x="395536" y="2466807"/>
            <a:chExt cx="2248875" cy="1686751"/>
          </a:xfrm>
        </p:grpSpPr>
        <p:pic>
          <p:nvPicPr>
            <p:cNvPr id="3076" name="Picture 4" descr="Presenting UI Design">
              <a:extLst>
                <a:ext uri="{FF2B5EF4-FFF2-40B4-BE49-F238E27FC236}">
                  <a16:creationId xmlns:a16="http://schemas.microsoft.com/office/drawing/2014/main" id="{7564E8DF-701F-489D-A76D-332602C004C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466901"/>
              <a:ext cx="2248875" cy="1686656"/>
            </a:xfrm>
            <a:prstGeom prst="rect">
              <a:avLst/>
            </a:prstGeom>
            <a:solidFill>
              <a:srgbClr val="FF33CC"/>
            </a:solidFill>
            <a:ln>
              <a:solidFill>
                <a:srgbClr val="FF33CC"/>
              </a:solidFill>
            </a:ln>
            <a:extLst/>
          </p:spPr>
        </p:pic>
        <p:sp>
          <p:nvSpPr>
            <p:cNvPr id="4" name="Rectangle 3">
              <a:extLst>
                <a:ext uri="{FF2B5EF4-FFF2-40B4-BE49-F238E27FC236}">
                  <a16:creationId xmlns:a16="http://schemas.microsoft.com/office/drawing/2014/main" id="{F8FE01DA-FC80-4F7E-919E-79A351A4B307}"/>
                </a:ext>
              </a:extLst>
            </p:cNvPr>
            <p:cNvSpPr/>
            <p:nvPr/>
          </p:nvSpPr>
          <p:spPr>
            <a:xfrm>
              <a:off x="2051720" y="2466902"/>
              <a:ext cx="592691" cy="1686656"/>
            </a:xfrm>
            <a:prstGeom prst="rect">
              <a:avLst/>
            </a:prstGeom>
            <a:solidFill>
              <a:srgbClr val="71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13422B1-50A8-4B70-A8F1-0C1D2373914A}"/>
                </a:ext>
              </a:extLst>
            </p:cNvPr>
            <p:cNvSpPr/>
            <p:nvPr/>
          </p:nvSpPr>
          <p:spPr>
            <a:xfrm>
              <a:off x="395536" y="2466807"/>
              <a:ext cx="592691" cy="1686656"/>
            </a:xfrm>
            <a:prstGeom prst="rect">
              <a:avLst/>
            </a:prstGeom>
            <a:solidFill>
              <a:srgbClr val="71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272714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randombar(horizontal)">
                                      <p:cBhvr>
                                        <p:cTn id="18" dur="500"/>
                                        <p:tgtEl>
                                          <p:spTgt spid="3">
                                            <p:bg/>
                                          </p:spTgt>
                                        </p:tgtEl>
                                      </p:cBhvr>
                                    </p:animEffect>
                                  </p:childTnLst>
                                </p:cTn>
                              </p:par>
                            </p:childTnLst>
                          </p:cTn>
                        </p:par>
                        <p:par>
                          <p:cTn id="19" fill="hold">
                            <p:stCondLst>
                              <p:cond delay="2000"/>
                            </p:stCondLst>
                            <p:childTnLst>
                              <p:par>
                                <p:cTn id="20" presetID="14" presetClass="entr" presetSubtype="1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500"/>
                                        <p:tgtEl>
                                          <p:spTgt spid="3">
                                            <p:txEl>
                                              <p:pRg st="0" end="0"/>
                                            </p:txEl>
                                          </p:spTgt>
                                        </p:tgtEl>
                                      </p:cBhvr>
                                    </p:animEffect>
                                  </p:childTnLst>
                                </p:cTn>
                              </p:par>
                            </p:childTnLst>
                          </p:cTn>
                        </p:par>
                        <p:par>
                          <p:cTn id="23" fill="hold">
                            <p:stCondLst>
                              <p:cond delay="2500"/>
                            </p:stCondLst>
                            <p:childTnLst>
                              <p:par>
                                <p:cTn id="24" presetID="14" presetClass="entr" presetSubtype="10"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6" dur="500"/>
                                        <p:tgtEl>
                                          <p:spTgt spid="3">
                                            <p:txEl>
                                              <p:pRg st="1" end="1"/>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3078"/>
                                        </p:tgtEl>
                                        <p:attrNameLst>
                                          <p:attrName>style.visibility</p:attrName>
                                        </p:attrNameLst>
                                      </p:cBhvr>
                                      <p:to>
                                        <p:strVal val="visible"/>
                                      </p:to>
                                    </p:set>
                                    <p:animEffect transition="in" filter="randombar(horizontal)">
                                      <p:cBhvr>
                                        <p:cTn id="29" dur="500"/>
                                        <p:tgtEl>
                                          <p:spTgt spid="3078"/>
                                        </p:tgtEl>
                                      </p:cBhvr>
                                    </p:animEffect>
                                  </p:childTnLst>
                                </p:cTn>
                              </p:par>
                            </p:childTnLst>
                          </p:cTn>
                        </p:par>
                        <p:par>
                          <p:cTn id="30" fill="hold">
                            <p:stCondLst>
                              <p:cond delay="3000"/>
                            </p:stCondLst>
                            <p:childTnLst>
                              <p:par>
                                <p:cTn id="31" presetID="2" presetClass="entr" presetSubtype="9"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1500" fill="hold"/>
                                        <p:tgtEl>
                                          <p:spTgt spid="5"/>
                                        </p:tgtEl>
                                        <p:attrNameLst>
                                          <p:attrName>ppt_x</p:attrName>
                                        </p:attrNameLst>
                                      </p:cBhvr>
                                      <p:tavLst>
                                        <p:tav tm="0">
                                          <p:val>
                                            <p:strVal val="0-#ppt_w/2"/>
                                          </p:val>
                                        </p:tav>
                                        <p:tav tm="100000">
                                          <p:val>
                                            <p:strVal val="#ppt_x"/>
                                          </p:val>
                                        </p:tav>
                                      </p:tavLst>
                                    </p:anim>
                                    <p:anim calcmode="lin" valueType="num">
                                      <p:cBhvr additive="base">
                                        <p:cTn id="34" dur="1500" fill="hold"/>
                                        <p:tgtEl>
                                          <p:spTgt spid="5"/>
                                        </p:tgtEl>
                                        <p:attrNameLst>
                                          <p:attrName>ppt_y</p:attrName>
                                        </p:attrNameLst>
                                      </p:cBhvr>
                                      <p:tavLst>
                                        <p:tav tm="0">
                                          <p:val>
                                            <p:strVal val="0-#ppt_h/2"/>
                                          </p:val>
                                        </p:tav>
                                        <p:tav tm="100000">
                                          <p:val>
                                            <p:strVal val="#ppt_y"/>
                                          </p:val>
                                        </p:tav>
                                      </p:tavLst>
                                    </p:anim>
                                  </p:childTnLst>
                                </p:cTn>
                              </p:par>
                            </p:childTnLst>
                          </p:cTn>
                        </p:par>
                        <p:par>
                          <p:cTn id="35" fill="hold">
                            <p:stCondLst>
                              <p:cond delay="4500"/>
                            </p:stCondLst>
                            <p:childTnLst>
                              <p:par>
                                <p:cTn id="36" presetID="8" presetClass="emph" presetSubtype="0" fill="hold" nodeType="afterEffect">
                                  <p:stCondLst>
                                    <p:cond delay="0"/>
                                  </p:stCondLst>
                                  <p:childTnLst>
                                    <p:animRot by="21600000">
                                      <p:cBhvr>
                                        <p:cTn id="37" dur="1500" fill="hold"/>
                                        <p:tgtEl>
                                          <p:spTgt spid="5"/>
                                        </p:tgtEl>
                                        <p:attrNameLst>
                                          <p:attrName>r</p:attrName>
                                        </p:attrNameLst>
                                      </p:cBhvr>
                                    </p:animRot>
                                  </p:childTnLst>
                                </p:cTn>
                              </p:par>
                            </p:childTnLst>
                          </p:cTn>
                        </p:par>
                        <p:par>
                          <p:cTn id="38" fill="hold">
                            <p:stCondLst>
                              <p:cond delay="6000"/>
                            </p:stCondLst>
                            <p:childTnLst>
                              <p:par>
                                <p:cTn id="39" presetID="32" presetClass="emph" presetSubtype="0" fill="hold" nodeType="afterEffect">
                                  <p:stCondLst>
                                    <p:cond delay="0"/>
                                  </p:stCondLst>
                                  <p:childTnLst>
                                    <p:animRot by="120000">
                                      <p:cBhvr>
                                        <p:cTn id="40" dur="1" fill="hold">
                                          <p:stCondLst>
                                            <p:cond delay="0"/>
                                          </p:stCondLst>
                                        </p:cTn>
                                        <p:tgtEl>
                                          <p:spTgt spid="5"/>
                                        </p:tgtEl>
                                        <p:attrNameLst>
                                          <p:attrName>r</p:attrName>
                                        </p:attrNameLst>
                                      </p:cBhvr>
                                    </p:animRot>
                                    <p:animRot by="-240000">
                                      <p:cBhvr>
                                        <p:cTn id="41" dur="2" fill="hold">
                                          <p:stCondLst>
                                            <p:cond delay="297"/>
                                          </p:stCondLst>
                                        </p:cTn>
                                        <p:tgtEl>
                                          <p:spTgt spid="5"/>
                                        </p:tgtEl>
                                        <p:attrNameLst>
                                          <p:attrName>r</p:attrName>
                                        </p:attrNameLst>
                                      </p:cBhvr>
                                    </p:animRot>
                                    <p:animRot by="240000">
                                      <p:cBhvr>
                                        <p:cTn id="42" dur="2" fill="hold">
                                          <p:stCondLst>
                                            <p:cond delay="595"/>
                                          </p:stCondLst>
                                        </p:cTn>
                                        <p:tgtEl>
                                          <p:spTgt spid="5"/>
                                        </p:tgtEl>
                                        <p:attrNameLst>
                                          <p:attrName>r</p:attrName>
                                        </p:attrNameLst>
                                      </p:cBhvr>
                                    </p:animRot>
                                    <p:animRot by="-240000">
                                      <p:cBhvr>
                                        <p:cTn id="43" dur="2" fill="hold">
                                          <p:stCondLst>
                                            <p:cond delay="892"/>
                                          </p:stCondLst>
                                        </p:cTn>
                                        <p:tgtEl>
                                          <p:spTgt spid="5"/>
                                        </p:tgtEl>
                                        <p:attrNameLst>
                                          <p:attrName>r</p:attrName>
                                        </p:attrNameLst>
                                      </p:cBhvr>
                                    </p:animRot>
                                    <p:animRot by="120000">
                                      <p:cBhvr>
                                        <p:cTn id="44" dur="2" fill="hold">
                                          <p:stCondLst>
                                            <p:cond delay="1499"/>
                                          </p:stCondLst>
                                        </p:cTn>
                                        <p:tgtEl>
                                          <p:spTgt spid="5"/>
                                        </p:tgtEl>
                                        <p:attrNameLst>
                                          <p:attrName>r</p:attrName>
                                        </p:attrNameLst>
                                      </p:cBhvr>
                                    </p:animRot>
                                  </p:childTnLst>
                                </p:cTn>
                              </p:par>
                            </p:childTnLst>
                          </p:cTn>
                        </p:par>
                        <p:par>
                          <p:cTn id="45" fill="hold">
                            <p:stCondLst>
                              <p:cond delay="7501"/>
                            </p:stCondLst>
                            <p:childTnLst>
                              <p:par>
                                <p:cTn id="46" presetID="32" presetClass="emph" presetSubtype="0" fill="hold" nodeType="afterEffect">
                                  <p:stCondLst>
                                    <p:cond delay="0"/>
                                  </p:stCondLst>
                                  <p:childTnLst>
                                    <p:animRot by="120000">
                                      <p:cBhvr>
                                        <p:cTn id="47" dur="100" fill="hold">
                                          <p:stCondLst>
                                            <p:cond delay="0"/>
                                          </p:stCondLst>
                                        </p:cTn>
                                        <p:tgtEl>
                                          <p:spTgt spid="5"/>
                                        </p:tgtEl>
                                        <p:attrNameLst>
                                          <p:attrName>r</p:attrName>
                                        </p:attrNameLst>
                                      </p:cBhvr>
                                    </p:animRot>
                                    <p:animRot by="-240000">
                                      <p:cBhvr>
                                        <p:cTn id="48" dur="200" fill="hold">
                                          <p:stCondLst>
                                            <p:cond delay="200"/>
                                          </p:stCondLst>
                                        </p:cTn>
                                        <p:tgtEl>
                                          <p:spTgt spid="5"/>
                                        </p:tgtEl>
                                        <p:attrNameLst>
                                          <p:attrName>r</p:attrName>
                                        </p:attrNameLst>
                                      </p:cBhvr>
                                    </p:animRot>
                                    <p:animRot by="240000">
                                      <p:cBhvr>
                                        <p:cTn id="49" dur="200" fill="hold">
                                          <p:stCondLst>
                                            <p:cond delay="400"/>
                                          </p:stCondLst>
                                        </p:cTn>
                                        <p:tgtEl>
                                          <p:spTgt spid="5"/>
                                        </p:tgtEl>
                                        <p:attrNameLst>
                                          <p:attrName>r</p:attrName>
                                        </p:attrNameLst>
                                      </p:cBhvr>
                                    </p:animRot>
                                    <p:animRot by="-240000">
                                      <p:cBhvr>
                                        <p:cTn id="50" dur="200" fill="hold">
                                          <p:stCondLst>
                                            <p:cond delay="600"/>
                                          </p:stCondLst>
                                        </p:cTn>
                                        <p:tgtEl>
                                          <p:spTgt spid="5"/>
                                        </p:tgtEl>
                                        <p:attrNameLst>
                                          <p:attrName>r</p:attrName>
                                        </p:attrNameLst>
                                      </p:cBhvr>
                                    </p:animRot>
                                    <p:animRot by="120000">
                                      <p:cBhvr>
                                        <p:cTn id="51" dur="200" fill="hold">
                                          <p:stCondLst>
                                            <p:cond delay="800"/>
                                          </p:stCondLst>
                                        </p:cTn>
                                        <p:tgtEl>
                                          <p:spTgt spid="5"/>
                                        </p:tgtEl>
                                        <p:attrNameLst>
                                          <p:attrName>r</p:attrName>
                                        </p:attrNameLst>
                                      </p:cBhvr>
                                    </p:animRot>
                                  </p:childTnLst>
                                </p:cTn>
                              </p:par>
                            </p:childTnLst>
                          </p:cTn>
                        </p:par>
                        <p:par>
                          <p:cTn id="52" fill="hold">
                            <p:stCondLst>
                              <p:cond delay="8501"/>
                            </p:stCondLst>
                            <p:childTnLst>
                              <p:par>
                                <p:cTn id="53" presetID="2" presetClass="exit" presetSubtype="8" fill="hold" nodeType="afterEffect">
                                  <p:stCondLst>
                                    <p:cond delay="0"/>
                                  </p:stCondLst>
                                  <p:childTnLst>
                                    <p:anim calcmode="lin" valueType="num">
                                      <p:cBhvr additive="base">
                                        <p:cTn id="54" dur="500"/>
                                        <p:tgtEl>
                                          <p:spTgt spid="5"/>
                                        </p:tgtEl>
                                        <p:attrNameLst>
                                          <p:attrName>ppt_x</p:attrName>
                                        </p:attrNameLst>
                                      </p:cBhvr>
                                      <p:tavLst>
                                        <p:tav tm="0">
                                          <p:val>
                                            <p:strVal val="ppt_x"/>
                                          </p:val>
                                        </p:tav>
                                        <p:tav tm="100000">
                                          <p:val>
                                            <p:strVal val="0-ppt_w/2"/>
                                          </p:val>
                                        </p:tav>
                                      </p:tavLst>
                                    </p:anim>
                                    <p:anim calcmode="lin" valueType="num">
                                      <p:cBhvr additive="base">
                                        <p:cTn id="55" dur="500"/>
                                        <p:tgtEl>
                                          <p:spTgt spid="5"/>
                                        </p:tgtEl>
                                        <p:attrNameLst>
                                          <p:attrName>ppt_y</p:attrName>
                                        </p:attrNameLst>
                                      </p:cBhvr>
                                      <p:tavLst>
                                        <p:tav tm="0">
                                          <p:val>
                                            <p:strVal val="ppt_y"/>
                                          </p:val>
                                        </p:tav>
                                        <p:tav tm="100000">
                                          <p:val>
                                            <p:strVal val="ppt_y"/>
                                          </p:val>
                                        </p:tav>
                                      </p:tavLst>
                                    </p:anim>
                                    <p:set>
                                      <p:cBhvr>
                                        <p:cTn id="56" dur="1" fill="hold">
                                          <p:stCondLst>
                                            <p:cond delay="499"/>
                                          </p:stCondLst>
                                        </p:cTn>
                                        <p:tgtEl>
                                          <p:spTgt spid="5"/>
                                        </p:tgtEl>
                                        <p:attrNameLst>
                                          <p:attrName>style.visibility</p:attrName>
                                        </p:attrNameLst>
                                      </p:cBhvr>
                                      <p:to>
                                        <p:strVal val="hidden"/>
                                      </p:to>
                                    </p:set>
                                  </p:childTnLst>
                                </p:cTn>
                              </p:par>
                            </p:childTnLst>
                          </p:cTn>
                        </p:par>
                        <p:par>
                          <p:cTn id="57" fill="hold">
                            <p:stCondLst>
                              <p:cond delay="9001"/>
                            </p:stCondLst>
                            <p:childTnLst>
                              <p:par>
                                <p:cTn id="58" presetID="2" presetClass="entr" presetSubtype="1" fill="hold" nodeType="after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additive="base">
                                        <p:cTn id="60" dur="500" fill="hold"/>
                                        <p:tgtEl>
                                          <p:spTgt spid="5"/>
                                        </p:tgtEl>
                                        <p:attrNameLst>
                                          <p:attrName>ppt_x</p:attrName>
                                        </p:attrNameLst>
                                      </p:cBhvr>
                                      <p:tavLst>
                                        <p:tav tm="0">
                                          <p:val>
                                            <p:strVal val="#ppt_x"/>
                                          </p:val>
                                        </p:tav>
                                        <p:tav tm="100000">
                                          <p:val>
                                            <p:strVal val="#ppt_x"/>
                                          </p:val>
                                        </p:tav>
                                      </p:tavLst>
                                    </p:anim>
                                    <p:anim calcmode="lin" valueType="num">
                                      <p:cBhvr additive="base">
                                        <p:cTn id="61" dur="500" fill="hold"/>
                                        <p:tgtEl>
                                          <p:spTgt spid="5"/>
                                        </p:tgtEl>
                                        <p:attrNameLst>
                                          <p:attrName>ppt_y</p:attrName>
                                        </p:attrNameLst>
                                      </p:cBhvr>
                                      <p:tavLst>
                                        <p:tav tm="0">
                                          <p:val>
                                            <p:strVal val="0-#ppt_h/2"/>
                                          </p:val>
                                        </p:tav>
                                        <p:tav tm="100000">
                                          <p:val>
                                            <p:strVal val="#ppt_y"/>
                                          </p:val>
                                        </p:tav>
                                      </p:tavLst>
                                    </p:anim>
                                  </p:childTnLst>
                                </p:cTn>
                              </p:par>
                            </p:childTnLst>
                          </p:cTn>
                        </p:par>
                        <p:par>
                          <p:cTn id="62" fill="hold">
                            <p:stCondLst>
                              <p:cond delay="9501"/>
                            </p:stCondLst>
                            <p:childTnLst>
                              <p:par>
                                <p:cTn id="63" presetID="8" presetClass="emph" presetSubtype="0" fill="hold" nodeType="afterEffect">
                                  <p:stCondLst>
                                    <p:cond delay="0"/>
                                  </p:stCondLst>
                                  <p:childTnLst>
                                    <p:animRot by="21600000">
                                      <p:cBhvr>
                                        <p:cTn id="64" dur="2000" fill="hold"/>
                                        <p:tgtEl>
                                          <p:spTgt spid="6"/>
                                        </p:tgtEl>
                                        <p:attrNameLst>
                                          <p:attrName>r</p:attrName>
                                        </p:attrNameLst>
                                      </p:cBhvr>
                                    </p:animRot>
                                  </p:childTnLst>
                                </p:cTn>
                              </p:par>
                            </p:childTnLst>
                          </p:cTn>
                        </p:par>
                        <p:par>
                          <p:cTn id="65" fill="hold">
                            <p:stCondLst>
                              <p:cond delay="11501"/>
                            </p:stCondLst>
                            <p:childTnLst>
                              <p:par>
                                <p:cTn id="66" presetID="26" presetClass="emph" presetSubtype="0" fill="hold" nodeType="afterEffect">
                                  <p:stCondLst>
                                    <p:cond delay="0"/>
                                  </p:stCondLst>
                                  <p:childTnLst>
                                    <p:animEffect transition="out" filter="fade">
                                      <p:cBhvr>
                                        <p:cTn id="67" dur="500" tmFilter="0, 0; .2, .5; .8, .5; 1, 0"/>
                                        <p:tgtEl>
                                          <p:spTgt spid="5"/>
                                        </p:tgtEl>
                                      </p:cBhvr>
                                    </p:animEffect>
                                    <p:animScale>
                                      <p:cBhvr>
                                        <p:cTn id="6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21630"/>
          </a:xfrm>
        </p:spPr>
        <p:txBody>
          <a:bodyPr/>
          <a:lstStyle/>
          <a:p>
            <a:r>
              <a:rPr lang="en-GB" dirty="0"/>
              <a:t>Any other business</a:t>
            </a:r>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95736" y="1268760"/>
            <a:ext cx="4968552" cy="6210690"/>
          </a:xfrm>
        </p:spPr>
      </p:pic>
    </p:spTree>
    <p:extLst>
      <p:ext uri="{BB962C8B-B14F-4D97-AF65-F5344CB8AC3E}">
        <p14:creationId xmlns:p14="http://schemas.microsoft.com/office/powerpoint/2010/main" val="388069119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500" fill="hold"/>
                                        <p:tgtEl>
                                          <p:spTgt spid="4"/>
                                        </p:tgtEl>
                                        <p:attrNameLst>
                                          <p:attrName>ppt_x</p:attrName>
                                        </p:attrNameLst>
                                      </p:cBhvr>
                                      <p:tavLst>
                                        <p:tav tm="0">
                                          <p:val>
                                            <p:strVal val="#ppt_x"/>
                                          </p:val>
                                        </p:tav>
                                        <p:tav tm="100000">
                                          <p:val>
                                            <p:strVal val="#ppt_x"/>
                                          </p:val>
                                        </p:tav>
                                      </p:tavLst>
                                    </p:anim>
                                    <p:anim calcmode="lin" valueType="num">
                                      <p:cBhvr additive="base">
                                        <p:cTn id="15"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21630"/>
          </a:xfrm>
        </p:spPr>
        <p:txBody>
          <a:bodyPr/>
          <a:lstStyle/>
          <a:p>
            <a:r>
              <a:rPr lang="en-GB" b="1" dirty="0"/>
              <a:t>Good Practice for Clerks</a:t>
            </a:r>
          </a:p>
        </p:txBody>
      </p:sp>
      <p:sp>
        <p:nvSpPr>
          <p:cNvPr id="5" name="Content Placeholder 2"/>
          <p:cNvSpPr txBox="1">
            <a:spLocks/>
          </p:cNvSpPr>
          <p:nvPr/>
        </p:nvSpPr>
        <p:spPr bwMode="auto">
          <a:xfrm>
            <a:off x="323528" y="1340768"/>
            <a:ext cx="8679060"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spcAft>
                <a:spcPts val="1200"/>
              </a:spcAft>
            </a:pPr>
            <a:r>
              <a:rPr lang="en-GB" kern="0" dirty="0"/>
              <a:t>Avoid using governors names in minutes.</a:t>
            </a:r>
          </a:p>
          <a:p>
            <a:r>
              <a:rPr lang="en-GB" kern="0" dirty="0"/>
              <a:t>The </a:t>
            </a:r>
            <a:r>
              <a:rPr lang="en-GB" b="1" kern="0" dirty="0"/>
              <a:t>do not’s …</a:t>
            </a:r>
          </a:p>
          <a:p>
            <a:pPr lvl="1"/>
            <a:r>
              <a:rPr lang="en-GB" sz="2200" kern="0" dirty="0"/>
              <a:t>Do not write back office/admin issues into the governing body minutes.</a:t>
            </a:r>
          </a:p>
          <a:p>
            <a:pPr lvl="1"/>
            <a:r>
              <a:rPr lang="en-GB" sz="2200" kern="0" dirty="0"/>
              <a:t>Do not agree to use different templates/colours or adding in additional action lists. The school will have to do this.</a:t>
            </a:r>
          </a:p>
          <a:p>
            <a:pPr lvl="1"/>
            <a:r>
              <a:rPr lang="en-GB" sz="2200" kern="0" dirty="0"/>
              <a:t>If they have gone paperless they cannot go back to paper - the school will need to come up with a solution e.g. Folder in school, online web folder with password for governors.</a:t>
            </a:r>
          </a:p>
          <a:p>
            <a:pPr lvl="1"/>
            <a:r>
              <a:rPr lang="en-GB" sz="2200" kern="0" dirty="0"/>
              <a:t>Do not write pass words or key instructions in the minutes </a:t>
            </a:r>
          </a:p>
          <a:p>
            <a:pPr lvl="1"/>
            <a:r>
              <a:rPr lang="en-GB" sz="2200" kern="0" dirty="0"/>
              <a:t>Do not go into detail about staffing issues, personal issues or complaints – think about how your text would look on the front page of the press or how people would feel if they read it! </a:t>
            </a:r>
          </a:p>
        </p:txBody>
      </p:sp>
    </p:spTree>
    <p:extLst>
      <p:ext uri="{BB962C8B-B14F-4D97-AF65-F5344CB8AC3E}">
        <p14:creationId xmlns:p14="http://schemas.microsoft.com/office/powerpoint/2010/main" val="3621771345"/>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FDEF4-9B97-46A5-87AE-3835DBE036C8}"/>
              </a:ext>
            </a:extLst>
          </p:cNvPr>
          <p:cNvSpPr>
            <a:spLocks noGrp="1"/>
          </p:cNvSpPr>
          <p:nvPr>
            <p:ph type="title"/>
          </p:nvPr>
        </p:nvSpPr>
        <p:spPr/>
        <p:txBody>
          <a:bodyPr/>
          <a:lstStyle/>
          <a:p>
            <a:r>
              <a:rPr lang="en-GB" dirty="0"/>
              <a:t>Minute Template Training </a:t>
            </a:r>
          </a:p>
        </p:txBody>
      </p:sp>
      <p:sp>
        <p:nvSpPr>
          <p:cNvPr id="3" name="Content Placeholder 2">
            <a:extLst>
              <a:ext uri="{FF2B5EF4-FFF2-40B4-BE49-F238E27FC236}">
                <a16:creationId xmlns:a16="http://schemas.microsoft.com/office/drawing/2014/main" id="{48CAC47B-F86A-4B4A-95F6-8B607EE164CB}"/>
              </a:ext>
            </a:extLst>
          </p:cNvPr>
          <p:cNvSpPr>
            <a:spLocks noGrp="1"/>
          </p:cNvSpPr>
          <p:nvPr>
            <p:ph idx="1"/>
          </p:nvPr>
        </p:nvSpPr>
        <p:spPr>
          <a:xfrm>
            <a:off x="395350" y="1484784"/>
            <a:ext cx="8353300" cy="5112568"/>
          </a:xfrm>
        </p:spPr>
        <p:txBody>
          <a:bodyPr/>
          <a:lstStyle/>
          <a:p>
            <a:r>
              <a:rPr lang="en-GB" dirty="0"/>
              <a:t>Book yourself a session with Abdul for support on how to:</a:t>
            </a:r>
          </a:p>
          <a:p>
            <a:endParaRPr lang="en-GB" sz="1400" dirty="0"/>
          </a:p>
          <a:p>
            <a:pPr marL="895350" lvl="1" indent="-438150"/>
            <a:r>
              <a:rPr lang="en-GB" sz="2400" dirty="0"/>
              <a:t>Insert rows</a:t>
            </a:r>
          </a:p>
          <a:p>
            <a:pPr marL="895350" lvl="1" indent="-438150"/>
            <a:r>
              <a:rPr lang="en-GB" sz="2400" dirty="0"/>
              <a:t>Adding in sections</a:t>
            </a:r>
          </a:p>
          <a:p>
            <a:pPr marL="895350" lvl="1" indent="-438150"/>
            <a:r>
              <a:rPr lang="en-GB" sz="2400" dirty="0"/>
              <a:t>Adding in text</a:t>
            </a:r>
          </a:p>
          <a:p>
            <a:pPr marL="895350" lvl="1" indent="-438150"/>
            <a:r>
              <a:rPr lang="en-GB" sz="2400" dirty="0"/>
              <a:t>Merging and splitting cells</a:t>
            </a:r>
          </a:p>
          <a:p>
            <a:pPr marL="895350" lvl="1" indent="-438150"/>
            <a:r>
              <a:rPr lang="en-GB" sz="2400" dirty="0"/>
              <a:t>Table/column alignment</a:t>
            </a:r>
          </a:p>
          <a:p>
            <a:pPr marL="895350" lvl="1" indent="-438150"/>
            <a:r>
              <a:rPr lang="en-GB" sz="2400" dirty="0"/>
              <a:t>Font size/format</a:t>
            </a:r>
          </a:p>
          <a:p>
            <a:pPr marL="895350" lvl="1" indent="-438150"/>
            <a:r>
              <a:rPr lang="en-GB" sz="2400" dirty="0"/>
              <a:t>Page break/columns</a:t>
            </a:r>
          </a:p>
          <a:p>
            <a:pPr marL="457200" lvl="1" indent="0">
              <a:buNone/>
            </a:pPr>
            <a:endParaRPr lang="en-GB" dirty="0"/>
          </a:p>
          <a:p>
            <a:pPr marL="360363" lvl="2" indent="-360363"/>
            <a:r>
              <a:rPr lang="en-GB" sz="2400" dirty="0"/>
              <a:t>Contact Abdul (</a:t>
            </a:r>
            <a:r>
              <a:rPr lang="en-GB" sz="2400" dirty="0">
                <a:hlinkClick r:id="rId2"/>
              </a:rPr>
              <a:t>abdul.salam@oldham.gov.uk</a:t>
            </a:r>
            <a:r>
              <a:rPr lang="en-GB" sz="2400" dirty="0"/>
              <a:t>) to arrange a support session via Teams.</a:t>
            </a:r>
          </a:p>
          <a:p>
            <a:pPr lvl="1"/>
            <a:endParaRPr lang="en-GB" sz="2400" dirty="0"/>
          </a:p>
        </p:txBody>
      </p:sp>
      <p:pic>
        <p:nvPicPr>
          <p:cNvPr id="4" name="Picture 2" descr="Microsoft Teams - Wikipedia">
            <a:extLst>
              <a:ext uri="{FF2B5EF4-FFF2-40B4-BE49-F238E27FC236}">
                <a16:creationId xmlns:a16="http://schemas.microsoft.com/office/drawing/2014/main" id="{01640859-B2DA-4F08-8879-F3EBFBE0C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974" y="133607"/>
            <a:ext cx="1263228" cy="117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502408"/>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B2721-A343-40E1-8E87-11A977B1970E}"/>
              </a:ext>
            </a:extLst>
          </p:cNvPr>
          <p:cNvSpPr>
            <a:spLocks noGrp="1"/>
          </p:cNvSpPr>
          <p:nvPr>
            <p:ph type="title"/>
          </p:nvPr>
        </p:nvSpPr>
        <p:spPr/>
        <p:txBody>
          <a:bodyPr/>
          <a:lstStyle/>
          <a:p>
            <a:r>
              <a:rPr lang="en-GB" dirty="0"/>
              <a:t>Ideas for Council Savings</a:t>
            </a:r>
          </a:p>
        </p:txBody>
      </p:sp>
      <p:sp>
        <p:nvSpPr>
          <p:cNvPr id="3" name="Content Placeholder 2">
            <a:extLst>
              <a:ext uri="{FF2B5EF4-FFF2-40B4-BE49-F238E27FC236}">
                <a16:creationId xmlns:a16="http://schemas.microsoft.com/office/drawing/2014/main" id="{4D9839ED-0A3C-4EF4-A43D-81E318054FAF}"/>
              </a:ext>
            </a:extLst>
          </p:cNvPr>
          <p:cNvSpPr>
            <a:spLocks noGrp="1"/>
          </p:cNvSpPr>
          <p:nvPr>
            <p:ph idx="1"/>
          </p:nvPr>
        </p:nvSpPr>
        <p:spPr>
          <a:xfrm>
            <a:off x="611188" y="1556792"/>
            <a:ext cx="7772400" cy="4114800"/>
          </a:xfrm>
        </p:spPr>
        <p:txBody>
          <a:bodyPr/>
          <a:lstStyle/>
          <a:p>
            <a:pPr>
              <a:spcAft>
                <a:spcPts val="1200"/>
              </a:spcAft>
            </a:pPr>
            <a:r>
              <a:rPr lang="en-GB" dirty="0"/>
              <a:t>Share your views – how can we reduce costs?</a:t>
            </a:r>
          </a:p>
          <a:p>
            <a:pPr>
              <a:spcAft>
                <a:spcPts val="1200"/>
              </a:spcAft>
            </a:pPr>
            <a:r>
              <a:rPr lang="en-GB" dirty="0"/>
              <a:t>We want to hear your thoughts and ideas on how we can make up the funding gap left by Coronavirus spending.</a:t>
            </a:r>
          </a:p>
          <a:p>
            <a:pPr>
              <a:spcAft>
                <a:spcPts val="1200"/>
              </a:spcAft>
            </a:pPr>
            <a:r>
              <a:rPr lang="en-GB" dirty="0"/>
              <a:t>Do you have suggestions on how the council can save money both in the short and long term?</a:t>
            </a:r>
          </a:p>
          <a:p>
            <a:pPr>
              <a:spcAft>
                <a:spcPts val="1200"/>
              </a:spcAft>
            </a:pPr>
            <a:r>
              <a:rPr lang="en-GB" dirty="0"/>
              <a:t>We welcome all ideas and appreciate everyone working so hard to get us through this difficult time.</a:t>
            </a:r>
          </a:p>
          <a:p>
            <a:pPr>
              <a:spcAft>
                <a:spcPts val="1200"/>
              </a:spcAft>
            </a:pPr>
            <a:r>
              <a:rPr lang="en-GB" dirty="0"/>
              <a:t>Have your say and share your ideas by emailing:</a:t>
            </a:r>
          </a:p>
          <a:p>
            <a:pPr>
              <a:spcAft>
                <a:spcPts val="1200"/>
              </a:spcAft>
            </a:pPr>
            <a:r>
              <a:rPr lang="en-GB" dirty="0">
                <a:hlinkClick r:id="rId2"/>
              </a:rPr>
              <a:t>teamoldham@oldham.gov.uk</a:t>
            </a:r>
            <a:r>
              <a:rPr lang="en-GB" dirty="0"/>
              <a:t> </a:t>
            </a:r>
          </a:p>
        </p:txBody>
      </p:sp>
    </p:spTree>
    <p:extLst>
      <p:ext uri="{BB962C8B-B14F-4D97-AF65-F5344CB8AC3E}">
        <p14:creationId xmlns:p14="http://schemas.microsoft.com/office/powerpoint/2010/main" val="3947792665"/>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7C0EA-26C4-4921-886E-02054731F58E}"/>
              </a:ext>
            </a:extLst>
          </p:cNvPr>
          <p:cNvSpPr>
            <a:spLocks noGrp="1"/>
          </p:cNvSpPr>
          <p:nvPr>
            <p:ph type="title"/>
          </p:nvPr>
        </p:nvSpPr>
        <p:spPr/>
        <p:txBody>
          <a:bodyPr/>
          <a:lstStyle/>
          <a:p>
            <a:r>
              <a:rPr lang="en-GB" dirty="0"/>
              <a:t>Welcome to the digital world!</a:t>
            </a:r>
            <a:br>
              <a:rPr lang="en-GB" dirty="0"/>
            </a:br>
            <a:r>
              <a:rPr lang="en-GB" sz="2800" dirty="0">
                <a:solidFill>
                  <a:srgbClr val="009999"/>
                </a:solidFill>
              </a:rPr>
              <a:t>What this continues to mean</a:t>
            </a:r>
            <a:endParaRPr lang="en-GB" dirty="0">
              <a:solidFill>
                <a:srgbClr val="009999"/>
              </a:solidFill>
            </a:endParaRPr>
          </a:p>
        </p:txBody>
      </p:sp>
      <p:sp>
        <p:nvSpPr>
          <p:cNvPr id="3" name="Content Placeholder 2">
            <a:extLst>
              <a:ext uri="{FF2B5EF4-FFF2-40B4-BE49-F238E27FC236}">
                <a16:creationId xmlns:a16="http://schemas.microsoft.com/office/drawing/2014/main" id="{0A3E95B1-07EA-47DA-B02C-C484697525DA}"/>
              </a:ext>
            </a:extLst>
          </p:cNvPr>
          <p:cNvSpPr>
            <a:spLocks noGrp="1"/>
          </p:cNvSpPr>
          <p:nvPr>
            <p:ph idx="1"/>
          </p:nvPr>
        </p:nvSpPr>
        <p:spPr>
          <a:xfrm>
            <a:off x="611188" y="1797002"/>
            <a:ext cx="7945244" cy="4114800"/>
          </a:xfrm>
        </p:spPr>
        <p:txBody>
          <a:bodyPr/>
          <a:lstStyle/>
          <a:p>
            <a:r>
              <a:rPr lang="en-GB" dirty="0"/>
              <a:t>No more black books</a:t>
            </a:r>
          </a:p>
          <a:p>
            <a:r>
              <a:rPr lang="en-GB" dirty="0"/>
              <a:t>No more paper copies </a:t>
            </a:r>
          </a:p>
          <a:p>
            <a:r>
              <a:rPr lang="en-GB" dirty="0"/>
              <a:t>No more travelling to and from the Civic Centre </a:t>
            </a:r>
          </a:p>
          <a:p>
            <a:r>
              <a:rPr lang="en-GB" dirty="0"/>
              <a:t>Currently ONLY virtual meeting can take place due to the COVID-19 restrictions. This is also the advice of NGA and NCOGS</a:t>
            </a:r>
          </a:p>
          <a:p>
            <a:endParaRPr lang="en-GB" dirty="0"/>
          </a:p>
        </p:txBody>
      </p:sp>
      <p:pic>
        <p:nvPicPr>
          <p:cNvPr id="6150" name="Picture 6" descr="Go Paperless with Cloud Based Accounting | Xendoo">
            <a:extLst>
              <a:ext uri="{FF2B5EF4-FFF2-40B4-BE49-F238E27FC236}">
                <a16:creationId xmlns:a16="http://schemas.microsoft.com/office/drawing/2014/main" id="{4DAD3CE2-4A47-4F88-AF70-542B2DE3F38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218" b="4016"/>
          <a:stretch/>
        </p:blipFill>
        <p:spPr bwMode="auto">
          <a:xfrm>
            <a:off x="3995936" y="4077072"/>
            <a:ext cx="4560496" cy="250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808535"/>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B3693-4027-4FE3-BA97-7185EFC0F4A8}"/>
              </a:ext>
            </a:extLst>
          </p:cNvPr>
          <p:cNvSpPr>
            <a:spLocks noGrp="1"/>
          </p:cNvSpPr>
          <p:nvPr>
            <p:ph type="title"/>
          </p:nvPr>
        </p:nvSpPr>
        <p:spPr>
          <a:xfrm>
            <a:off x="611188" y="719138"/>
            <a:ext cx="7772400" cy="693638"/>
          </a:xfrm>
        </p:spPr>
        <p:txBody>
          <a:bodyPr/>
          <a:lstStyle/>
          <a:p>
            <a:r>
              <a:rPr lang="en-GB" dirty="0"/>
              <a:t>Microsoft Teams – </a:t>
            </a:r>
            <a:r>
              <a:rPr lang="en-GB" dirty="0">
                <a:solidFill>
                  <a:srgbClr val="FF0000"/>
                </a:solidFill>
              </a:rPr>
              <a:t>Preferred Platform</a:t>
            </a:r>
          </a:p>
        </p:txBody>
      </p:sp>
      <p:sp>
        <p:nvSpPr>
          <p:cNvPr id="3" name="Content Placeholder 2">
            <a:extLst>
              <a:ext uri="{FF2B5EF4-FFF2-40B4-BE49-F238E27FC236}">
                <a16:creationId xmlns:a16="http://schemas.microsoft.com/office/drawing/2014/main" id="{54A75F45-FC86-48E4-90FE-62C61B1F9803}"/>
              </a:ext>
            </a:extLst>
          </p:cNvPr>
          <p:cNvSpPr>
            <a:spLocks noGrp="1"/>
          </p:cNvSpPr>
          <p:nvPr>
            <p:ph idx="1"/>
          </p:nvPr>
        </p:nvSpPr>
        <p:spPr>
          <a:xfrm>
            <a:off x="575556" y="1784760"/>
            <a:ext cx="7992888" cy="4619723"/>
          </a:xfrm>
        </p:spPr>
        <p:txBody>
          <a:bodyPr/>
          <a:lstStyle/>
          <a:p>
            <a:r>
              <a:rPr lang="en-GB" dirty="0"/>
              <a:t>Join a meeting using the app which you can </a:t>
            </a:r>
            <a:r>
              <a:rPr lang="en-GB" dirty="0">
                <a:hlinkClick r:id="rId3"/>
              </a:rPr>
              <a:t>download</a:t>
            </a:r>
            <a:r>
              <a:rPr lang="en-GB" dirty="0"/>
              <a:t> onto any laptop, tablet or smartphone.</a:t>
            </a:r>
          </a:p>
          <a:p>
            <a:r>
              <a:rPr lang="en-GB" dirty="0"/>
              <a:t>Join a meeting </a:t>
            </a:r>
            <a:r>
              <a:rPr lang="en-GB" b="1" dirty="0"/>
              <a:t>without</a:t>
            </a:r>
            <a:r>
              <a:rPr lang="en-GB" dirty="0"/>
              <a:t> the Teams app, just click on your email calendar invite and choose to join using your </a:t>
            </a:r>
            <a:r>
              <a:rPr lang="en-GB" b="1" dirty="0"/>
              <a:t>internet browser</a:t>
            </a:r>
            <a:r>
              <a:rPr lang="en-GB" dirty="0"/>
              <a:t> instead of the app – </a:t>
            </a:r>
            <a:r>
              <a:rPr lang="en-GB" dirty="0">
                <a:hlinkClick r:id="rId4"/>
              </a:rPr>
              <a:t>click here for more info</a:t>
            </a:r>
            <a:r>
              <a:rPr lang="en-GB" dirty="0"/>
              <a:t>.</a:t>
            </a:r>
          </a:p>
          <a:p>
            <a:r>
              <a:rPr lang="en-GB" dirty="0"/>
              <a:t>This is Oldham Council’s default video conference app. </a:t>
            </a:r>
          </a:p>
          <a:p>
            <a:r>
              <a:rPr lang="en-GB" b="1" u="sng" dirty="0">
                <a:hlinkClick r:id="rId5"/>
              </a:rPr>
              <a:t>Video Tutorials</a:t>
            </a:r>
            <a:r>
              <a:rPr lang="en-GB" dirty="0"/>
              <a:t> are available to watch on how to use features on Microsoft Teams as an account holder.</a:t>
            </a:r>
            <a:endParaRPr lang="en-GB" b="1" u="sng" dirty="0"/>
          </a:p>
        </p:txBody>
      </p:sp>
      <p:pic>
        <p:nvPicPr>
          <p:cNvPr id="3074" name="Picture 2" descr="Microsoft Teams - Wikipedia">
            <a:extLst>
              <a:ext uri="{FF2B5EF4-FFF2-40B4-BE49-F238E27FC236}">
                <a16:creationId xmlns:a16="http://schemas.microsoft.com/office/drawing/2014/main" id="{F8743432-B18A-41F1-BC94-4E241F93BB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128679"/>
            <a:ext cx="1695276" cy="15715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w can Microsoft Teams help us to work remotely? - Sothis">
            <a:extLst>
              <a:ext uri="{FF2B5EF4-FFF2-40B4-BE49-F238E27FC236}">
                <a16:creationId xmlns:a16="http://schemas.microsoft.com/office/drawing/2014/main" id="{546AD259-9B9C-4349-9C47-FF03FE07F0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2696" y="5610582"/>
            <a:ext cx="2273271" cy="11803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a:extLst>
              <a:ext uri="{FF2B5EF4-FFF2-40B4-BE49-F238E27FC236}">
                <a16:creationId xmlns:a16="http://schemas.microsoft.com/office/drawing/2014/main" id="{71360C35-CC35-4189-9095-D3BED160F2F5}"/>
              </a:ext>
            </a:extLst>
          </p:cNvPr>
          <p:cNvGraphicFramePr>
            <a:graphicFrameLocks noChangeAspect="1"/>
          </p:cNvGraphicFramePr>
          <p:nvPr>
            <p:extLst>
              <p:ext uri="{D42A27DB-BD31-4B8C-83A1-F6EECF244321}">
                <p14:modId xmlns:p14="http://schemas.microsoft.com/office/powerpoint/2010/main" val="2266673629"/>
              </p:ext>
            </p:extLst>
          </p:nvPr>
        </p:nvGraphicFramePr>
        <p:xfrm>
          <a:off x="611188" y="5548686"/>
          <a:ext cx="1398936" cy="1180352"/>
        </p:xfrm>
        <a:graphic>
          <a:graphicData uri="http://schemas.openxmlformats.org/presentationml/2006/ole">
            <mc:AlternateContent xmlns:mc="http://schemas.openxmlformats.org/markup-compatibility/2006">
              <mc:Choice xmlns:v="urn:schemas-microsoft-com:vml" Requires="v">
                <p:oleObj spid="_x0000_s2106" name="Acrobat Document" showAsIcon="1" r:id="rId8" imgW="914400" imgH="771480" progId="AcroExch.Document.DC">
                  <p:embed/>
                </p:oleObj>
              </mc:Choice>
              <mc:Fallback>
                <p:oleObj name="Acrobat Document" showAsIcon="1" r:id="rId8" imgW="914400" imgH="771480" progId="AcroExch.Document.DC">
                  <p:embed/>
                  <p:pic>
                    <p:nvPicPr>
                      <p:cNvPr id="0" name=""/>
                      <p:cNvPicPr/>
                      <p:nvPr/>
                    </p:nvPicPr>
                    <p:blipFill>
                      <a:blip r:embed="rId9"/>
                      <a:stretch>
                        <a:fillRect/>
                      </a:stretch>
                    </p:blipFill>
                    <p:spPr>
                      <a:xfrm>
                        <a:off x="611188" y="5548686"/>
                        <a:ext cx="1398936" cy="1180352"/>
                      </a:xfrm>
                      <a:prstGeom prst="rect">
                        <a:avLst/>
                      </a:prstGeom>
                    </p:spPr>
                  </p:pic>
                </p:oleObj>
              </mc:Fallback>
            </mc:AlternateContent>
          </a:graphicData>
        </a:graphic>
      </p:graphicFrame>
    </p:spTree>
    <p:extLst>
      <p:ext uri="{BB962C8B-B14F-4D97-AF65-F5344CB8AC3E}">
        <p14:creationId xmlns:p14="http://schemas.microsoft.com/office/powerpoint/2010/main" val="1494486928"/>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6F10-CA44-4D5B-9855-CC93E836BF36}"/>
              </a:ext>
            </a:extLst>
          </p:cNvPr>
          <p:cNvSpPr>
            <a:spLocks noGrp="1"/>
          </p:cNvSpPr>
          <p:nvPr>
            <p:ph type="title"/>
          </p:nvPr>
        </p:nvSpPr>
        <p:spPr/>
        <p:txBody>
          <a:bodyPr/>
          <a:lstStyle/>
          <a:p>
            <a:r>
              <a:rPr lang="en-GB" dirty="0"/>
              <a:t>Zoom – Join a meeting</a:t>
            </a:r>
          </a:p>
        </p:txBody>
      </p:sp>
      <p:pic>
        <p:nvPicPr>
          <p:cNvPr id="3074" name="Picture 2" descr="Zoom Expands Communications Platform With End-to-End Features">
            <a:extLst>
              <a:ext uri="{FF2B5EF4-FFF2-40B4-BE49-F238E27FC236}">
                <a16:creationId xmlns:a16="http://schemas.microsoft.com/office/drawing/2014/main" id="{FDDA02EE-FAB3-4694-AD0E-888E73D024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47" t="5573" r="12031" b="7674"/>
          <a:stretch/>
        </p:blipFill>
        <p:spPr bwMode="auto">
          <a:xfrm>
            <a:off x="6732240" y="188640"/>
            <a:ext cx="2088233" cy="151216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3564EF26-044A-413F-91A4-0E60E6E4A73D}"/>
              </a:ext>
            </a:extLst>
          </p:cNvPr>
          <p:cNvSpPr>
            <a:spLocks noGrp="1"/>
          </p:cNvSpPr>
          <p:nvPr>
            <p:ph idx="1"/>
          </p:nvPr>
        </p:nvSpPr>
        <p:spPr>
          <a:xfrm>
            <a:off x="467357" y="1906588"/>
            <a:ext cx="8353116" cy="4762772"/>
          </a:xfrm>
        </p:spPr>
        <p:txBody>
          <a:bodyPr/>
          <a:lstStyle/>
          <a:p>
            <a:pPr>
              <a:spcAft>
                <a:spcPts val="600"/>
              </a:spcAft>
            </a:pPr>
            <a:r>
              <a:rPr lang="en-GB" dirty="0"/>
              <a:t>Join a meeting using the Zoom app which you can </a:t>
            </a:r>
            <a:r>
              <a:rPr lang="en-GB" dirty="0">
                <a:hlinkClick r:id="rId3"/>
              </a:rPr>
              <a:t>download</a:t>
            </a:r>
            <a:r>
              <a:rPr lang="en-GB" dirty="0"/>
              <a:t> onto any laptop (tablets/smartphone via App Store).</a:t>
            </a:r>
          </a:p>
          <a:p>
            <a:pPr>
              <a:spcAft>
                <a:spcPts val="600"/>
              </a:spcAft>
            </a:pPr>
            <a:r>
              <a:rPr lang="en-GB" dirty="0"/>
              <a:t>Join a meeting </a:t>
            </a:r>
            <a:r>
              <a:rPr lang="en-GB" b="1" dirty="0"/>
              <a:t>without</a:t>
            </a:r>
            <a:r>
              <a:rPr lang="en-GB" dirty="0"/>
              <a:t> the Zoom app, just choose to use Zoom using your </a:t>
            </a:r>
            <a:r>
              <a:rPr lang="en-GB" b="1" dirty="0"/>
              <a:t>internet browser</a:t>
            </a:r>
            <a:r>
              <a:rPr lang="en-GB" dirty="0"/>
              <a:t> instead of the app.</a:t>
            </a:r>
          </a:p>
          <a:p>
            <a:pPr>
              <a:spcAft>
                <a:spcPts val="600"/>
              </a:spcAft>
            </a:pPr>
            <a:r>
              <a:rPr lang="en-GB" dirty="0"/>
              <a:t>Some schools are using this platform however, the council recommends Teams as the Zoom sessions only last </a:t>
            </a:r>
            <a:r>
              <a:rPr lang="en-GB" b="1" dirty="0"/>
              <a:t>40 minutes </a:t>
            </a:r>
            <a:r>
              <a:rPr lang="en-GB" dirty="0"/>
              <a:t>at a time - re-joining to a new meeting is required. </a:t>
            </a:r>
          </a:p>
          <a:p>
            <a:pPr>
              <a:spcAft>
                <a:spcPts val="600"/>
              </a:spcAft>
            </a:pPr>
            <a:r>
              <a:rPr lang="en-GB" dirty="0"/>
              <a:t>A useful </a:t>
            </a:r>
            <a:r>
              <a:rPr lang="en-GB" b="1" u="sng" dirty="0">
                <a:hlinkClick r:id="rId4"/>
              </a:rPr>
              <a:t>Video Tutorial</a:t>
            </a:r>
            <a:r>
              <a:rPr lang="en-GB" dirty="0"/>
              <a:t> (69 secs) to watch about how to join a meeting including screenshots.</a:t>
            </a:r>
            <a:endParaRPr lang="en-GB" b="1" u="sng" dirty="0"/>
          </a:p>
        </p:txBody>
      </p:sp>
    </p:spTree>
    <p:extLst>
      <p:ext uri="{BB962C8B-B14F-4D97-AF65-F5344CB8AC3E}">
        <p14:creationId xmlns:p14="http://schemas.microsoft.com/office/powerpoint/2010/main" val="3562881959"/>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968A9-3B79-450E-B762-492B989F235F}"/>
              </a:ext>
            </a:extLst>
          </p:cNvPr>
          <p:cNvSpPr>
            <a:spLocks noGrp="1"/>
          </p:cNvSpPr>
          <p:nvPr>
            <p:ph type="title"/>
          </p:nvPr>
        </p:nvSpPr>
        <p:spPr/>
        <p:txBody>
          <a:bodyPr/>
          <a:lstStyle/>
          <a:p>
            <a:r>
              <a:rPr lang="en-GB" dirty="0"/>
              <a:t>Email Accounts</a:t>
            </a:r>
          </a:p>
        </p:txBody>
      </p:sp>
      <p:sp>
        <p:nvSpPr>
          <p:cNvPr id="3" name="Content Placeholder 2">
            <a:extLst>
              <a:ext uri="{FF2B5EF4-FFF2-40B4-BE49-F238E27FC236}">
                <a16:creationId xmlns:a16="http://schemas.microsoft.com/office/drawing/2014/main" id="{2AD868FC-5FCC-41A4-BA39-0CB66ACE7D98}"/>
              </a:ext>
            </a:extLst>
          </p:cNvPr>
          <p:cNvSpPr>
            <a:spLocks noGrp="1"/>
          </p:cNvSpPr>
          <p:nvPr>
            <p:ph idx="1"/>
          </p:nvPr>
        </p:nvSpPr>
        <p:spPr/>
        <p:txBody>
          <a:bodyPr/>
          <a:lstStyle/>
          <a:p>
            <a:pPr>
              <a:spcAft>
                <a:spcPts val="1200"/>
              </a:spcAft>
            </a:pPr>
            <a:r>
              <a:rPr lang="en-GB" b="1" dirty="0">
                <a:hlinkClick r:id="rId2"/>
              </a:rPr>
              <a:t>gbsupport@oldham.gov.uk</a:t>
            </a:r>
            <a:endParaRPr lang="en-GB" b="1" dirty="0"/>
          </a:p>
          <a:p>
            <a:pPr lvl="1"/>
            <a:r>
              <a:rPr lang="en-GB" sz="2400" dirty="0"/>
              <a:t>All general communications </a:t>
            </a:r>
          </a:p>
          <a:p>
            <a:pPr marL="0" indent="0">
              <a:buNone/>
            </a:pPr>
            <a:endParaRPr lang="en-GB" dirty="0"/>
          </a:p>
          <a:p>
            <a:pPr>
              <a:spcAft>
                <a:spcPts val="1200"/>
              </a:spcAft>
            </a:pPr>
            <a:r>
              <a:rPr lang="en-GB" b="1" dirty="0">
                <a:hlinkClick r:id="rId3"/>
              </a:rPr>
              <a:t>governortraining@oldham.gov.uk</a:t>
            </a:r>
            <a:endParaRPr lang="en-GB" b="1" dirty="0"/>
          </a:p>
          <a:p>
            <a:pPr lvl="1"/>
            <a:r>
              <a:rPr lang="en-GB" sz="2400" dirty="0"/>
              <a:t>All information about governor and clerk training and personal development</a:t>
            </a:r>
          </a:p>
          <a:p>
            <a:pPr lvl="1"/>
            <a:r>
              <a:rPr lang="en-GB" sz="2400" dirty="0"/>
              <a:t>E-learning alerts</a:t>
            </a:r>
          </a:p>
          <a:p>
            <a:pPr marL="0" indent="0">
              <a:buNone/>
            </a:pPr>
            <a:endParaRPr lang="en-GB" dirty="0"/>
          </a:p>
          <a:p>
            <a:endParaRPr lang="en-GB" dirty="0"/>
          </a:p>
        </p:txBody>
      </p:sp>
    </p:spTree>
    <p:extLst>
      <p:ext uri="{BB962C8B-B14F-4D97-AF65-F5344CB8AC3E}">
        <p14:creationId xmlns:p14="http://schemas.microsoft.com/office/powerpoint/2010/main" val="750812742"/>
      </p:ext>
    </p:extLst>
  </p:cSld>
  <p:clrMapOvr>
    <a:masterClrMapping/>
  </p:clrMapOvr>
  <p:transition>
    <p:wipe dir="r"/>
  </p:transition>
</p:sld>
</file>

<file path=ppt/theme/theme1.xml><?xml version="1.0" encoding="utf-8"?>
<a:theme xmlns:a="http://schemas.openxmlformats.org/drawingml/2006/main" name="Hemisphere">
  <a:themeElements>
    <a:clrScheme name="">
      <a:dk1>
        <a:srgbClr val="000000"/>
      </a:dk1>
      <a:lt1>
        <a:srgbClr val="FFFFFF"/>
      </a:lt1>
      <a:dk2>
        <a:srgbClr val="000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Hemisphe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emispher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mispher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mispher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mispher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misphe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misphe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misphe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emisphere 8">
        <a:dk1>
          <a:srgbClr val="000000"/>
        </a:dk1>
        <a:lt1>
          <a:srgbClr val="FFFFCC"/>
        </a:lt1>
        <a:dk2>
          <a:srgbClr val="660066"/>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Hemisphere">
  <a:themeElements>
    <a:clrScheme name="">
      <a:dk1>
        <a:srgbClr val="000000"/>
      </a:dk1>
      <a:lt1>
        <a:srgbClr val="FFFFFF"/>
      </a:lt1>
      <a:dk2>
        <a:srgbClr val="000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Hemisphe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emispher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mispher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mispher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mispher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misphe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misphe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misphe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emisphere 8">
        <a:dk1>
          <a:srgbClr val="000000"/>
        </a:dk1>
        <a:lt1>
          <a:srgbClr val="FFFFCC"/>
        </a:lt1>
        <a:dk2>
          <a:srgbClr val="660066"/>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Hemisphere">
  <a:themeElements>
    <a:clrScheme name="">
      <a:dk1>
        <a:srgbClr val="000000"/>
      </a:dk1>
      <a:lt1>
        <a:srgbClr val="FFFFFF"/>
      </a:lt1>
      <a:dk2>
        <a:srgbClr val="000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Hemisphe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emispher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mispher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mispher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mispher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misphe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misphe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misphe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emisphere 8">
        <a:dk1>
          <a:srgbClr val="000000"/>
        </a:dk1>
        <a:lt1>
          <a:srgbClr val="FFFFCC"/>
        </a:lt1>
        <a:dk2>
          <a:srgbClr val="660066"/>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27636</TotalTime>
  <Words>3447</Words>
  <Application>Microsoft Office PowerPoint</Application>
  <PresentationFormat>On-screen Show (4:3)</PresentationFormat>
  <Paragraphs>428</Paragraphs>
  <Slides>56</Slides>
  <Notes>5</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56</vt:i4>
      </vt:variant>
    </vt:vector>
  </HeadingPairs>
  <TitlesOfParts>
    <vt:vector size="65" baseType="lpstr">
      <vt:lpstr>Arial</vt:lpstr>
      <vt:lpstr>Bernard MT Condensed</vt:lpstr>
      <vt:lpstr>Calibri</vt:lpstr>
      <vt:lpstr>Symbol</vt:lpstr>
      <vt:lpstr>Times New Roman</vt:lpstr>
      <vt:lpstr>Hemisphere</vt:lpstr>
      <vt:lpstr>1_Hemisphere</vt:lpstr>
      <vt:lpstr>2_Hemisphere</vt:lpstr>
      <vt:lpstr>Acrobat Document</vt:lpstr>
      <vt:lpstr>Clerks and Governor Support Service Briefing Session </vt:lpstr>
      <vt:lpstr>Thank YOU</vt:lpstr>
      <vt:lpstr>PowerPoint Presentation</vt:lpstr>
      <vt:lpstr>Interim Arrangements </vt:lpstr>
      <vt:lpstr>School Support Services - Staff Structure September 2020</vt:lpstr>
      <vt:lpstr>Welcome to the digital world! What this continues to mean</vt:lpstr>
      <vt:lpstr>Microsoft Teams – Preferred Platform</vt:lpstr>
      <vt:lpstr>Zoom – Join a meeting</vt:lpstr>
      <vt:lpstr>Email Accounts</vt:lpstr>
      <vt:lpstr>Oldham Council and COVID-19 Updates</vt:lpstr>
      <vt:lpstr>Risk Assessments </vt:lpstr>
      <vt:lpstr>Advice for better positions when working on your computer</vt:lpstr>
      <vt:lpstr>COVID-19 Education Briefings – Sent to schools </vt:lpstr>
      <vt:lpstr>Governor Webpage www.oldham.gov.uk/governors </vt:lpstr>
      <vt:lpstr>Clerks Briefing Uploaded www.oldham.gov.uk/clerk </vt:lpstr>
      <vt:lpstr>Meeting Arrangements – GSS Only</vt:lpstr>
      <vt:lpstr>Lilac Sheet - returned within 3 days or sooner</vt:lpstr>
      <vt:lpstr>Consequences of not returning the Lilac Sheet within 3 days or sooner…</vt:lpstr>
      <vt:lpstr>Consequences of not returning the Lilac Sheet within 3 days or sooner</vt:lpstr>
      <vt:lpstr>Consequences of not returning the Lilac Sheet within 3 days or sooner</vt:lpstr>
      <vt:lpstr>Updated Governor Contact Details Form</vt:lpstr>
      <vt:lpstr>Data Cleanse and Database Update </vt:lpstr>
      <vt:lpstr>Committee Membership and Governor Responsibilities</vt:lpstr>
      <vt:lpstr>Responsibilities Standardisation – Gov Database   </vt:lpstr>
      <vt:lpstr>Minute template </vt:lpstr>
      <vt:lpstr>Minute template QA  </vt:lpstr>
      <vt:lpstr>Quality Assurance - Check your minutes  </vt:lpstr>
      <vt:lpstr>Q - Minutes signed by the Chair</vt:lpstr>
      <vt:lpstr>Welcome email to governors</vt:lpstr>
      <vt:lpstr>PREVENT Online Training</vt:lpstr>
      <vt:lpstr>Governor Training and Development</vt:lpstr>
      <vt:lpstr>Automated reminder emails to Governors Please remind new governors   </vt:lpstr>
      <vt:lpstr>Me Learning – Clerks Training Log @ Development Academy</vt:lpstr>
      <vt:lpstr>Induction Programme | Me Learning</vt:lpstr>
      <vt:lpstr>First-Class Email Accounts</vt:lpstr>
      <vt:lpstr>Service Level Agreement  SLA 2020/21</vt:lpstr>
      <vt:lpstr>Get Information about Schools – GIAS</vt:lpstr>
      <vt:lpstr>Autumn Term 2020 - Local Authority Agenda Item for Action</vt:lpstr>
      <vt:lpstr>Local Authority Agenda Item for Action</vt:lpstr>
      <vt:lpstr>Local Authority Agenda Item for Information</vt:lpstr>
      <vt:lpstr>Clerk Update as an Agenda item </vt:lpstr>
      <vt:lpstr>Clerks Update 1 – Included on the agenda</vt:lpstr>
      <vt:lpstr>Governor Vacancies Recruitment – Update vacancies are displayed here:</vt:lpstr>
      <vt:lpstr>Who is the employer in a school?</vt:lpstr>
      <vt:lpstr>Governor Elections MUST TAKE PLACE!</vt:lpstr>
      <vt:lpstr>Staff Governors – ONE THIRD maximum</vt:lpstr>
      <vt:lpstr>Online Voting for Chair &amp; Vice-Chair</vt:lpstr>
      <vt:lpstr>MyHR – New HR &amp; Payroll System </vt:lpstr>
      <vt:lpstr>Casual Clerk Timesheets &amp; A1 Changes </vt:lpstr>
      <vt:lpstr>Governor Hub – Update </vt:lpstr>
      <vt:lpstr>Staff benefits – Company Shop</vt:lpstr>
      <vt:lpstr>Allocation of school Governing Body/IEB meeting and cover arrangements</vt:lpstr>
      <vt:lpstr>Any other business</vt:lpstr>
      <vt:lpstr>Good Practice for Clerks</vt:lpstr>
      <vt:lpstr>Minute Template Training </vt:lpstr>
      <vt:lpstr>Ideas for Council Savings</vt:lpstr>
    </vt:vector>
  </TitlesOfParts>
  <Company>Hemisphere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Oldham Council</dc:title>
  <dc:creator>Faye</dc:creator>
  <cp:lastModifiedBy>Abdul Salam</cp:lastModifiedBy>
  <cp:revision>832</cp:revision>
  <cp:lastPrinted>2020-01-14T14:51:14Z</cp:lastPrinted>
  <dcterms:created xsi:type="dcterms:W3CDTF">2002-11-05T10:54:26Z</dcterms:created>
  <dcterms:modified xsi:type="dcterms:W3CDTF">2020-09-15T10:57:28Z</dcterms:modified>
</cp:coreProperties>
</file>