
<file path=[Content_Types].xml><?xml version="1.0" encoding="utf-8"?>
<Types xmlns="http://schemas.openxmlformats.org/package/2006/content-types">
  <Default Extension="0282E310" ContentType="image/png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handoutMasterIdLst>
    <p:handoutMasterId r:id="rId47"/>
  </p:handoutMasterIdLst>
  <p:sldIdLst>
    <p:sldId id="342" r:id="rId4"/>
    <p:sldId id="1607" r:id="rId5"/>
    <p:sldId id="1633" r:id="rId6"/>
    <p:sldId id="1638" r:id="rId7"/>
    <p:sldId id="259" r:id="rId8"/>
    <p:sldId id="1627" r:id="rId9"/>
    <p:sldId id="1630" r:id="rId10"/>
    <p:sldId id="1634" r:id="rId11"/>
    <p:sldId id="1637" r:id="rId12"/>
    <p:sldId id="1631" r:id="rId13"/>
    <p:sldId id="491" r:id="rId14"/>
    <p:sldId id="1640" r:id="rId15"/>
    <p:sldId id="1592" r:id="rId16"/>
    <p:sldId id="1635" r:id="rId17"/>
    <p:sldId id="452" r:id="rId18"/>
    <p:sldId id="1567" r:id="rId19"/>
    <p:sldId id="423" r:id="rId20"/>
    <p:sldId id="559" r:id="rId21"/>
    <p:sldId id="526" r:id="rId22"/>
    <p:sldId id="1591" r:id="rId23"/>
    <p:sldId id="498" r:id="rId24"/>
    <p:sldId id="1576" r:id="rId25"/>
    <p:sldId id="569" r:id="rId26"/>
    <p:sldId id="1608" r:id="rId27"/>
    <p:sldId id="1623" r:id="rId28"/>
    <p:sldId id="1619" r:id="rId29"/>
    <p:sldId id="1629" r:id="rId30"/>
    <p:sldId id="513" r:id="rId31"/>
    <p:sldId id="1636" r:id="rId32"/>
    <p:sldId id="1611" r:id="rId33"/>
    <p:sldId id="1612" r:id="rId34"/>
    <p:sldId id="486" r:id="rId35"/>
    <p:sldId id="1632" r:id="rId36"/>
    <p:sldId id="541" r:id="rId37"/>
    <p:sldId id="1613" r:id="rId38"/>
    <p:sldId id="558" r:id="rId39"/>
    <p:sldId id="1589" r:id="rId40"/>
    <p:sldId id="571" r:id="rId41"/>
    <p:sldId id="1587" r:id="rId42"/>
    <p:sldId id="390" r:id="rId43"/>
    <p:sldId id="475" r:id="rId44"/>
    <p:sldId id="1628" r:id="rId45"/>
  </p:sldIdLst>
  <p:sldSz cx="9144000" cy="6858000" type="screen4x3"/>
  <p:notesSz cx="6810375" cy="99425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AFD"/>
    <a:srgbClr val="00B3BE"/>
    <a:srgbClr val="009999"/>
    <a:srgbClr val="FF0000"/>
    <a:srgbClr val="006666"/>
    <a:srgbClr val="FF33CC"/>
    <a:srgbClr val="EBEBFF"/>
    <a:srgbClr val="CCCCFF"/>
    <a:srgbClr val="FFB3EB"/>
    <a:srgbClr val="616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171" autoAdjust="0"/>
  </p:normalViewPr>
  <p:slideViewPr>
    <p:cSldViewPr>
      <p:cViewPr varScale="1">
        <p:scale>
          <a:sx n="64" d="100"/>
          <a:sy n="64" d="100"/>
        </p:scale>
        <p:origin x="145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50" y="-60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474" y="3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235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44834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235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474" y="9444834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BA8017-7CD9-4EB3-91D1-43E0E6A02F0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8620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474" y="3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163" y="4722423"/>
            <a:ext cx="4994063" cy="44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44834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474" y="9444834"/>
            <a:ext cx="2951905" cy="49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53" tIns="45776" rIns="91553" bIns="4577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24B02B-6000-4CAD-90A8-CD462F808D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75028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4B94F-9911-4389-B56A-D6B78DD40EB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0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0B1CE6-F218-43FB-8C20-0989815FB3C3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8668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0B1CE6-F218-43FB-8C20-0989815FB3C3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05128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4B02B-6000-4CAD-90A8-CD462F808D25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6017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3874" indent="-2861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4424" indent="-2288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2192" indent="-2288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9961" indent="-2288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7732" indent="-2288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5500" indent="-2288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33269" indent="-2288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91039" indent="-2288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136E67-DA21-4F01-A15F-B47264CA59AC}" type="slidenum">
              <a:rPr lang="en-GB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GB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72050" cy="3729038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820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4B02B-6000-4CAD-90A8-CD462F808D25}" type="slidenum">
              <a:rPr lang="en-GB" altLang="en-US" smtClean="0"/>
              <a:pPr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6142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DEB6173A-0367-4694-A91E-41E59B600E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30CB84FE-0B55-49DC-A1E3-E63C0AEB2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2285F2E6-DE8A-413D-955D-7481E8F27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27075" indent="-277813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19188" indent="-2222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68450" indent="-2222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17713" indent="-2222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74913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32113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389313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46513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71749B3-94B2-42D6-AD4A-4F7DF83FA256}" type="slidenum">
              <a:rPr lang="en-GB" altLang="en-US" sz="1200" smtClean="0"/>
              <a:pPr/>
              <a:t>37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76400"/>
            <a:ext cx="7772400" cy="1295400"/>
          </a:xfrm>
        </p:spPr>
        <p:txBody>
          <a:bodyPr/>
          <a:lstStyle>
            <a:lvl1pPr>
              <a:lnSpc>
                <a:spcPct val="90000"/>
              </a:lnSpc>
              <a:defRPr sz="4100">
                <a:solidFill>
                  <a:srgbClr val="616365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  <a:br>
              <a:rPr lang="en-GB" altLang="en-US" noProof="0"/>
            </a:br>
            <a:endParaRPr lang="en-GB" altLang="en-US" noProof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048000"/>
            <a:ext cx="7696200" cy="12954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  <a:p>
            <a:pPr lvl="0"/>
            <a:endParaRPr lang="en-GB" altLang="en-US" noProof="0"/>
          </a:p>
        </p:txBody>
      </p:sp>
      <p:pic>
        <p:nvPicPr>
          <p:cNvPr id="78859" name="Picture 11" descr="Logo_RGB_powerpoin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5105400"/>
            <a:ext cx="14001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0" name="Picture 12" descr="Slu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1463"/>
            <a:ext cx="8534400" cy="9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586893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488" y="719138"/>
            <a:ext cx="1943100" cy="5302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719138"/>
            <a:ext cx="5676900" cy="5302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78503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ogo_RGB_powerpoint">
            <a:extLst>
              <a:ext uri="{FF2B5EF4-FFF2-40B4-BE49-F238E27FC236}">
                <a16:creationId xmlns:a16="http://schemas.microsoft.com/office/drawing/2014/main" id="{D5B500AD-5642-4113-9D78-B272F48A6A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5105400"/>
            <a:ext cx="1400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lug">
            <a:extLst>
              <a:ext uri="{FF2B5EF4-FFF2-40B4-BE49-F238E27FC236}">
                <a16:creationId xmlns:a16="http://schemas.microsoft.com/office/drawing/2014/main" id="{67DB67F0-8D5A-4131-94B8-B0EE538C8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1463"/>
            <a:ext cx="85344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76400"/>
            <a:ext cx="7772400" cy="1295400"/>
          </a:xfrm>
        </p:spPr>
        <p:txBody>
          <a:bodyPr/>
          <a:lstStyle>
            <a:lvl1pPr>
              <a:lnSpc>
                <a:spcPct val="90000"/>
              </a:lnSpc>
              <a:defRPr sz="4100">
                <a:solidFill>
                  <a:srgbClr val="616365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  <a:br>
              <a:rPr lang="en-GB" altLang="en-US" noProof="0"/>
            </a:br>
            <a:endParaRPr lang="en-GB" altLang="en-US" noProof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048000"/>
            <a:ext cx="7696200" cy="12954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  <a:p>
            <a:pPr lvl="0"/>
            <a:endParaRPr lang="en-GB" altLang="en-US" noProof="0"/>
          </a:p>
        </p:txBody>
      </p:sp>
    </p:spTree>
    <p:extLst>
      <p:ext uri="{BB962C8B-B14F-4D97-AF65-F5344CB8AC3E}">
        <p14:creationId xmlns:p14="http://schemas.microsoft.com/office/powerpoint/2010/main" val="1406660515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01248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872609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9065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588" y="19065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365686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821493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660528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158102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85408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330808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163531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408621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488" y="719138"/>
            <a:ext cx="1943100" cy="5302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719138"/>
            <a:ext cx="5676900" cy="5302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148397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ogo_RGB_powerpoint">
            <a:extLst>
              <a:ext uri="{FF2B5EF4-FFF2-40B4-BE49-F238E27FC236}">
                <a16:creationId xmlns:a16="http://schemas.microsoft.com/office/drawing/2014/main" id="{C8FBE5F5-6094-4BE2-A435-19ACE951E7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5105400"/>
            <a:ext cx="1400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lug">
            <a:extLst>
              <a:ext uri="{FF2B5EF4-FFF2-40B4-BE49-F238E27FC236}">
                <a16:creationId xmlns:a16="http://schemas.microsoft.com/office/drawing/2014/main" id="{294BB700-C829-4B24-B309-D0ECD397C7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1463"/>
            <a:ext cx="85344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76400"/>
            <a:ext cx="7772400" cy="1295400"/>
          </a:xfrm>
        </p:spPr>
        <p:txBody>
          <a:bodyPr/>
          <a:lstStyle>
            <a:lvl1pPr>
              <a:lnSpc>
                <a:spcPct val="90000"/>
              </a:lnSpc>
              <a:defRPr sz="4100">
                <a:solidFill>
                  <a:srgbClr val="616365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  <a:br>
              <a:rPr lang="en-GB" altLang="en-US" noProof="0"/>
            </a:br>
            <a:endParaRPr lang="en-GB" altLang="en-US" noProof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048000"/>
            <a:ext cx="7696200" cy="12954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  <a:p>
            <a:pPr lvl="0"/>
            <a:endParaRPr lang="en-GB" altLang="en-US" noProof="0"/>
          </a:p>
        </p:txBody>
      </p:sp>
    </p:spTree>
    <p:extLst>
      <p:ext uri="{BB962C8B-B14F-4D97-AF65-F5344CB8AC3E}">
        <p14:creationId xmlns:p14="http://schemas.microsoft.com/office/powerpoint/2010/main" val="2894591763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924203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146402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9065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588" y="19065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26900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364460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5551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880009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792735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810515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0464416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381397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488" y="719138"/>
            <a:ext cx="1943100" cy="5302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719138"/>
            <a:ext cx="5676900" cy="5302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73901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9065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588" y="19065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5504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953107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63386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9771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21500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203847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7191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9065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609600" y="609600"/>
            <a:ext cx="7772400" cy="0"/>
          </a:xfrm>
          <a:prstGeom prst="line">
            <a:avLst/>
          </a:prstGeom>
          <a:noFill/>
          <a:ln w="19050">
            <a:solidFill>
              <a:srgbClr val="00B3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7162800" y="632460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8C84ED90-0C0D-4C03-BBBB-CFC3ED5A1ECC}" type="slidenum">
              <a:rPr lang="en-GB" altLang="en-US" sz="1200">
                <a:solidFill>
                  <a:srgbClr val="B2B2B2"/>
                </a:solidFill>
                <a:latin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altLang="en-US" sz="1200">
              <a:solidFill>
                <a:srgbClr val="B2B2B2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616365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16365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616365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616365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418B138-20CA-4619-B10A-CF46C19730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7191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810A06D-BF4E-4342-B719-D5B7DC4E7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9065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Line 14">
            <a:extLst>
              <a:ext uri="{FF2B5EF4-FFF2-40B4-BE49-F238E27FC236}">
                <a16:creationId xmlns:a16="http://schemas.microsoft.com/office/drawing/2014/main" id="{7DA12BC2-DB39-4A8B-B862-560E6C928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09600"/>
            <a:ext cx="7772400" cy="0"/>
          </a:xfrm>
          <a:prstGeom prst="line">
            <a:avLst/>
          </a:prstGeom>
          <a:noFill/>
          <a:ln w="19050">
            <a:solidFill>
              <a:srgbClr val="00B3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9" name="Text Box 15">
            <a:extLst>
              <a:ext uri="{FF2B5EF4-FFF2-40B4-BE49-F238E27FC236}">
                <a16:creationId xmlns:a16="http://schemas.microsoft.com/office/drawing/2014/main" id="{93AF652C-2053-4648-ADCE-DFF620F4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32460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954B6A2A-2367-41D4-B9F5-F266FA656175}" type="slidenum">
              <a:rPr lang="en-GB" altLang="en-US" sz="1200" smtClean="0">
                <a:solidFill>
                  <a:srgbClr val="B2B2B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1200">
              <a:solidFill>
                <a:srgbClr val="B2B2B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9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1636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1636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1636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1636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015DC5-5643-4F37-9FFD-C6861801D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7191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295EC17-A195-4FEF-A2D8-934DAE1024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9065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Line 14">
            <a:extLst>
              <a:ext uri="{FF2B5EF4-FFF2-40B4-BE49-F238E27FC236}">
                <a16:creationId xmlns:a16="http://schemas.microsoft.com/office/drawing/2014/main" id="{5B66E9DB-8C67-4D83-AE5D-C94502E11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09600"/>
            <a:ext cx="7772400" cy="0"/>
          </a:xfrm>
          <a:prstGeom prst="line">
            <a:avLst/>
          </a:prstGeom>
          <a:noFill/>
          <a:ln w="19050">
            <a:solidFill>
              <a:srgbClr val="00B3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9" name="Text Box 15">
            <a:extLst>
              <a:ext uri="{FF2B5EF4-FFF2-40B4-BE49-F238E27FC236}">
                <a16:creationId xmlns:a16="http://schemas.microsoft.com/office/drawing/2014/main" id="{93AF652C-2053-4648-ADCE-DFF620F4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324600"/>
            <a:ext cx="1752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28584E07-2399-489A-938C-244D7312F06E}" type="slidenum">
              <a:rPr lang="en-GB" altLang="en-US" sz="1200" smtClean="0">
                <a:solidFill>
                  <a:srgbClr val="B2B2B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GB" altLang="en-US" sz="1200">
              <a:solidFill>
                <a:srgbClr val="B2B2B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87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B3B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1636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61636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61636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1636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61636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gb.support@oldham.gov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gb.support@oldham.gov.uk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bdul.salam@Oldham.gov.uk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ldham.melearning.university/user/login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learninganddevelopment@oldham.gov.uk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://www.oldham.gov.uk/governortraining" TargetMode="External"/><Relationship Id="rId7" Type="http://schemas.openxmlformats.org/officeDocument/2006/relationships/image" Target="../media/image31.png"/><Relationship Id="rId2" Type="http://schemas.openxmlformats.org/officeDocument/2006/relationships/hyperlink" Target="mailto:governortraining@Oldham.gov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0282E310"/><Relationship Id="rId5" Type="http://schemas.openxmlformats.org/officeDocument/2006/relationships/image" Target="../media/image29.jpeg"/><Relationship Id="rId10" Type="http://schemas.openxmlformats.org/officeDocument/2006/relationships/image" Target="../media/image34.jpg"/><Relationship Id="rId4" Type="http://schemas.openxmlformats.org/officeDocument/2006/relationships/hyperlink" Target="http://www.oldham.gov.uk/governortrainingprogramme" TargetMode="External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oldham.gov.uk/onlineprev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oldhamservices.co.uk/governor-support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t-information-schools.service.gov.uk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ldham.gov.uk/schoolsforu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dham.gov.uk/olf" TargetMode="External"/><Relationship Id="rId2" Type="http://schemas.openxmlformats.org/officeDocument/2006/relationships/hyperlink" Target="http://www.oldham.gov.uk/coronavirus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.uk/government/publications/governance-handboo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gb.support@oldham.gov.u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mailto:gbsupport@oldham.gov.uk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2R5jOVZJCK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hyperlink" Target="https://www.microsoft.com/en-gb/microsoft-365/microsoft-teams/download-app" TargetMode="Externa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hyperlink" Target="https://support.office.com/en-gb/article/microsoft-teams-video-training-4f108e54-240b-4351-8084-b1089f0d21d7?wt.mc_id=otc_home" TargetMode="External"/><Relationship Id="rId4" Type="http://schemas.openxmlformats.org/officeDocument/2006/relationships/hyperlink" Target="https://support.microsoft.com/en-us/office/join-a-meeting-without-a-teams-account-c6efc38f-4e03-4e79-b28f-e65a4c039508" TargetMode="External"/><Relationship Id="rId9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download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office.com/en-gb/article/microsoft-teams-video-training-4f108e54-240b-4351-8084-b1089f0d21d7?wt.mc_id=otc_hom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governortraining@oldham.gov.uk" TargetMode="External"/><Relationship Id="rId2" Type="http://schemas.openxmlformats.org/officeDocument/2006/relationships/hyperlink" Target="mailto:gbsupport@oldham.gov.u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dham.gov.uk/" TargetMode="External"/><Relationship Id="rId2" Type="http://schemas.openxmlformats.org/officeDocument/2006/relationships/hyperlink" Target="mailto:gb.support@oldham.gov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martsurvey.co.uk/s/NGAlocal/" TargetMode="External"/><Relationship Id="rId4" Type="http://schemas.openxmlformats.org/officeDocument/2006/relationships/hyperlink" Target="https://oldhamsnapsurveys.oldham.gov.uk/snapwebhost/s.asp?k=15875457426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540" y="1484784"/>
            <a:ext cx="8280920" cy="888504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b="1" dirty="0"/>
              <a:t>Clerks and Governor Support Service Briefing Session 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7867" y="3070077"/>
            <a:ext cx="7696200" cy="2829272"/>
          </a:xfrm>
          <a:noFill/>
          <a:ln/>
        </p:spPr>
        <p:txBody>
          <a:bodyPr/>
          <a:lstStyle/>
          <a:p>
            <a:r>
              <a:rPr lang="en-GB" altLang="en-US" b="1" dirty="0"/>
              <a:t>Gerri Barry </a:t>
            </a:r>
          </a:p>
          <a:p>
            <a:r>
              <a:rPr lang="en-GB" altLang="en-US" b="1" dirty="0"/>
              <a:t>Information and Advice Service Manager</a:t>
            </a:r>
            <a:endParaRPr lang="en-GB" altLang="en-US" dirty="0"/>
          </a:p>
          <a:p>
            <a:endParaRPr lang="en-GB" altLang="en-US" b="1" dirty="0"/>
          </a:p>
          <a:p>
            <a:r>
              <a:rPr lang="en-GB" altLang="en-US" b="1" dirty="0"/>
              <a:t>Thursday 7 May 2020</a:t>
            </a:r>
          </a:p>
          <a:p>
            <a:r>
              <a:rPr lang="en-GB" altLang="en-US" b="1" dirty="0"/>
              <a:t> </a:t>
            </a:r>
          </a:p>
          <a:p>
            <a:endParaRPr lang="en-GB" altLang="en-US" b="1" dirty="0"/>
          </a:p>
          <a:p>
            <a:endParaRPr lang="en-GB" altLang="en-US" b="1" dirty="0"/>
          </a:p>
        </p:txBody>
      </p:sp>
      <p:pic>
        <p:nvPicPr>
          <p:cNvPr id="4" name="Picture 3" descr="https://www.nga.org.uk/getattachment/Visible-Governance-resources/Visible-Governance-proud-to-support-A4-banner.png?lang=en-GB">
            <a:extLst>
              <a:ext uri="{FF2B5EF4-FFF2-40B4-BE49-F238E27FC236}">
                <a16:creationId xmlns:a16="http://schemas.microsoft.com/office/drawing/2014/main" id="{FD7B0804-AFD3-44E0-9C60-31D4033BC28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78677" r="10551" b="3123"/>
          <a:stretch/>
        </p:blipFill>
        <p:spPr bwMode="auto">
          <a:xfrm>
            <a:off x="611560" y="6195320"/>
            <a:ext cx="2400459" cy="360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ttps://www.nga.org.uk/getattachment/Visible-Governance-resources/NGA_VG_Logo_FINAL.png?lang=en-GB">
            <a:extLst>
              <a:ext uri="{FF2B5EF4-FFF2-40B4-BE49-F238E27FC236}">
                <a16:creationId xmlns:a16="http://schemas.microsoft.com/office/drawing/2014/main" id="{CC0BA15D-F691-4290-89D4-F4E8979FD3C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t="35228" r="7469" b="33323"/>
          <a:stretch/>
        </p:blipFill>
        <p:spPr bwMode="auto">
          <a:xfrm>
            <a:off x="4499992" y="5433896"/>
            <a:ext cx="2787465" cy="9849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6" grpId="0" animBg="1" autoUpdateAnimBg="0"/>
      <p:bldP spid="231427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E9F0-7635-49C3-B4FB-E1CE326E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43" y="719138"/>
            <a:ext cx="8464513" cy="1143000"/>
          </a:xfrm>
        </p:spPr>
        <p:txBody>
          <a:bodyPr/>
          <a:lstStyle/>
          <a:p>
            <a:r>
              <a:rPr lang="en-GB" dirty="0"/>
              <a:t>COVID-19 Education Briefings – Sent to schools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5F8F1-2821-434D-BDA7-1771A04C6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44941" r="51575" b="33133"/>
          <a:stretch/>
        </p:blipFill>
        <p:spPr>
          <a:xfrm>
            <a:off x="235940" y="1394086"/>
            <a:ext cx="2607867" cy="1169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77CD1-2A17-4C91-86BE-1B6D3610D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20"/>
          <a:stretch/>
        </p:blipFill>
        <p:spPr>
          <a:xfrm>
            <a:off x="64343" y="2798241"/>
            <a:ext cx="4131392" cy="334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FAF86B-678F-4FE2-AAE3-12B8E1BA086A}"/>
              </a:ext>
            </a:extLst>
          </p:cNvPr>
          <p:cNvCxnSpPr>
            <a:cxnSpLocks/>
          </p:cNvCxnSpPr>
          <p:nvPr/>
        </p:nvCxnSpPr>
        <p:spPr>
          <a:xfrm>
            <a:off x="1297399" y="1909648"/>
            <a:ext cx="0" cy="8885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B3912D-E9FF-4811-AFBE-5C569C52D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864" y="1556792"/>
            <a:ext cx="4739840" cy="5085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C02650-9030-489D-AA6F-4CE0E77BD3CA}"/>
              </a:ext>
            </a:extLst>
          </p:cNvPr>
          <p:cNvCxnSpPr>
            <a:cxnSpLocks/>
          </p:cNvCxnSpPr>
          <p:nvPr/>
        </p:nvCxnSpPr>
        <p:spPr>
          <a:xfrm>
            <a:off x="2195736" y="3933056"/>
            <a:ext cx="214012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4824EA16-2325-4BBD-931D-BAC86C818563}"/>
              </a:ext>
            </a:extLst>
          </p:cNvPr>
          <p:cNvSpPr txBox="1">
            <a:spLocks/>
          </p:cNvSpPr>
          <p:nvPr/>
        </p:nvSpPr>
        <p:spPr bwMode="auto">
          <a:xfrm>
            <a:off x="84391" y="6222478"/>
            <a:ext cx="4320480" cy="46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Password protected - </a:t>
            </a:r>
            <a:r>
              <a:rPr lang="en-GB" sz="2400" b="1" kern="0" dirty="0">
                <a:solidFill>
                  <a:schemeClr val="tx1"/>
                </a:solidFill>
              </a:rPr>
              <a:t>Oldham</a:t>
            </a:r>
            <a:endParaRPr lang="en-GB" sz="2400" b="1" kern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D2A3C3-FD01-438A-9235-786064256009}"/>
              </a:ext>
            </a:extLst>
          </p:cNvPr>
          <p:cNvSpPr/>
          <p:nvPr/>
        </p:nvSpPr>
        <p:spPr>
          <a:xfrm>
            <a:off x="1763688" y="69479"/>
            <a:ext cx="5105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effectLst>
                  <a:glow rad="101600">
                    <a:srgbClr val="3CF0CE">
                      <a:alpha val="60000"/>
                    </a:srgbClr>
                  </a:glow>
                </a:effectLst>
              </a:rPr>
              <a:t>www.oldham.gov.uk/chairsofgovernors</a:t>
            </a:r>
            <a:r>
              <a:rPr lang="en-GB" sz="2000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121454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72B717-9474-4528-B1DA-63CC5BA12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166"/>
            <a:ext cx="9051329" cy="4226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20471"/>
            <a:ext cx="8676456" cy="1143000"/>
          </a:xfrm>
        </p:spPr>
        <p:txBody>
          <a:bodyPr/>
          <a:lstStyle/>
          <a:p>
            <a:r>
              <a:rPr lang="en-GB" dirty="0"/>
              <a:t>Governor Webpage </a:t>
            </a:r>
            <a:r>
              <a:rPr lang="en-GB" sz="2800" dirty="0">
                <a:solidFill>
                  <a:schemeClr val="tx1"/>
                </a:solidFill>
                <a:effectLst>
                  <a:glow rad="101600">
                    <a:srgbClr val="3CF0CE">
                      <a:alpha val="60000"/>
                    </a:srgbClr>
                  </a:glow>
                </a:effectLst>
              </a:rPr>
              <a:t>www.oldham.gov.uk/governors</a:t>
            </a:r>
            <a:r>
              <a:rPr lang="en-GB" sz="2400" dirty="0"/>
              <a:t> 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755576" y="4725144"/>
            <a:ext cx="1841140" cy="14394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 bwMode="auto">
          <a:xfrm>
            <a:off x="2051720" y="6237312"/>
            <a:ext cx="4320480" cy="46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Password protected - </a:t>
            </a:r>
            <a:r>
              <a:rPr lang="en-GB" sz="2400" b="1" kern="0" dirty="0">
                <a:solidFill>
                  <a:schemeClr val="tx1"/>
                </a:solidFill>
              </a:rPr>
              <a:t>Oldham</a:t>
            </a:r>
            <a:endParaRPr lang="en-GB" sz="2400" b="1" kern="0" dirty="0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1300572" y="3861048"/>
            <a:ext cx="1687252" cy="23762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419872" y="3861048"/>
            <a:ext cx="0" cy="23762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026060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78B786-447C-4531-BD5B-1CBA444079B5}"/>
              </a:ext>
            </a:extLst>
          </p:cNvPr>
          <p:cNvSpPr/>
          <p:nvPr/>
        </p:nvSpPr>
        <p:spPr>
          <a:xfrm>
            <a:off x="179513" y="3756416"/>
            <a:ext cx="1915241" cy="1281202"/>
          </a:xfrm>
          <a:prstGeom prst="roundRect">
            <a:avLst/>
          </a:prstGeom>
          <a:solidFill>
            <a:srgbClr val="C5FAFD"/>
          </a:solidFill>
          <a:ln>
            <a:solidFill>
              <a:srgbClr val="C5F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7" y="720471"/>
            <a:ext cx="9000991" cy="1143000"/>
          </a:xfrm>
        </p:spPr>
        <p:txBody>
          <a:bodyPr/>
          <a:lstStyle/>
          <a:p>
            <a:r>
              <a:rPr lang="en-GB" dirty="0"/>
              <a:t>Clerks Briefing Uploaded </a:t>
            </a:r>
            <a:r>
              <a:rPr lang="en-GB" sz="2800" dirty="0">
                <a:solidFill>
                  <a:schemeClr val="tx1"/>
                </a:solidFill>
                <a:effectLst>
                  <a:glow rad="101600">
                    <a:srgbClr val="3CF0CE">
                      <a:alpha val="60000"/>
                    </a:srgbClr>
                  </a:glow>
                </a:effectLst>
              </a:rPr>
              <a:t>www.oldham.gov.uk/clerk</a:t>
            </a:r>
            <a:r>
              <a:rPr lang="en-GB" sz="2400" dirty="0"/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362240" y="3756416"/>
            <a:ext cx="1732514" cy="128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Password protected - </a:t>
            </a:r>
            <a:r>
              <a:rPr lang="en-GB" sz="2400" b="1" kern="0" dirty="0">
                <a:solidFill>
                  <a:schemeClr val="tx1"/>
                </a:solidFill>
              </a:rPr>
              <a:t>Oldham</a:t>
            </a:r>
            <a:endParaRPr lang="en-GB" sz="2400" b="1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93A03-1501-4B7A-86E8-29FDCA8D8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15" t="-312" r="17088" b="312"/>
          <a:stretch/>
        </p:blipFill>
        <p:spPr>
          <a:xfrm>
            <a:off x="3422767" y="1863471"/>
            <a:ext cx="5500486" cy="481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772704" y="4397017"/>
            <a:ext cx="209562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73508BC-0E67-4AC8-B1E7-EF30F77C20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49"/>
          <a:stretch/>
        </p:blipFill>
        <p:spPr>
          <a:xfrm>
            <a:off x="179513" y="1464881"/>
            <a:ext cx="3528392" cy="1636704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1115616" y="2633533"/>
            <a:ext cx="0" cy="112288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20671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16F1A-FABF-4D1B-83AC-F18215FD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73207"/>
            <a:ext cx="8568952" cy="504056"/>
          </a:xfrm>
        </p:spPr>
        <p:txBody>
          <a:bodyPr/>
          <a:lstStyle/>
          <a:p>
            <a:r>
              <a:rPr lang="en-GB" b="1" dirty="0"/>
              <a:t>Lilac Sheet - returned within </a:t>
            </a:r>
            <a:r>
              <a:rPr lang="en-GB" b="1" dirty="0">
                <a:solidFill>
                  <a:srgbClr val="FF0000"/>
                </a:solidFill>
              </a:rPr>
              <a:t>3 days or sooner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109B7-C34B-41F7-B477-11A20F086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58" y="1371600"/>
            <a:ext cx="4536690" cy="5297760"/>
          </a:xfrm>
        </p:spPr>
        <p:txBody>
          <a:bodyPr/>
          <a:lstStyle/>
          <a:p>
            <a:pPr marL="268288" indent="-268288"/>
            <a:r>
              <a:rPr lang="en-GB" dirty="0"/>
              <a:t>Update with key actions and information regarding:</a:t>
            </a:r>
            <a:endParaRPr lang="en-GB" b="1" dirty="0"/>
          </a:p>
          <a:p>
            <a:pPr marL="534988" lvl="1" indent="-266700"/>
            <a:r>
              <a:rPr lang="en-GB" dirty="0"/>
              <a:t>New governors</a:t>
            </a:r>
          </a:p>
          <a:p>
            <a:pPr marL="534988" lvl="1" indent="-266700"/>
            <a:r>
              <a:rPr lang="en-GB" dirty="0"/>
              <a:t>All meeting dates (check diary)</a:t>
            </a:r>
          </a:p>
          <a:p>
            <a:pPr marL="534988" lvl="1" indent="-266700"/>
            <a:r>
              <a:rPr lang="en-GB" dirty="0"/>
              <a:t>Change of email address</a:t>
            </a:r>
          </a:p>
          <a:p>
            <a:pPr marL="534988" lvl="1" indent="-266700"/>
            <a:r>
              <a:rPr lang="en-GB" dirty="0"/>
              <a:t>Change of meeting dates</a:t>
            </a:r>
          </a:p>
          <a:p>
            <a:pPr marL="534988" lvl="1" indent="-266700"/>
            <a:r>
              <a:rPr lang="en-GB" dirty="0"/>
              <a:t>Governor leaving dates</a:t>
            </a:r>
          </a:p>
          <a:p>
            <a:pPr marL="534988" lvl="1" indent="-266700"/>
            <a:r>
              <a:rPr lang="en-GB" dirty="0"/>
              <a:t>Deferred agenda items </a:t>
            </a:r>
          </a:p>
          <a:p>
            <a:pPr marL="534988" lvl="1" indent="-266700"/>
            <a:r>
              <a:rPr lang="en-GB" dirty="0"/>
              <a:t>Things we need to know and to be action quickly </a:t>
            </a:r>
          </a:p>
          <a:p>
            <a:pPr marL="268288" lvl="1" indent="-268288">
              <a:buFont typeface="Arial" panose="020B0604020202020204" pitchFamily="34" charset="0"/>
              <a:buChar char="•"/>
            </a:pPr>
            <a:r>
              <a:rPr lang="en-GB" sz="2400" dirty="0"/>
              <a:t>If you remember that you have missed something off then please let us know straightaway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67CC2-1522-43F4-88B9-A42D514AD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705" y="1556792"/>
            <a:ext cx="3497937" cy="4988646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6C1C7F-DCFC-4049-ABE6-34D4AB0429A5}"/>
              </a:ext>
            </a:extLst>
          </p:cNvPr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+mj-lt"/>
              </a:rPr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3217091794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70A4-A9F5-40CC-A9C4-07A7E4E7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21630"/>
          </a:xfrm>
        </p:spPr>
        <p:txBody>
          <a:bodyPr/>
          <a:lstStyle/>
          <a:p>
            <a:r>
              <a:rPr lang="en-GB" dirty="0"/>
              <a:t>Online Voting – New!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CBB1F-8708-47EB-9FF3-1C530244C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28800"/>
            <a:ext cx="4090659" cy="4680520"/>
          </a:xfrm>
        </p:spPr>
        <p:txBody>
          <a:bodyPr/>
          <a:lstStyle/>
          <a:p>
            <a:r>
              <a:rPr lang="en-GB" dirty="0"/>
              <a:t>An online voting facility is now in place so that governors can vote for:</a:t>
            </a:r>
          </a:p>
          <a:p>
            <a:pPr lvl="1"/>
            <a:r>
              <a:rPr lang="en-GB" sz="2400" dirty="0"/>
              <a:t>Chair</a:t>
            </a:r>
          </a:p>
          <a:p>
            <a:pPr lvl="1"/>
            <a:r>
              <a:rPr lang="en-GB" sz="2400" dirty="0"/>
              <a:t>Vice-Chair</a:t>
            </a:r>
          </a:p>
          <a:p>
            <a:pPr marL="0" indent="0">
              <a:buNone/>
            </a:pPr>
            <a:endParaRPr lang="en-GB" sz="1200" dirty="0"/>
          </a:p>
          <a:p>
            <a:r>
              <a:rPr lang="en-GB" dirty="0"/>
              <a:t>Please encourage the Chair to consider using this process.</a:t>
            </a:r>
          </a:p>
          <a:p>
            <a:endParaRPr lang="en-GB" sz="1200" dirty="0"/>
          </a:p>
          <a:p>
            <a:r>
              <a:rPr lang="en-GB" dirty="0"/>
              <a:t>Beal Vale have been the first school to trial this.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0E039-7676-45AD-B1A2-10EF4E72E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5" r="1712"/>
          <a:stretch/>
        </p:blipFill>
        <p:spPr>
          <a:xfrm>
            <a:off x="4657806" y="1605118"/>
            <a:ext cx="4220650" cy="4704202"/>
          </a:xfrm>
          <a:prstGeom prst="rect">
            <a:avLst/>
          </a:prstGeom>
          <a:ln w="19050">
            <a:solidFill>
              <a:srgbClr val="00B3B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29003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6" y="1412776"/>
            <a:ext cx="7104091" cy="505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772400" cy="621630"/>
          </a:xfrm>
        </p:spPr>
        <p:txBody>
          <a:bodyPr/>
          <a:lstStyle/>
          <a:p>
            <a:r>
              <a:rPr lang="en-GB" dirty="0"/>
              <a:t>Updated Governor Contact Details Form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297560" y="3061038"/>
            <a:ext cx="1994520" cy="900680"/>
          </a:xfrm>
          <a:prstGeom prst="wedgeRoundRectCallout">
            <a:avLst>
              <a:gd name="adj1" fmla="val 64491"/>
              <a:gd name="adj2" fmla="val -103886"/>
              <a:gd name="adj3" fmla="val 16667"/>
            </a:avLst>
          </a:prstGeom>
          <a:solidFill>
            <a:srgbClr val="D9FFD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DBS forms must be completed with governors at school within 21 days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422128" y="1395064"/>
            <a:ext cx="1466348" cy="1080120"/>
          </a:xfrm>
          <a:prstGeom prst="wedgeRoundRectCallout">
            <a:avLst>
              <a:gd name="adj1" fmla="val -125892"/>
              <a:gd name="adj2" fmla="val 49749"/>
              <a:gd name="adj3" fmla="val 16667"/>
            </a:avLst>
          </a:prstGeom>
          <a:solidFill>
            <a:srgbClr val="FFE2C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Required by all on </a:t>
            </a:r>
            <a:r>
              <a:rPr lang="en-GB" sz="1200" b="1" dirty="0">
                <a:solidFill>
                  <a:schemeClr val="tx1"/>
                </a:solidFill>
              </a:rPr>
              <a:t>Finance</a:t>
            </a:r>
            <a:r>
              <a:rPr lang="en-GB" sz="1200" dirty="0">
                <a:solidFill>
                  <a:schemeClr val="tx1"/>
                </a:solidFill>
              </a:rPr>
              <a:t> Committee. Good practice for all Governors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788024" y="1267827"/>
            <a:ext cx="1296144" cy="644061"/>
          </a:xfrm>
          <a:prstGeom prst="wedgeRoundRectCallout">
            <a:avLst>
              <a:gd name="adj1" fmla="val 40026"/>
              <a:gd name="adj2" fmla="val 133923"/>
              <a:gd name="adj3" fmla="val 16667"/>
            </a:avLst>
          </a:prstGeom>
          <a:solidFill>
            <a:srgbClr val="FFFF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Prevent Required by all Governors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159979" y="2906653"/>
            <a:ext cx="1884424" cy="900680"/>
          </a:xfrm>
          <a:prstGeom prst="wedgeRoundRectCallout">
            <a:avLst>
              <a:gd name="adj1" fmla="val -79683"/>
              <a:gd name="adj2" fmla="val -88023"/>
              <a:gd name="adj3" fmla="val 16667"/>
            </a:avLst>
          </a:prstGeom>
          <a:solidFill>
            <a:srgbClr val="FFE5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Individual skills matrix completed by all governors and returned to the Chairs to Collate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057892" y="5121188"/>
            <a:ext cx="728472" cy="720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524328" y="4725144"/>
            <a:ext cx="1489540" cy="864096"/>
          </a:xfrm>
          <a:prstGeom prst="ellipse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New</a:t>
            </a:r>
            <a:endParaRPr lang="en-GB" b="1" dirty="0"/>
          </a:p>
        </p:txBody>
      </p: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 flipV="1">
            <a:off x="7218817" y="4275384"/>
            <a:ext cx="523649" cy="5763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67544" y="4462359"/>
            <a:ext cx="1800200" cy="342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1000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1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E24B-C240-4711-B380-DAA3E0F5F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Membership and Governor Responsibilities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183220-7399-4D08-A875-73113C3C7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650" y="1875656"/>
            <a:ext cx="4333582" cy="4114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/>
              <a:t>It is imperative that you use this document</a:t>
            </a:r>
          </a:p>
          <a:p>
            <a:pPr>
              <a:spcAft>
                <a:spcPts val="1200"/>
              </a:spcAft>
            </a:pPr>
            <a:r>
              <a:rPr lang="en-GB" dirty="0"/>
              <a:t>Update the committee membership and new governor responsibilities </a:t>
            </a:r>
          </a:p>
          <a:p>
            <a:pPr>
              <a:spcAft>
                <a:spcPts val="1200"/>
              </a:spcAft>
            </a:pPr>
            <a:r>
              <a:rPr lang="en-GB" dirty="0"/>
              <a:t>Add changes to the Lilac Sheet </a:t>
            </a:r>
            <a:r>
              <a:rPr lang="en-GB" dirty="0">
                <a:hlinkClick r:id="rId2"/>
              </a:rPr>
              <a:t>gb.support@oldham.gov.uk</a:t>
            </a:r>
            <a:endParaRPr lang="en-GB" dirty="0"/>
          </a:p>
          <a:p>
            <a:pPr>
              <a:spcAft>
                <a:spcPts val="1200"/>
              </a:spcAft>
            </a:pPr>
            <a:r>
              <a:rPr lang="en-GB" dirty="0"/>
              <a:t>You must also update on the 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75513-CE07-4672-8E9A-D8400FF0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340768"/>
            <a:ext cx="3441422" cy="5315085"/>
          </a:xfrm>
          <a:prstGeom prst="rect">
            <a:avLst/>
          </a:prstGeom>
          <a:ln>
            <a:solidFill>
              <a:srgbClr val="FF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19288F5-8C62-4AB5-B82D-60E049E7850B}"/>
              </a:ext>
            </a:extLst>
          </p:cNvPr>
          <p:cNvSpPr/>
          <p:nvPr/>
        </p:nvSpPr>
        <p:spPr>
          <a:xfrm>
            <a:off x="5364088" y="3429000"/>
            <a:ext cx="1800200" cy="5040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6EA08E-5880-4DB6-8C5C-C996D8BE27C3}"/>
              </a:ext>
            </a:extLst>
          </p:cNvPr>
          <p:cNvSpPr/>
          <p:nvPr/>
        </p:nvSpPr>
        <p:spPr>
          <a:xfrm>
            <a:off x="5508104" y="2780928"/>
            <a:ext cx="129614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D774E-1191-415E-91CC-F4DCE1F6A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407625"/>
            <a:ext cx="1656184" cy="530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E913FE-F4C7-4E15-8730-2C24CF7EF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751" y="4923366"/>
            <a:ext cx="1316850" cy="530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1B9BBC-4CEE-497B-9A81-76F7A91F0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5418319"/>
            <a:ext cx="1512168" cy="7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7685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62" y="679425"/>
            <a:ext cx="7709244" cy="705141"/>
          </a:xfrm>
        </p:spPr>
        <p:txBody>
          <a:bodyPr/>
          <a:lstStyle/>
          <a:p>
            <a:r>
              <a:rPr lang="en-GB" dirty="0"/>
              <a:t>Minute template</a:t>
            </a:r>
            <a:br>
              <a:rPr lang="en-GB" dirty="0"/>
            </a:br>
            <a:endParaRPr lang="en-GB" sz="2400" dirty="0">
              <a:solidFill>
                <a:srgbClr val="007A87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5164" y="3284984"/>
            <a:ext cx="4108281" cy="3312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1800" b="1" kern="0" dirty="0">
                <a:solidFill>
                  <a:srgbClr val="FF0000"/>
                </a:solidFill>
              </a:rPr>
              <a:t>RED</a:t>
            </a:r>
            <a:r>
              <a:rPr lang="en-GB" sz="1800" kern="0" dirty="0"/>
              <a:t> text is standard on the template which signifies that no changes have been made.</a:t>
            </a:r>
          </a:p>
          <a:p>
            <a:pPr>
              <a:spcAft>
                <a:spcPts val="1200"/>
              </a:spcAft>
            </a:pPr>
            <a:r>
              <a:rPr lang="en-GB" sz="1800" b="1" kern="0" dirty="0">
                <a:solidFill>
                  <a:schemeClr val="tx1"/>
                </a:solidFill>
              </a:rPr>
              <a:t>BLACK</a:t>
            </a:r>
            <a:r>
              <a:rPr lang="en-GB" sz="1800" kern="0" dirty="0"/>
              <a:t> text is </a:t>
            </a:r>
            <a:r>
              <a:rPr lang="en-GB" sz="1800" b="1" kern="0" dirty="0"/>
              <a:t>what you have typed in </a:t>
            </a:r>
            <a:r>
              <a:rPr lang="en-GB" sz="1800" kern="0" dirty="0"/>
              <a:t>i.e. your minutes, changes, amendments etc.</a:t>
            </a:r>
          </a:p>
          <a:p>
            <a:pPr>
              <a:spcAft>
                <a:spcPts val="1200"/>
              </a:spcAft>
            </a:pPr>
            <a:r>
              <a:rPr lang="en-GB" sz="1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Yellow highlighted</a:t>
            </a:r>
            <a:r>
              <a:rPr lang="en-GB" sz="1800" b="1" kern="0" dirty="0">
                <a:solidFill>
                  <a:srgbClr val="FF0000"/>
                </a:solidFill>
              </a:rPr>
              <a:t> </a:t>
            </a:r>
            <a:r>
              <a:rPr lang="en-GB" sz="1800" kern="0" dirty="0"/>
              <a:t>text will always need changing or deleting.</a:t>
            </a:r>
          </a:p>
          <a:p>
            <a:pPr>
              <a:spcAft>
                <a:spcPts val="1200"/>
              </a:spcAft>
            </a:pPr>
            <a:r>
              <a:rPr lang="en-GB" sz="1800" b="1" kern="0" dirty="0"/>
              <a:t>Delete</a:t>
            </a:r>
            <a:r>
              <a:rPr lang="en-GB" sz="1800" kern="0" dirty="0"/>
              <a:t> </a:t>
            </a:r>
            <a:r>
              <a:rPr lang="en-GB" sz="1800" b="1" dirty="0">
                <a:solidFill>
                  <a:schemeClr val="tx1"/>
                </a:solidFill>
                <a:highlight>
                  <a:srgbClr val="FF00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Magenta highlighted</a:t>
            </a:r>
            <a:r>
              <a:rPr lang="en-GB" sz="1800" i="1" kern="0" dirty="0"/>
              <a:t> </a:t>
            </a:r>
            <a:r>
              <a:rPr lang="en-GB" sz="1800" kern="0" dirty="0"/>
              <a:t>text.  </a:t>
            </a:r>
          </a:p>
          <a:p>
            <a:endParaRPr lang="en-GB" sz="1800" kern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5164" y="1404180"/>
            <a:ext cx="4108280" cy="144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2000" b="1" kern="0" dirty="0"/>
              <a:t>Do not use a </a:t>
            </a:r>
            <a:r>
              <a:rPr lang="en-GB" sz="2000" b="1" kern="0" dirty="0">
                <a:solidFill>
                  <a:srgbClr val="FF0000"/>
                </a:solidFill>
              </a:rPr>
              <a:t>PREVIOUS</a:t>
            </a:r>
            <a:r>
              <a:rPr lang="en-GB" sz="2000" b="1" kern="0" dirty="0"/>
              <a:t> template</a:t>
            </a:r>
          </a:p>
          <a:p>
            <a:r>
              <a:rPr lang="en-GB" sz="2000" b="1" kern="0" dirty="0"/>
              <a:t>Check the minute text “fits” and that the tense is correct (past, present etc.)</a:t>
            </a:r>
          </a:p>
          <a:p>
            <a:pPr marL="0" indent="0">
              <a:buNone/>
            </a:pPr>
            <a:endParaRPr lang="en-GB" sz="2000" b="1" kern="0" dirty="0"/>
          </a:p>
          <a:p>
            <a:endParaRPr lang="en-GB" sz="1800" kern="0" dirty="0"/>
          </a:p>
          <a:p>
            <a:endParaRPr lang="en-GB" sz="1800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F8DFF-1146-4A39-BFF7-638404AC7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237099"/>
            <a:ext cx="3892831" cy="5349333"/>
          </a:xfrm>
          <a:prstGeom prst="rect">
            <a:avLst/>
          </a:prstGeom>
          <a:ln w="38100">
            <a:solidFill>
              <a:srgbClr val="00B3B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44238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62" y="679425"/>
            <a:ext cx="7709244" cy="705141"/>
          </a:xfrm>
        </p:spPr>
        <p:txBody>
          <a:bodyPr/>
          <a:lstStyle/>
          <a:p>
            <a:r>
              <a:rPr lang="en-GB" dirty="0"/>
              <a:t>Minute template </a:t>
            </a:r>
            <a:br>
              <a:rPr lang="en-GB" dirty="0"/>
            </a:br>
            <a:endParaRPr lang="en-GB" sz="2400" dirty="0">
              <a:solidFill>
                <a:srgbClr val="007A87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97534" y="1384566"/>
            <a:ext cx="389282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 marL="177800" indent="-177800"/>
            <a:r>
              <a:rPr lang="en-GB" sz="2000" b="1" kern="0" dirty="0"/>
              <a:t>A Check list has been updated at the back of the minute template </a:t>
            </a:r>
            <a:r>
              <a:rPr lang="en-GB" sz="2000" b="1" kern="0" dirty="0">
                <a:solidFill>
                  <a:srgbClr val="FF0000"/>
                </a:solidFill>
              </a:rPr>
              <a:t>and must be used</a:t>
            </a:r>
            <a:r>
              <a:rPr lang="en-GB" sz="2000" b="1" kern="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n-GB" sz="2000" b="1" kern="0" dirty="0"/>
          </a:p>
          <a:p>
            <a:pPr marL="177800" indent="-177800"/>
            <a:r>
              <a:rPr lang="en-GB" sz="2000" kern="0" dirty="0"/>
              <a:t>Please work through this check list and then delete it before you issue your minutes to: </a:t>
            </a:r>
            <a:r>
              <a:rPr lang="en-GB" sz="2000" kern="0" dirty="0">
                <a:hlinkClick r:id="rId2"/>
              </a:rPr>
              <a:t>gb.support@oldham.gov.uk</a:t>
            </a:r>
            <a:endParaRPr lang="en-GB" sz="2000" kern="0" dirty="0"/>
          </a:p>
          <a:p>
            <a:pPr marL="0" indent="0">
              <a:buNone/>
            </a:pPr>
            <a:endParaRPr lang="en-GB" sz="2000" kern="0" dirty="0"/>
          </a:p>
          <a:p>
            <a:pPr marL="177800" indent="-177800"/>
            <a:r>
              <a:rPr lang="en-GB" sz="2000" kern="0" dirty="0"/>
              <a:t>The minutes should be a final version ready to send to the Chair &amp; HT for factual checking (not proof reading)</a:t>
            </a:r>
          </a:p>
          <a:p>
            <a:pPr marL="0" indent="0">
              <a:buNone/>
            </a:pPr>
            <a:endParaRPr lang="en-GB" b="1" kern="0" dirty="0"/>
          </a:p>
          <a:p>
            <a:pPr marL="0" indent="0">
              <a:buNone/>
            </a:pPr>
            <a:endParaRPr lang="en-GB" b="1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747B5-8A9E-431A-8B6C-25F44FB9C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854" y="908720"/>
            <a:ext cx="3900784" cy="5538808"/>
          </a:xfrm>
          <a:prstGeom prst="rect">
            <a:avLst/>
          </a:prstGeom>
          <a:ln w="38100">
            <a:solidFill>
              <a:srgbClr val="00B3B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4333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Assurance - Check your minutes 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7561212" cy="5112568"/>
          </a:xfrm>
        </p:spPr>
        <p:txBody>
          <a:bodyPr/>
          <a:lstStyle/>
          <a:p>
            <a:r>
              <a:rPr lang="en-GB" dirty="0"/>
              <a:t>Tick list added to the back of the minute template.  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Please ensure that your minutes are:</a:t>
            </a:r>
          </a:p>
          <a:p>
            <a:pPr lvl="1"/>
            <a:r>
              <a:rPr lang="en-GB" dirty="0"/>
              <a:t>Spell checked</a:t>
            </a:r>
          </a:p>
          <a:p>
            <a:pPr lvl="1"/>
            <a:r>
              <a:rPr lang="en-GB" dirty="0"/>
              <a:t>Double-checked</a:t>
            </a:r>
          </a:p>
          <a:p>
            <a:pPr lvl="1"/>
            <a:r>
              <a:rPr lang="en-GB" dirty="0"/>
              <a:t>Grammar is checked</a:t>
            </a:r>
          </a:p>
          <a:p>
            <a:pPr lvl="1"/>
            <a:r>
              <a:rPr lang="en-GB" dirty="0"/>
              <a:t>Look at formatting</a:t>
            </a:r>
          </a:p>
          <a:p>
            <a:pPr lvl="1"/>
            <a:r>
              <a:rPr lang="en-GB" dirty="0"/>
              <a:t>The numbers are inline with the agenda</a:t>
            </a:r>
          </a:p>
          <a:p>
            <a:pPr lvl="1"/>
            <a:r>
              <a:rPr lang="en-GB" dirty="0"/>
              <a:t>Are they good enough to publish on a website?</a:t>
            </a:r>
          </a:p>
          <a:p>
            <a:pPr marL="457200" lvl="1" indent="0">
              <a:buNone/>
            </a:pPr>
            <a:endParaRPr lang="en-GB" sz="700" b="1" dirty="0"/>
          </a:p>
          <a:p>
            <a:r>
              <a:rPr lang="en-GB" dirty="0"/>
              <a:t>Buddy up with another Clerk to check your minutes</a:t>
            </a:r>
          </a:p>
          <a:p>
            <a:pPr lvl="1"/>
            <a:endParaRPr lang="en-GB" sz="2400" dirty="0"/>
          </a:p>
          <a:p>
            <a:pPr marL="457200" lvl="1" indent="0">
              <a:buNone/>
            </a:pPr>
            <a:endParaRPr lang="en-GB" sz="2400" dirty="0"/>
          </a:p>
        </p:txBody>
      </p:sp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02383"/>
            <a:ext cx="2305193" cy="245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7A56BE8-95FF-4D1F-8105-4ADF6BA01393}"/>
              </a:ext>
            </a:extLst>
          </p:cNvPr>
          <p:cNvSpPr/>
          <p:nvPr/>
        </p:nvSpPr>
        <p:spPr>
          <a:xfrm>
            <a:off x="1691680" y="5734743"/>
            <a:ext cx="5760640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This is important!</a:t>
            </a:r>
          </a:p>
        </p:txBody>
      </p:sp>
    </p:spTree>
    <p:extLst>
      <p:ext uri="{BB962C8B-B14F-4D97-AF65-F5344CB8AC3E}">
        <p14:creationId xmlns:p14="http://schemas.microsoft.com/office/powerpoint/2010/main" val="9344527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3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35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38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" fill="hold">
                                          <p:stCondLst>
                                            <p:cond delay="75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" fill="hold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1"/>
                            </p:stCondLst>
                            <p:childTnLst>
                              <p:par>
                                <p:cTn id="73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1"/>
                            </p:stCondLst>
                            <p:childTnLst>
                              <p:par>
                                <p:cTn id="8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DA2F1828-6584-4658-871A-C9A28C62F8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160B596E-179C-4FAC-9D3B-994A9B06BE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1748" name="Picture 3" descr="SMT structure">
            <a:extLst>
              <a:ext uri="{FF2B5EF4-FFF2-40B4-BE49-F238E27FC236}">
                <a16:creationId xmlns:a16="http://schemas.microsoft.com/office/drawing/2014/main" id="{E040AC8E-B5B4-4F2F-84BD-F1985E91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5002" r="3375" b="11658"/>
          <a:stretch>
            <a:fillRect/>
          </a:stretch>
        </p:blipFill>
        <p:spPr bwMode="auto">
          <a:xfrm>
            <a:off x="107950" y="482763"/>
            <a:ext cx="89281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56F8EC-B1DF-4BD2-8061-F7A9079E1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84" t="3867" r="10328" b="28788"/>
          <a:stretch/>
        </p:blipFill>
        <p:spPr>
          <a:xfrm>
            <a:off x="7452320" y="5343858"/>
            <a:ext cx="532370" cy="612247"/>
          </a:xfrm>
          <a:prstGeom prst="rect">
            <a:avLst/>
          </a:prstGeom>
          <a:ln w="127000">
            <a:solidFill>
              <a:srgbClr val="00B3BE"/>
            </a:solidFill>
          </a:ln>
        </p:spPr>
      </p:pic>
      <p:pic>
        <p:nvPicPr>
          <p:cNvPr id="2050" name="Picture 2" descr="Matt Bulmer (@MatBulmer) | Twitter">
            <a:extLst>
              <a:ext uri="{FF2B5EF4-FFF2-40B4-BE49-F238E27FC236}">
                <a16:creationId xmlns:a16="http://schemas.microsoft.com/office/drawing/2014/main" id="{DFFA1E01-E329-4239-90A3-A3BF23432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10013" r="9680" b="-1"/>
          <a:stretch/>
        </p:blipFill>
        <p:spPr bwMode="auto">
          <a:xfrm>
            <a:off x="8310643" y="5357922"/>
            <a:ext cx="525780" cy="612247"/>
          </a:xfrm>
          <a:prstGeom prst="rect">
            <a:avLst/>
          </a:prstGeom>
          <a:noFill/>
          <a:ln w="139700">
            <a:solidFill>
              <a:srgbClr val="00B3B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B7ED7-38DB-4BEE-897D-A0A3281FDCAF}"/>
              </a:ext>
            </a:extLst>
          </p:cNvPr>
          <p:cNvSpPr txBox="1"/>
          <p:nvPr/>
        </p:nvSpPr>
        <p:spPr>
          <a:xfrm>
            <a:off x="7325792" y="5975127"/>
            <a:ext cx="785426" cy="400110"/>
          </a:xfrm>
          <a:prstGeom prst="rect">
            <a:avLst/>
          </a:prstGeom>
          <a:solidFill>
            <a:srgbClr val="00B3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+mn-lt"/>
              </a:rPr>
              <a:t>Tony Shepherd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A6DE79-AB9A-4B26-A468-CB6A7F83D58D}"/>
              </a:ext>
            </a:extLst>
          </p:cNvPr>
          <p:cNvSpPr txBox="1"/>
          <p:nvPr/>
        </p:nvSpPr>
        <p:spPr>
          <a:xfrm>
            <a:off x="8173003" y="5975127"/>
            <a:ext cx="801057" cy="400273"/>
          </a:xfrm>
          <a:prstGeom prst="rect">
            <a:avLst/>
          </a:prstGeom>
          <a:solidFill>
            <a:srgbClr val="00B3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  <a:latin typeface="+mn-lt"/>
              </a:rPr>
              <a:t>Matt Bulmer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64819D-454A-4DCD-8B21-726147D80361}"/>
              </a:ext>
            </a:extLst>
          </p:cNvPr>
          <p:cNvSpPr/>
          <p:nvPr/>
        </p:nvSpPr>
        <p:spPr>
          <a:xfrm>
            <a:off x="7164288" y="4221088"/>
            <a:ext cx="1998286" cy="2520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FDEF4-9B97-46A5-87AE-3835DBE0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Minute Template 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AC47B-F86A-4B4A-95F6-8B607EE16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84784"/>
            <a:ext cx="8353300" cy="5112568"/>
          </a:xfrm>
        </p:spPr>
        <p:txBody>
          <a:bodyPr/>
          <a:lstStyle/>
          <a:p>
            <a:r>
              <a:rPr lang="en-GB" dirty="0"/>
              <a:t>Book yourself a session with the Governor Support Staff to support you with how to:</a:t>
            </a:r>
          </a:p>
          <a:p>
            <a:endParaRPr lang="en-GB" sz="1400" dirty="0"/>
          </a:p>
          <a:p>
            <a:pPr marL="895350" lvl="1" indent="-438150"/>
            <a:r>
              <a:rPr lang="en-GB" sz="2400" dirty="0"/>
              <a:t>Insert rows</a:t>
            </a:r>
          </a:p>
          <a:p>
            <a:pPr marL="895350" lvl="1" indent="-438150"/>
            <a:r>
              <a:rPr lang="en-GB" sz="2400" dirty="0"/>
              <a:t>Adding in sections</a:t>
            </a:r>
          </a:p>
          <a:p>
            <a:pPr marL="895350" lvl="1" indent="-438150"/>
            <a:r>
              <a:rPr lang="en-GB" sz="2400" dirty="0"/>
              <a:t>Adding in text</a:t>
            </a:r>
          </a:p>
          <a:p>
            <a:pPr marL="895350" lvl="1" indent="-438150"/>
            <a:r>
              <a:rPr lang="en-GB" sz="2400" dirty="0"/>
              <a:t>Merging and splitting cells</a:t>
            </a:r>
          </a:p>
          <a:p>
            <a:pPr marL="895350" lvl="1" indent="-438150"/>
            <a:r>
              <a:rPr lang="en-GB" sz="2400" dirty="0"/>
              <a:t>Table/column alignment</a:t>
            </a:r>
          </a:p>
          <a:p>
            <a:pPr marL="895350" lvl="1" indent="-438150"/>
            <a:r>
              <a:rPr lang="en-GB" sz="2400" dirty="0"/>
              <a:t>Font size/format</a:t>
            </a:r>
          </a:p>
          <a:p>
            <a:pPr marL="895350" lvl="1" indent="-438150"/>
            <a:r>
              <a:rPr lang="en-GB" sz="2400" dirty="0"/>
              <a:t>Page break/columns</a:t>
            </a:r>
          </a:p>
          <a:p>
            <a:pPr marL="457200" lvl="1" indent="0">
              <a:buNone/>
            </a:pPr>
            <a:endParaRPr lang="en-GB" dirty="0"/>
          </a:p>
          <a:p>
            <a:pPr marL="360363" lvl="2" indent="-360363"/>
            <a:r>
              <a:rPr lang="en-GB" sz="2400" dirty="0"/>
              <a:t>Contact Abdul </a:t>
            </a:r>
            <a:r>
              <a:rPr lang="en-GB" sz="2400" dirty="0">
                <a:hlinkClick r:id="rId2"/>
              </a:rPr>
              <a:t>Abdul.salam@Oldham.gov.uk</a:t>
            </a:r>
            <a:r>
              <a:rPr lang="en-GB" sz="2400" dirty="0"/>
              <a:t>  to arrange a support session</a:t>
            </a:r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82502408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45359"/>
            <a:ext cx="8281292" cy="693638"/>
          </a:xfrm>
        </p:spPr>
        <p:txBody>
          <a:bodyPr/>
          <a:lstStyle/>
          <a:p>
            <a:r>
              <a:rPr lang="en-GB" dirty="0"/>
              <a:t>Me Learning – </a:t>
            </a:r>
            <a:r>
              <a:rPr lang="en-GB" sz="2000" dirty="0"/>
              <a:t>Clerks Training Log @ Development Academy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1EC75-C211-413E-A275-3EDC43949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10377"/>
            <a:ext cx="6876256" cy="4828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 rot="21147926">
            <a:off x="5768907" y="5357697"/>
            <a:ext cx="3304380" cy="1296144"/>
          </a:xfrm>
          <a:prstGeom prst="ellips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All Clerks not employed by Oldham Council have been emailed their password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115616" y="5965027"/>
            <a:ext cx="5182365" cy="900100"/>
          </a:xfrm>
          <a:prstGeom prst="rightArrow">
            <a:avLst/>
          </a:prstGeom>
          <a:solidFill>
            <a:srgbClr val="00CC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Confirm if you have accessed this platform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4C7281-8E28-4C0C-9185-04C571263F9F}"/>
              </a:ext>
            </a:extLst>
          </p:cNvPr>
          <p:cNvSpPr/>
          <p:nvPr/>
        </p:nvSpPr>
        <p:spPr>
          <a:xfrm>
            <a:off x="1907704" y="105220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hlinkClick r:id="rId3"/>
              </a:rPr>
              <a:t>https://oldham.melearning.university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08216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1E1B9-8049-4122-9035-0AF66261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8" y="692696"/>
            <a:ext cx="8209284" cy="1143000"/>
          </a:xfrm>
        </p:spPr>
        <p:txBody>
          <a:bodyPr/>
          <a:lstStyle/>
          <a:p>
            <a:r>
              <a:rPr lang="en-GB" dirty="0"/>
              <a:t>Induction Programme | Me Learning</a:t>
            </a:r>
            <a:endParaRPr lang="en-GB" dirty="0">
              <a:solidFill>
                <a:srgbClr val="0099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FCF9A-B402-46B1-A47C-2AF34DAD0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99" y="1492937"/>
            <a:ext cx="8209284" cy="352936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dirty="0"/>
              <a:t>Weekly reminder emails will be sent to you until you have completed your Mandatory Modules i.e. GDPR, Data Protection, Cybersecurity, Health and Safety at Work etc.</a:t>
            </a:r>
          </a:p>
          <a:p>
            <a:pPr>
              <a:spcAft>
                <a:spcPts val="1200"/>
              </a:spcAft>
            </a:pPr>
            <a:r>
              <a:rPr lang="en-GB" dirty="0"/>
              <a:t>Fast FORWARD – Induction for new and existing staff (half day classroom attendance).</a:t>
            </a:r>
          </a:p>
          <a:p>
            <a:pPr>
              <a:spcAft>
                <a:spcPts val="1200"/>
              </a:spcAft>
            </a:pPr>
            <a:r>
              <a:rPr lang="en-GB" dirty="0"/>
              <a:t>You can also access other free Online training – Microsoft Office i.e. Excel, Word, PowerPoint etc.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9E382E-426D-46E0-A4C8-6CD0EB21522A}"/>
              </a:ext>
            </a:extLst>
          </p:cNvPr>
          <p:cNvSpPr/>
          <p:nvPr/>
        </p:nvSpPr>
        <p:spPr>
          <a:xfrm>
            <a:off x="215516" y="5168572"/>
            <a:ext cx="8712968" cy="1569660"/>
          </a:xfrm>
          <a:prstGeom prst="rect">
            <a:avLst/>
          </a:prstGeom>
          <a:solidFill>
            <a:srgbClr val="00B3BE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  <a:latin typeface="+mn-lt"/>
              </a:rPr>
              <a:t>If you have any queries or problems with your ‘Me Learning’ account or training, then contact Debbie Duffy at the Development Academy on </a:t>
            </a:r>
          </a:p>
          <a:p>
            <a:pPr algn="ctr">
              <a:spcAft>
                <a:spcPts val="1200"/>
              </a:spcAft>
            </a:pPr>
            <a:r>
              <a:rPr lang="en-GB" dirty="0">
                <a:solidFill>
                  <a:schemeClr val="bg1"/>
                </a:solidFill>
                <a:latin typeface="+mn-lt"/>
              </a:rPr>
              <a:t>0161 770 8700 or </a:t>
            </a:r>
            <a:r>
              <a:rPr lang="en-GB" dirty="0">
                <a:solidFill>
                  <a:schemeClr val="bg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dabs@oldham.gov.uk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7111223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Governor Training and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723353"/>
            <a:ext cx="7772400" cy="4618756"/>
          </a:xfrm>
        </p:spPr>
        <p:txBody>
          <a:bodyPr/>
          <a:lstStyle/>
          <a:p>
            <a:r>
              <a:rPr lang="en-GB" dirty="0"/>
              <a:t>Encourage all governors to access the e-learning that has been sent to them from </a:t>
            </a:r>
            <a:r>
              <a:rPr lang="en-GB" dirty="0">
                <a:hlinkClick r:id="rId2"/>
              </a:rPr>
              <a:t>governortraining@Oldham.gov.uk</a:t>
            </a:r>
            <a:r>
              <a:rPr lang="en-GB" dirty="0"/>
              <a:t> </a:t>
            </a:r>
          </a:p>
          <a:p>
            <a:r>
              <a:rPr lang="en-GB" dirty="0"/>
              <a:t>Also on the governor website:</a:t>
            </a:r>
          </a:p>
          <a:p>
            <a:pPr lvl="1"/>
            <a:r>
              <a:rPr lang="en-GB" sz="2200" dirty="0">
                <a:hlinkClick r:id="rId3"/>
              </a:rPr>
              <a:t>www.oldham.gov.uk/governortraining</a:t>
            </a:r>
            <a:endParaRPr lang="en-GB" sz="2200" dirty="0"/>
          </a:p>
          <a:p>
            <a:pPr lvl="1"/>
            <a:r>
              <a:rPr lang="en-GB" sz="2200" dirty="0">
                <a:hlinkClick r:id="rId4"/>
              </a:rPr>
              <a:t>www.oldham.gov.uk/governortrainingprogramme</a:t>
            </a:r>
            <a:endParaRPr lang="en-GB" sz="22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 descr="National Governance Association Logo">
            <a:extLst>
              <a:ext uri="{FF2B5EF4-FFF2-40B4-BE49-F238E27FC236}">
                <a16:creationId xmlns:a16="http://schemas.microsoft.com/office/drawing/2014/main" id="{D0D22B01-0BC8-4560-A67B-D8565CE01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6401" r="14563" b="8001"/>
          <a:stretch/>
        </p:blipFill>
        <p:spPr bwMode="auto">
          <a:xfrm>
            <a:off x="2443200" y="4345363"/>
            <a:ext cx="3072149" cy="92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SPCC">
            <a:extLst>
              <a:ext uri="{FF2B5EF4-FFF2-40B4-BE49-F238E27FC236}">
                <a16:creationId xmlns:a16="http://schemas.microsoft.com/office/drawing/2014/main" id="{269CBD9D-0C7D-4367-A16E-FF07125CC60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653" y="5689635"/>
            <a:ext cx="1761485" cy="898454"/>
          </a:xfrm>
          <a:prstGeom prst="rect">
            <a:avLst/>
          </a:prstGeom>
          <a:noFill/>
        </p:spPr>
      </p:pic>
      <p:pic>
        <p:nvPicPr>
          <p:cNvPr id="3074" name="Picture 2" descr="Image result for Ofsted Logo">
            <a:extLst>
              <a:ext uri="{FF2B5EF4-FFF2-40B4-BE49-F238E27FC236}">
                <a16:creationId xmlns:a16="http://schemas.microsoft.com/office/drawing/2014/main" id="{596CF601-C933-4607-ABC2-0BCDBA31A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 b="29604"/>
          <a:stretch/>
        </p:blipFill>
        <p:spPr bwMode="auto">
          <a:xfrm>
            <a:off x="5599739" y="4725144"/>
            <a:ext cx="1761486" cy="9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7DC68-A40E-4A00-A1E3-00F0994ACC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225" y="5138956"/>
            <a:ext cx="1485998" cy="1485998"/>
          </a:xfrm>
          <a:prstGeom prst="rect">
            <a:avLst/>
          </a:prstGeom>
        </p:spPr>
      </p:pic>
      <p:pic>
        <p:nvPicPr>
          <p:cNvPr id="9" name="Picture 7" descr="http://online.fliphtml5.com/ecxg/qcze/files/large/1.jpg?1545075846">
            <a:extLst>
              <a:ext uri="{FF2B5EF4-FFF2-40B4-BE49-F238E27FC236}">
                <a16:creationId xmlns:a16="http://schemas.microsoft.com/office/drawing/2014/main" id="{B146C3B1-38BE-429D-8E45-62F2112E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3792" r="7648" b="51286"/>
          <a:stretch>
            <a:fillRect/>
          </a:stretch>
        </p:blipFill>
        <p:spPr bwMode="auto">
          <a:xfrm>
            <a:off x="296777" y="5561856"/>
            <a:ext cx="172265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72DF0-F930-49CC-B904-624909C1D5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7" y="4435166"/>
            <a:ext cx="2206863" cy="89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66142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D0A9-F898-4642-AB19-FB0125E1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63588"/>
            <a:ext cx="7772400" cy="1143000"/>
          </a:xfrm>
        </p:spPr>
        <p:txBody>
          <a:bodyPr/>
          <a:lstStyle/>
          <a:p>
            <a:r>
              <a:rPr lang="en-GB" dirty="0"/>
              <a:t>Automated reminder emails to Governors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109B1-8D83-41A3-9E80-59C90353A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781" y="1948890"/>
            <a:ext cx="6759837" cy="3456384"/>
          </a:xfrm>
        </p:spPr>
        <p:txBody>
          <a:bodyPr/>
          <a:lstStyle/>
          <a:p>
            <a:r>
              <a:rPr lang="en-GB" b="1" dirty="0"/>
              <a:t>Governors with missing </a:t>
            </a:r>
            <a:r>
              <a:rPr lang="en-GB" b="1" dirty="0">
                <a:solidFill>
                  <a:srgbClr val="FF0000"/>
                </a:solidFill>
              </a:rPr>
              <a:t>DBS Checks </a:t>
            </a:r>
          </a:p>
          <a:p>
            <a:pPr lvl="1"/>
            <a:r>
              <a:rPr lang="en-GB" sz="2400" b="1" dirty="0"/>
              <a:t>15</a:t>
            </a:r>
            <a:r>
              <a:rPr lang="en-GB" sz="2400" b="1" baseline="30000" dirty="0"/>
              <a:t>th</a:t>
            </a:r>
            <a:r>
              <a:rPr lang="en-GB" sz="2400" b="1" dirty="0"/>
              <a:t> day of month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Governors with missing </a:t>
            </a:r>
            <a:r>
              <a:rPr lang="en-GB" b="1" dirty="0">
                <a:solidFill>
                  <a:srgbClr val="FF0000"/>
                </a:solidFill>
              </a:rPr>
              <a:t>Prevent Training</a:t>
            </a:r>
          </a:p>
          <a:p>
            <a:pPr lvl="1"/>
            <a:r>
              <a:rPr lang="en-GB" sz="2400" b="1" dirty="0"/>
              <a:t>20</a:t>
            </a:r>
            <a:r>
              <a:rPr lang="en-GB" sz="2400" b="1" baseline="30000" dirty="0"/>
              <a:t>th</a:t>
            </a:r>
            <a:r>
              <a:rPr lang="en-GB" sz="2400" b="1" dirty="0"/>
              <a:t> day of month</a:t>
            </a:r>
          </a:p>
          <a:p>
            <a:pPr lvl="1"/>
            <a:endParaRPr lang="en-GB" sz="2400" b="1" dirty="0"/>
          </a:p>
          <a:p>
            <a:pPr marL="457200" lvl="1" indent="0">
              <a:buNone/>
            </a:pPr>
            <a:r>
              <a:rPr lang="en-GB" sz="2400" dirty="0">
                <a:hlinkClick r:id="rId2"/>
              </a:rPr>
              <a:t>www.oldham.gov.uk/onlineprevent</a:t>
            </a:r>
            <a:endParaRPr lang="en-GB" sz="2800" b="1" dirty="0"/>
          </a:p>
          <a:p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endParaRPr lang="en-GB" b="1" dirty="0"/>
          </a:p>
        </p:txBody>
      </p:sp>
      <p:pic>
        <p:nvPicPr>
          <p:cNvPr id="4" name="Picture 7" descr="http://online.fliphtml5.com/ecxg/qcze/files/large/1.jpg?1545075846">
            <a:extLst>
              <a:ext uri="{FF2B5EF4-FFF2-40B4-BE49-F238E27FC236}">
                <a16:creationId xmlns:a16="http://schemas.microsoft.com/office/drawing/2014/main" id="{7FB246F0-959F-489D-BFE0-AFF0871A8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3792" r="7648" b="51286"/>
          <a:stretch>
            <a:fillRect/>
          </a:stretch>
        </p:blipFill>
        <p:spPr bwMode="auto">
          <a:xfrm>
            <a:off x="6986159" y="3931950"/>
            <a:ext cx="19140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dbs">
            <a:extLst>
              <a:ext uri="{FF2B5EF4-FFF2-40B4-BE49-F238E27FC236}">
                <a16:creationId xmlns:a16="http://schemas.microsoft.com/office/drawing/2014/main" id="{39AC01C0-60D9-4CF2-BA27-6D9A8275E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6300" r="-1301" b="-6300"/>
          <a:stretch/>
        </p:blipFill>
        <p:spPr bwMode="auto">
          <a:xfrm>
            <a:off x="6828938" y="1917811"/>
            <a:ext cx="2228501" cy="12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162326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>
            <a:extLst>
              <a:ext uri="{FF2B5EF4-FFF2-40B4-BE49-F238E27FC236}">
                <a16:creationId xmlns:a16="http://schemas.microsoft.com/office/drawing/2014/main" id="{34C34886-33B3-48B0-B9A9-BB3CEB6091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719138"/>
            <a:ext cx="7772400" cy="693737"/>
          </a:xfrm>
        </p:spPr>
        <p:txBody>
          <a:bodyPr/>
          <a:lstStyle/>
          <a:p>
            <a:r>
              <a:rPr lang="en-GB" altLang="en-US" dirty="0"/>
              <a:t>First-Class Email 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BA23F-6535-4718-8F06-216297834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44" y="1772816"/>
            <a:ext cx="8316912" cy="935434"/>
          </a:xfrm>
        </p:spPr>
        <p:txBody>
          <a:bodyPr/>
          <a:lstStyle/>
          <a:p>
            <a:pPr>
              <a:defRPr/>
            </a:pPr>
            <a:r>
              <a:rPr lang="en-GB" dirty="0"/>
              <a:t>First-Class email any governors with issues then they must speak to their school’s administrator for support.</a:t>
            </a:r>
          </a:p>
          <a:p>
            <a:pPr>
              <a:defRPr/>
            </a:pPr>
            <a:endParaRPr lang="en-GB" sz="200" b="1" dirty="0"/>
          </a:p>
          <a:p>
            <a:pPr>
              <a:defRPr/>
            </a:pPr>
            <a:endParaRPr lang="en-GB" sz="1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B57C5C-2DE4-448E-B703-ECD3BC6F901E}"/>
              </a:ext>
            </a:extLst>
          </p:cNvPr>
          <p:cNvSpPr/>
          <p:nvPr/>
        </p:nvSpPr>
        <p:spPr>
          <a:xfrm>
            <a:off x="250825" y="2924944"/>
            <a:ext cx="8642350" cy="345757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800" b="1" dirty="0">
              <a:solidFill>
                <a:srgbClr val="000000"/>
              </a:solidFill>
              <a:latin typeface="Arial"/>
            </a:endParaRPr>
          </a:p>
          <a:p>
            <a:pPr marL="261938" marR="0" lvl="0" indent="79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First-Class schools supported by the Oldham Council’s Unity Partnership </a:t>
            </a:r>
          </a:p>
          <a:p>
            <a:pPr marL="285750" marR="0" lvl="0" indent="-1984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Passwords - automatically reset every 90 days (3 Months), council policy.</a:t>
            </a:r>
          </a:p>
          <a:p>
            <a:pPr marL="285750" marR="0" lvl="0" indent="-1984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Passwords - 8 characters (numerals, uppercase and lowercase letters).</a:t>
            </a:r>
          </a:p>
          <a:p>
            <a:pPr marL="285750" marR="0" lvl="0" indent="-1984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Unity Partnership ICT Support team offer support.</a:t>
            </a:r>
          </a:p>
          <a:p>
            <a:pPr marL="269875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Tel: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0161 770 1000 option 2* |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Mon–Thurs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8am to 5:30pm &amp;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Friday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8am to 5pm </a:t>
            </a:r>
          </a:p>
          <a:p>
            <a:pPr marL="357188" marR="0" lvl="1" indent="-87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note voicemail or call-back facility are not available   </a:t>
            </a:r>
          </a:p>
          <a:p>
            <a:pPr marL="357188" marR="0" lvl="1" indent="-87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1984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– ICT are looking to offer training to support governors accessing and using their First Class account - more information to follow…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29914D3-741D-491F-B392-E43EC295E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08" y="4054217"/>
            <a:ext cx="4357175" cy="22869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1C00AD-AF8E-41A2-8B4B-F708D96B7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14" y="719137"/>
            <a:ext cx="4788142" cy="1165181"/>
          </a:xfrm>
        </p:spPr>
        <p:txBody>
          <a:bodyPr/>
          <a:lstStyle/>
          <a:p>
            <a:r>
              <a:rPr lang="en-GB" dirty="0"/>
              <a:t>Service Level Agreement </a:t>
            </a:r>
            <a:br>
              <a:rPr lang="en-GB" dirty="0"/>
            </a:br>
            <a:r>
              <a:rPr lang="en-GB" dirty="0"/>
              <a:t>SLA 2020/21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6621-D212-483A-8614-55026802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12" y="1906588"/>
            <a:ext cx="4032820" cy="4114800"/>
          </a:xfrm>
        </p:spPr>
        <p:txBody>
          <a:bodyPr/>
          <a:lstStyle/>
          <a:p>
            <a:r>
              <a:rPr lang="en-GB" dirty="0"/>
              <a:t>Who buys back what? </a:t>
            </a:r>
          </a:p>
          <a:p>
            <a:r>
              <a:rPr lang="en-GB" dirty="0"/>
              <a:t>Information about the SLA is here: </a:t>
            </a:r>
            <a:r>
              <a:rPr lang="en-GB" dirty="0">
                <a:hlinkClick r:id="rId3"/>
              </a:rPr>
              <a:t>https://oldhamservices.co.uk/governor-support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456478-E5C7-4DDB-9A18-103810A7A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646" y="1065957"/>
            <a:ext cx="3960440" cy="5297469"/>
          </a:xfrm>
          <a:prstGeom prst="rect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8AE065F2-451B-4875-981A-B96BB257D380}"/>
              </a:ext>
            </a:extLst>
          </p:cNvPr>
          <p:cNvSpPr/>
          <p:nvPr/>
        </p:nvSpPr>
        <p:spPr>
          <a:xfrm>
            <a:off x="4029431" y="5936567"/>
            <a:ext cx="864096" cy="4045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516035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9F9C-79F4-44DC-B1B3-E8481FBB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765646"/>
          </a:xfrm>
        </p:spPr>
        <p:txBody>
          <a:bodyPr/>
          <a:lstStyle/>
          <a:p>
            <a:r>
              <a:rPr lang="en-GB" dirty="0"/>
              <a:t>Get Information about Schools – GIAS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2EC32D-313A-472F-94E7-75D33EBE2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28" t="9326" r="57305" b="37602"/>
          <a:stretch/>
        </p:blipFill>
        <p:spPr>
          <a:xfrm>
            <a:off x="323527" y="1484784"/>
            <a:ext cx="3566249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8320CF-8EC4-4284-AA4F-E50F0D9A7653}"/>
              </a:ext>
            </a:extLst>
          </p:cNvPr>
          <p:cNvSpPr/>
          <p:nvPr/>
        </p:nvSpPr>
        <p:spPr>
          <a:xfrm>
            <a:off x="4419171" y="1717357"/>
            <a:ext cx="3867022" cy="830997"/>
          </a:xfrm>
          <a:prstGeom prst="rect">
            <a:avLst/>
          </a:prstGeom>
          <a:solidFill>
            <a:srgbClr val="C5FAFD"/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</a:rPr>
              <a:t>Only schools can log in and update this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519FB-9627-46DE-8EA3-DAE163A9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646" y="2780927"/>
            <a:ext cx="6937819" cy="4077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236902-F1A6-4F71-82BA-A824E53DDFF6}"/>
              </a:ext>
            </a:extLst>
          </p:cNvPr>
          <p:cNvSpPr/>
          <p:nvPr/>
        </p:nvSpPr>
        <p:spPr>
          <a:xfrm>
            <a:off x="1367644" y="105413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n-lt"/>
                <a:hlinkClick r:id="rId4"/>
              </a:rPr>
              <a:t>https://get-information-schools.service.gov.uk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602538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Summer Term 2020 - Local Authority Agenda Item for </a:t>
            </a:r>
            <a:r>
              <a:rPr lang="en-GB" altLang="en-US" b="1" dirty="0">
                <a:solidFill>
                  <a:srgbClr val="FF0000"/>
                </a:solidFill>
              </a:rPr>
              <a:t>A</a:t>
            </a:r>
            <a:r>
              <a:rPr lang="en-GB" b="1" dirty="0">
                <a:solidFill>
                  <a:srgbClr val="FF0000"/>
                </a:solidFill>
              </a:rPr>
              <a:t>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27" y="2204865"/>
            <a:ext cx="7772400" cy="2736304"/>
          </a:xfrm>
          <a:solidFill>
            <a:srgbClr val="EBEBFF"/>
          </a:solidFill>
        </p:spPr>
        <p:txBody>
          <a:bodyPr/>
          <a:lstStyle/>
          <a:p>
            <a:endParaRPr lang="en-GB" dirty="0"/>
          </a:p>
          <a:p>
            <a:r>
              <a:rPr lang="en-GB" dirty="0"/>
              <a:t>There must be an </a:t>
            </a:r>
            <a:r>
              <a:rPr lang="en-GB" sz="2800" b="1" dirty="0">
                <a:solidFill>
                  <a:srgbClr val="FF0000"/>
                </a:solidFill>
              </a:rPr>
              <a:t>action</a:t>
            </a:r>
            <a:r>
              <a:rPr lang="en-GB" dirty="0"/>
              <a:t> in the minutes!</a:t>
            </a:r>
          </a:p>
          <a:p>
            <a:endParaRPr lang="en-GB" dirty="0"/>
          </a:p>
          <a:p>
            <a:r>
              <a:rPr lang="en-GB" b="1" dirty="0"/>
              <a:t>Remind</a:t>
            </a:r>
            <a:r>
              <a:rPr lang="en-GB" dirty="0"/>
              <a:t> the Chair if the governors skip over it!!!</a:t>
            </a:r>
          </a:p>
        </p:txBody>
      </p:sp>
    </p:spTree>
    <p:extLst>
      <p:ext uri="{BB962C8B-B14F-4D97-AF65-F5344CB8AC3E}">
        <p14:creationId xmlns:p14="http://schemas.microsoft.com/office/powerpoint/2010/main" val="14420666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633C0-89B3-42F9-9920-FC436AA0E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– Replacement Agenda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B92E9-A45B-4C26-BE7A-5719E3739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556792"/>
            <a:ext cx="7772400" cy="41148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+mj-lt"/>
              </a:rPr>
              <a:t>School Business Critical Decisions or Headteacher’s Report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Monitoring of Care for Children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School Building Issues and Remote Working 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Home Learning Support for Parents and Carers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Monitoring of Wellbeing </a:t>
            </a:r>
          </a:p>
          <a:p>
            <a:r>
              <a:rPr lang="en-GB" dirty="0">
                <a:solidFill>
                  <a:schemeClr val="tx1"/>
                </a:solidFill>
                <a:latin typeface="+mj-lt"/>
              </a:rPr>
              <a:t>School Website Compliance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+mj-lt"/>
            </a:endParaRPr>
          </a:p>
          <a:p>
            <a:r>
              <a:rPr lang="en-GB" b="1" dirty="0">
                <a:solidFill>
                  <a:schemeClr val="tx1"/>
                </a:solidFill>
                <a:latin typeface="+mj-lt"/>
              </a:rPr>
              <a:t>Chairs of Governors Briefing – Teams Meeting on Tuesday 19 May 2020 | 6 – 7.30pm</a:t>
            </a:r>
          </a:p>
        </p:txBody>
      </p:sp>
    </p:spTree>
    <p:extLst>
      <p:ext uri="{BB962C8B-B14F-4D97-AF65-F5344CB8AC3E}">
        <p14:creationId xmlns:p14="http://schemas.microsoft.com/office/powerpoint/2010/main" val="4249517352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2F36C-7697-4BCC-B741-3AC8575D9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9" y="160894"/>
            <a:ext cx="8714742" cy="5809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A9123E-3050-4B69-B8F9-838049E6F416}"/>
              </a:ext>
            </a:extLst>
          </p:cNvPr>
          <p:cNvSpPr txBox="1"/>
          <p:nvPr/>
        </p:nvSpPr>
        <p:spPr>
          <a:xfrm>
            <a:off x="1115616" y="6101542"/>
            <a:ext cx="8028384" cy="461665"/>
          </a:xfrm>
          <a:prstGeom prst="rect">
            <a:avLst/>
          </a:prstGeom>
          <a:solidFill>
            <a:srgbClr val="00B3BE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   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Sutherland bid us farewell – ‘</a:t>
            </a:r>
            <a:r>
              <a:rPr lang="da-D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Guidbye for noo’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(April 2020)</a:t>
            </a:r>
          </a:p>
        </p:txBody>
      </p:sp>
      <p:pic>
        <p:nvPicPr>
          <p:cNvPr id="3074" name="Picture 1" descr="image001">
            <a:extLst>
              <a:ext uri="{FF2B5EF4-FFF2-40B4-BE49-F238E27FC236}">
                <a16:creationId xmlns:a16="http://schemas.microsoft.com/office/drawing/2014/main" id="{7E068FC7-76DE-4140-BB71-72487BD53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2813" r="12350" b="7866"/>
          <a:stretch/>
        </p:blipFill>
        <p:spPr bwMode="auto">
          <a:xfrm>
            <a:off x="214629" y="4754619"/>
            <a:ext cx="1368152" cy="1950559"/>
          </a:xfrm>
          <a:prstGeom prst="ellipse">
            <a:avLst/>
          </a:prstGeom>
          <a:ln w="76200">
            <a:solidFill>
              <a:srgbClr val="00B3BE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342985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14C2937B-00CB-4E8F-87C5-36B4DF7A22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719138"/>
            <a:ext cx="7772400" cy="765175"/>
          </a:xfrm>
        </p:spPr>
        <p:txBody>
          <a:bodyPr/>
          <a:lstStyle/>
          <a:p>
            <a:r>
              <a:rPr lang="en-GB" altLang="en-US" dirty="0"/>
              <a:t>Local Authority Agenda Item for </a:t>
            </a:r>
            <a:r>
              <a:rPr lang="en-GB" altLang="en-US" b="1" dirty="0">
                <a:solidFill>
                  <a:srgbClr val="FF0000"/>
                </a:solidFill>
              </a:rPr>
              <a:t>Action</a:t>
            </a:r>
            <a:endParaRPr lang="en-GB" alt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FF413F-7514-4507-B74A-CAC81CED717B}"/>
              </a:ext>
            </a:extLst>
          </p:cNvPr>
          <p:cNvSpPr txBox="1">
            <a:spLocks/>
          </p:cNvSpPr>
          <p:nvPr/>
        </p:nvSpPr>
        <p:spPr bwMode="auto">
          <a:xfrm>
            <a:off x="250825" y="2368550"/>
            <a:ext cx="8285163" cy="28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 lvl="1">
              <a:spcAft>
                <a:spcPts val="0"/>
              </a:spcAft>
              <a:defRPr/>
            </a:pPr>
            <a:endParaRPr lang="en-GB" sz="1800" dirty="0">
              <a:solidFill>
                <a:srgbClr val="61636B"/>
              </a:solidFill>
              <a:ea typeface="Times New Roman" panose="02020603050405020304" pitchFamily="18" charset="0"/>
            </a:endParaRPr>
          </a:p>
          <a:p>
            <a:pPr marL="457200" lvl="1" indent="0">
              <a:spcAft>
                <a:spcPts val="1200"/>
              </a:spcAft>
              <a:buFontTx/>
              <a:buNone/>
              <a:defRPr/>
            </a:pPr>
            <a:endParaRPr lang="en-GB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4A98FE-DC91-4D0D-A0C4-4B5E0C86DBD9}"/>
              </a:ext>
            </a:extLst>
          </p:cNvPr>
          <p:cNvSpPr txBox="1">
            <a:spLocks/>
          </p:cNvSpPr>
          <p:nvPr/>
        </p:nvSpPr>
        <p:spPr bwMode="auto">
          <a:xfrm>
            <a:off x="621381" y="1921669"/>
            <a:ext cx="7921625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en-GB" b="1" kern="0" dirty="0"/>
              <a:t>None for Summer 2020</a:t>
            </a:r>
            <a:endParaRPr lang="en-GB" sz="2400" kern="0" dirty="0"/>
          </a:p>
          <a:p>
            <a:pPr>
              <a:spcAft>
                <a:spcPts val="1200"/>
              </a:spcAft>
              <a:defRPr/>
            </a:pPr>
            <a:endParaRPr lang="en-GB" sz="1100" kern="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4E452A33-E97F-403E-A7CF-CEFCC2DEA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719138"/>
            <a:ext cx="7921625" cy="693737"/>
          </a:xfrm>
        </p:spPr>
        <p:txBody>
          <a:bodyPr/>
          <a:lstStyle/>
          <a:p>
            <a:r>
              <a:rPr lang="en-GB" altLang="en-US" dirty="0"/>
              <a:t>Local Authority Agenda Item for </a:t>
            </a:r>
            <a:r>
              <a:rPr lang="en-GB" altLang="en-US" b="1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95E34-1BEC-4A58-9393-62DF809290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556792"/>
            <a:ext cx="8209284" cy="4896445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b="1" dirty="0">
                <a:solidFill>
                  <a:srgbClr val="61636B"/>
                </a:solidFill>
                <a:latin typeface="Arial" panose="020B0604020202020204" pitchFamily="34" charset="0"/>
              </a:rPr>
              <a:t>Item 17.1 - Schools Forum </a:t>
            </a:r>
            <a:endParaRPr lang="en-GB" dirty="0">
              <a:solidFill>
                <a:srgbClr val="61636B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61636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Governors are asked to receive and note the summary papers outlining discussions held at the meetings of the Schools Forum held during last term on 15 January 2020.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dirty="0">
                <a:solidFill>
                  <a:srgbClr val="61636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Link to the document: </a:t>
            </a:r>
            <a:r>
              <a:rPr lang="en-GB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www.oldham.gov.uk/schoolsforum</a:t>
            </a:r>
            <a:endParaRPr lang="en-GB" dirty="0">
              <a:solidFill>
                <a:srgbClr val="61636B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b="1" dirty="0">
                <a:solidFill>
                  <a:srgbClr val="61636B"/>
                </a:solidFill>
                <a:latin typeface="Arial" panose="020B0604020202020204" pitchFamily="34" charset="0"/>
              </a:rPr>
              <a:t>Item 17.2 - School Admissions 2021/22  </a:t>
            </a:r>
            <a:endParaRPr lang="en-GB" dirty="0">
              <a:solidFill>
                <a:srgbClr val="61636B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</a:rPr>
              <a:t>Governors are asked to ensure that where applicable under the Own Admissions Authority that their school has determined their 2021/22 admissions policy (and supplementary form if applicable) by 28 February 2020 and has published the policy by 15 March 2020.</a:t>
            </a:r>
            <a:endParaRPr lang="en-GB" altLang="en-US" sz="2400" dirty="0"/>
          </a:p>
        </p:txBody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5FD63984-E677-4E41-ADA2-19D335A2B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72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616365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616365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616365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16365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16365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19572" y="757571"/>
            <a:ext cx="7488832" cy="648072"/>
          </a:xfrm>
        </p:spPr>
        <p:txBody>
          <a:bodyPr/>
          <a:lstStyle/>
          <a:p>
            <a:pPr eaLnBrk="1" hangingPunct="1"/>
            <a:r>
              <a:rPr lang="en-GB" altLang="en-US" dirty="0"/>
              <a:t>Clerk Update as an Agenda item</a:t>
            </a:r>
            <a:br>
              <a:rPr lang="en-GB" altLang="en-US" dirty="0"/>
            </a:br>
            <a:endParaRPr lang="en-GB" altLang="en-US" sz="2400" dirty="0">
              <a:solidFill>
                <a:srgbClr val="007A87"/>
              </a:solidFill>
            </a:endParaRP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8280920" cy="3384376"/>
          </a:xfrm>
        </p:spPr>
        <p:txBody>
          <a:bodyPr/>
          <a:lstStyle/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Clerks </a:t>
            </a:r>
            <a:r>
              <a:rPr lang="en-GB" altLang="en-US" sz="2400" b="1" dirty="0">
                <a:solidFill>
                  <a:srgbClr val="FF0000"/>
                </a:solidFill>
              </a:rPr>
              <a:t>must</a:t>
            </a:r>
            <a:r>
              <a:rPr lang="en-GB" altLang="en-US" sz="2400" dirty="0"/>
              <a:t> </a:t>
            </a:r>
            <a:r>
              <a:rPr lang="en-GB" altLang="en-US" sz="2400" b="1" dirty="0"/>
              <a:t>share any new updates that occur during the term </a:t>
            </a:r>
            <a:r>
              <a:rPr lang="en-GB" altLang="en-US" sz="2400" dirty="0"/>
              <a:t>e.g. Appointment of a new Director of Education and Early Years etc.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400" dirty="0"/>
              <a:t>LOOK OUT for an email ‘</a:t>
            </a:r>
            <a:r>
              <a:rPr lang="en-GB" altLang="en-US" sz="2400" b="1" dirty="0"/>
              <a:t>Clerk Update 1</a:t>
            </a:r>
            <a:r>
              <a:rPr lang="en-GB" altLang="en-US" sz="2400" dirty="0"/>
              <a:t>’ or ‘</a:t>
            </a:r>
            <a:r>
              <a:rPr lang="en-GB" altLang="en-US" sz="2400" b="1" dirty="0"/>
              <a:t>Clerk Update 2</a:t>
            </a:r>
            <a:r>
              <a:rPr lang="en-GB" altLang="en-US" sz="2400" dirty="0"/>
              <a:t>’ etc.</a:t>
            </a:r>
          </a:p>
          <a:p>
            <a:pPr lvl="2" indent="-339725"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en-GB" altLang="en-US" sz="2400" dirty="0"/>
              <a:t>Drop in text from email ensuring that the information is written in it’s correct ‘tense’ – i.e. something that happened or is going to happen etc.</a:t>
            </a:r>
          </a:p>
          <a:p>
            <a:pPr marL="457200" lvl="1" indent="0">
              <a:spcAft>
                <a:spcPts val="1200"/>
              </a:spcAft>
              <a:buNone/>
              <a:defRPr/>
            </a:pPr>
            <a:endParaRPr lang="en-GB" altLang="en-US" sz="2400" dirty="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GB" altLang="en-US" sz="2400" dirty="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GB" altLang="en-US" sz="2400" dirty="0"/>
          </a:p>
          <a:p>
            <a:pPr marL="457200" lvl="1" indent="0">
              <a:spcAft>
                <a:spcPts val="1200"/>
              </a:spcAft>
              <a:buNone/>
              <a:defRPr/>
            </a:pPr>
            <a:endParaRPr lang="en-GB" altLang="en-US" sz="2400" dirty="0"/>
          </a:p>
        </p:txBody>
      </p:sp>
      <p:sp>
        <p:nvSpPr>
          <p:cNvPr id="2" name="Rounded Rectangle 1"/>
          <p:cNvSpPr/>
          <p:nvPr/>
        </p:nvSpPr>
        <p:spPr>
          <a:xfrm>
            <a:off x="1691680" y="5445224"/>
            <a:ext cx="5760640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This is important!</a:t>
            </a:r>
          </a:p>
        </p:txBody>
      </p:sp>
    </p:spTree>
    <p:extLst>
      <p:ext uri="{BB962C8B-B14F-4D97-AF65-F5344CB8AC3E}">
        <p14:creationId xmlns:p14="http://schemas.microsoft.com/office/powerpoint/2010/main" val="7884954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4099" grpId="0" build="p"/>
      <p:bldP spid="2" grpId="0" animBg="1"/>
      <p:bldP spid="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C89A-5CAA-48D3-9C65-BAB6CD85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719138"/>
            <a:ext cx="8281291" cy="1143000"/>
          </a:xfrm>
        </p:spPr>
        <p:txBody>
          <a:bodyPr/>
          <a:lstStyle/>
          <a:p>
            <a:r>
              <a:rPr lang="en-GB" b="1" dirty="0"/>
              <a:t>Clerks Update 1 </a:t>
            </a:r>
            <a:r>
              <a:rPr lang="en-GB" dirty="0"/>
              <a:t>– sent to Clerks on 20/4/2020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53303-F145-479C-88BF-C43093A5E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562" y="1412776"/>
            <a:ext cx="8313205" cy="5112568"/>
          </a:xfrm>
        </p:spPr>
        <p:txBody>
          <a:bodyPr/>
          <a:lstStyle/>
          <a:p>
            <a:r>
              <a:rPr lang="en-GB" sz="2000" b="1" dirty="0"/>
              <a:t>Staffing and Post Changes in Oldham Council’s Children Services Directorate </a:t>
            </a:r>
            <a:endParaRPr lang="en-GB" sz="2000" dirty="0"/>
          </a:p>
          <a:p>
            <a:pPr lvl="1"/>
            <a:r>
              <a:rPr lang="en-GB" sz="1800" dirty="0"/>
              <a:t>Andrew Sutherland Director of Education, Skills and Early Years left the Local Authority on 24 April 2020. In the interim, Tony Shepherd </a:t>
            </a:r>
            <a:r>
              <a:rPr lang="en-GB" dirty="0"/>
              <a:t>(Head of Schools and Learning)</a:t>
            </a:r>
            <a:r>
              <a:rPr lang="en-GB" sz="1800" dirty="0"/>
              <a:t> and Matt Bulmer </a:t>
            </a:r>
            <a:r>
              <a:rPr lang="en-GB" dirty="0"/>
              <a:t>(Programme Director- Opportunity Area) </a:t>
            </a:r>
            <a:r>
              <a:rPr lang="en-GB" sz="1800" dirty="0"/>
              <a:t>will act up in the Director role. </a:t>
            </a:r>
          </a:p>
          <a:p>
            <a:pPr lvl="1"/>
            <a:r>
              <a:rPr lang="en-GB" sz="1800" dirty="0"/>
              <a:t>David Shaw joined Oldham Council in April 2020 in the post of Assistant Director of Education (SEND). </a:t>
            </a:r>
          </a:p>
          <a:p>
            <a:endParaRPr lang="en-GB" sz="700" dirty="0"/>
          </a:p>
          <a:p>
            <a:r>
              <a:rPr lang="en-GB" sz="2000" b="1" dirty="0"/>
              <a:t>Coronavirus - COVID-19 </a:t>
            </a:r>
            <a:endParaRPr lang="en-GB" sz="2000" dirty="0"/>
          </a:p>
          <a:p>
            <a:pPr lvl="1"/>
            <a:r>
              <a:rPr lang="en-GB" sz="1800" dirty="0"/>
              <a:t>Updates from Oldham Council are regularly shared with governors.</a:t>
            </a:r>
          </a:p>
          <a:p>
            <a:pPr lvl="1"/>
            <a:r>
              <a:rPr lang="en-GB" sz="1800" dirty="0"/>
              <a:t>The Oldham Council website is updated with any key developments in the local situation. </a:t>
            </a:r>
            <a:r>
              <a:rPr lang="en-GB" sz="1800" u="sng" dirty="0">
                <a:hlinkClick r:id="rId2"/>
              </a:rPr>
              <a:t>www.oldham.gov.uk/coronavirus</a:t>
            </a:r>
            <a:r>
              <a:rPr lang="en-GB" sz="1800" dirty="0"/>
              <a:t> </a:t>
            </a:r>
          </a:p>
          <a:p>
            <a:pPr marL="0" indent="0">
              <a:buNone/>
            </a:pPr>
            <a:r>
              <a:rPr lang="en-GB" sz="900" dirty="0"/>
              <a:t> </a:t>
            </a:r>
            <a:endParaRPr lang="en-GB" sz="400" dirty="0"/>
          </a:p>
          <a:p>
            <a:r>
              <a:rPr lang="en-GB" sz="2000" b="1" dirty="0"/>
              <a:t>Oldham Learning Festival 2020</a:t>
            </a:r>
            <a:endParaRPr lang="en-GB" sz="2000" dirty="0"/>
          </a:p>
          <a:p>
            <a:pPr lvl="1"/>
            <a:r>
              <a:rPr lang="en-GB" sz="1800" dirty="0"/>
              <a:t>Oldham Learning Festival 2020 scheduled to take place in June 2020 has been postponed. </a:t>
            </a:r>
            <a:r>
              <a:rPr lang="en-GB" sz="1800" u="sng" dirty="0">
                <a:hlinkClick r:id="rId3"/>
              </a:rPr>
              <a:t>www.oldham.gov.uk/olf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39019842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21630"/>
          </a:xfrm>
        </p:spPr>
        <p:txBody>
          <a:bodyPr/>
          <a:lstStyle/>
          <a:p>
            <a:r>
              <a:rPr lang="en-GB" dirty="0"/>
              <a:t>Good Practice for Clerks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528" y="1340768"/>
            <a:ext cx="867906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</a:pPr>
            <a:r>
              <a:rPr lang="en-GB" kern="0" dirty="0"/>
              <a:t>Avoid using governors names in minutes.</a:t>
            </a:r>
          </a:p>
          <a:p>
            <a:r>
              <a:rPr lang="en-GB" kern="0" dirty="0"/>
              <a:t>The </a:t>
            </a:r>
            <a:r>
              <a:rPr lang="en-GB" b="1" kern="0" dirty="0"/>
              <a:t>do not’s …</a:t>
            </a:r>
          </a:p>
          <a:p>
            <a:pPr lvl="1"/>
            <a:r>
              <a:rPr lang="en-GB" sz="2200" kern="0" dirty="0"/>
              <a:t>Do not write back office/admin issues into the governing body minutes.</a:t>
            </a:r>
          </a:p>
          <a:p>
            <a:pPr lvl="1"/>
            <a:r>
              <a:rPr lang="en-GB" sz="2200" kern="0" dirty="0"/>
              <a:t>Do not agree to use different templates/colours or adding in additional action lists. The school will have to do this.</a:t>
            </a:r>
          </a:p>
          <a:p>
            <a:pPr lvl="1"/>
            <a:r>
              <a:rPr lang="en-GB" sz="2200" kern="0" dirty="0"/>
              <a:t>If they have gone paperless they cannot go back to paper - the school will need to come up with a solution e.g. Folder in school, online web folder with password for governors.</a:t>
            </a:r>
          </a:p>
          <a:p>
            <a:pPr lvl="1"/>
            <a:r>
              <a:rPr lang="en-GB" sz="2200" kern="0" dirty="0"/>
              <a:t>Do not write pass words or key instructions in the minutes </a:t>
            </a:r>
          </a:p>
          <a:p>
            <a:pPr lvl="1"/>
            <a:r>
              <a:rPr lang="en-GB" sz="2200" kern="0" dirty="0"/>
              <a:t>Do not go into detail about staffing issues, personal issues or complaints – think about how your text would look on the front page of the press or how people would feel if they read it! </a:t>
            </a:r>
          </a:p>
        </p:txBody>
      </p:sp>
    </p:spTree>
    <p:extLst>
      <p:ext uri="{BB962C8B-B14F-4D97-AF65-F5344CB8AC3E}">
        <p14:creationId xmlns:p14="http://schemas.microsoft.com/office/powerpoint/2010/main" val="3621771345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CE307E6D-E6CB-47C9-8B88-A60D2F39C1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748712" cy="909638"/>
          </a:xfrm>
        </p:spPr>
        <p:txBody>
          <a:bodyPr/>
          <a:lstStyle/>
          <a:p>
            <a:r>
              <a:rPr lang="en-GB" altLang="en-US"/>
              <a:t>Governor Vacancies Recruitment – </a:t>
            </a:r>
            <a:r>
              <a:rPr lang="en-GB" altLang="en-US" b="1"/>
              <a:t>Update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6F1D6A-D631-46EB-A3DF-39F29E4F96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5917866"/>
              </p:ext>
            </p:extLst>
          </p:nvPr>
        </p:nvGraphicFramePr>
        <p:xfrm>
          <a:off x="395289" y="1340768"/>
          <a:ext cx="8353176" cy="5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1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15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Governor Type</a:t>
                      </a:r>
                    </a:p>
                  </a:txBody>
                  <a:tcPr marL="91441" marR="91441" marT="45730" marB="45730" anchor="ctr">
                    <a:solidFill>
                      <a:srgbClr val="007A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Process for filling vacancy</a:t>
                      </a:r>
                    </a:p>
                  </a:txBody>
                  <a:tcPr marL="91441" marR="91441" marT="45730" marB="45730" anchor="ctr">
                    <a:solidFill>
                      <a:srgbClr val="007A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Current vacancies May 2020</a:t>
                      </a:r>
                    </a:p>
                  </a:txBody>
                  <a:tcPr marL="91441" marR="91441" marT="45730" marB="45730" anchor="ctr">
                    <a:solidFill>
                      <a:srgbClr val="007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806">
                <a:tc>
                  <a:txBody>
                    <a:bodyPr/>
                    <a:lstStyle/>
                    <a:p>
                      <a:r>
                        <a:rPr lang="en-GB" sz="2000" dirty="0"/>
                        <a:t>Co-opted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Selected and</a:t>
                      </a:r>
                      <a:r>
                        <a:rPr lang="en-GB" sz="2000" baseline="0" dirty="0"/>
                        <a:t> approved by the Governing Body </a:t>
                      </a:r>
                      <a:r>
                        <a:rPr lang="en-GB" sz="2000" i="1" baseline="0" dirty="0"/>
                        <a:t>(agenda item)</a:t>
                      </a:r>
                      <a:endParaRPr lang="en-GB" sz="2000" i="1" dirty="0"/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17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018">
                <a:tc>
                  <a:txBody>
                    <a:bodyPr/>
                    <a:lstStyle/>
                    <a:p>
                      <a:r>
                        <a:rPr lang="en-GB" sz="2000" dirty="0"/>
                        <a:t>Parent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Election in School</a:t>
                      </a:r>
                      <a:r>
                        <a:rPr lang="en-GB" sz="2000" b="1" dirty="0"/>
                        <a:t> - </a:t>
                      </a:r>
                      <a:r>
                        <a:rPr lang="en-GB" sz="1200" b="1" dirty="0">
                          <a:solidFill>
                            <a:srgbClr val="009999"/>
                          </a:solidFill>
                        </a:rPr>
                        <a:t>welcome at FGB meeting 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22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018">
                <a:tc>
                  <a:txBody>
                    <a:bodyPr/>
                    <a:lstStyle/>
                    <a:p>
                      <a:r>
                        <a:rPr lang="en-GB" sz="2000" dirty="0"/>
                        <a:t>Staff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Election in School</a:t>
                      </a: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welcome at FGB meeting 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i="0" dirty="0"/>
                        <a:t>6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5816">
                <a:tc>
                  <a:txBody>
                    <a:bodyPr/>
                    <a:lstStyle/>
                    <a:p>
                      <a:r>
                        <a:rPr lang="en-GB" sz="2000" dirty="0"/>
                        <a:t>Local Authority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Approved by the Lead</a:t>
                      </a:r>
                      <a:r>
                        <a:rPr lang="en-GB" sz="2000" baseline="0" dirty="0"/>
                        <a:t> and Shadow Cabinet members - before the GB meeting </a:t>
                      </a:r>
                      <a:r>
                        <a:rPr lang="en-GB" sz="2000" i="1" baseline="0" dirty="0"/>
                        <a:t>(agenda item)</a:t>
                      </a:r>
                      <a:endParaRPr lang="en-GB" sz="2000" dirty="0"/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7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062">
                <a:tc>
                  <a:txBody>
                    <a:bodyPr/>
                    <a:lstStyle/>
                    <a:p>
                      <a:r>
                        <a:rPr lang="en-GB" sz="2000" dirty="0"/>
                        <a:t>Foundation / Ex Officio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Appointed</a:t>
                      </a:r>
                      <a:r>
                        <a:rPr lang="en-GB" sz="2000" baseline="0" dirty="0"/>
                        <a:t> by the Diocese – </a:t>
                      </a:r>
                    </a:p>
                    <a:p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welcome at FGB meeting </a:t>
                      </a:r>
                      <a:endParaRPr lang="en-GB" sz="1200" dirty="0"/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16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106">
                <a:tc>
                  <a:txBody>
                    <a:bodyPr/>
                    <a:lstStyle/>
                    <a:p>
                      <a:r>
                        <a:rPr lang="en-GB" sz="2000" dirty="0"/>
                        <a:t>Foundation PCC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Appointed by the Parish Council -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welcome at FGB meeting </a:t>
                      </a:r>
                      <a:endParaRPr lang="en-GB" sz="1200" dirty="0"/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12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3468">
                <a:tc>
                  <a:txBody>
                    <a:bodyPr/>
                    <a:lstStyle/>
                    <a:p>
                      <a:r>
                        <a:rPr lang="en-GB" sz="2000" dirty="0"/>
                        <a:t>Foundation Trustee</a:t>
                      </a:r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Appointed by the Trust – </a:t>
                      </a:r>
                      <a:endParaRPr lang="en-GB" sz="2000" baseline="0" dirty="0"/>
                    </a:p>
                    <a:p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99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welcome at FGB meeting </a:t>
                      </a:r>
                      <a:endParaRPr lang="en-GB" sz="1200" dirty="0"/>
                    </a:p>
                  </a:txBody>
                  <a:tcPr marL="91441" marR="91441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dirty="0"/>
                        <a:t>5</a:t>
                      </a:r>
                    </a:p>
                  </a:txBody>
                  <a:tcPr marL="91441" marR="91441" marT="45730" marB="45730" anchor="ctr"/>
                </a:tc>
                <a:extLst>
                  <a:ext uri="{0D108BD9-81ED-4DB2-BD59-A6C34878D82A}">
                    <a16:rowId xmlns:a16="http://schemas.microsoft.com/office/drawing/2014/main" val="314981397"/>
                  </a:ext>
                </a:extLst>
              </a:tr>
            </a:tbl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2A7DF1-BB1A-4F57-8462-70740C49A9C6}"/>
              </a:ext>
            </a:extLst>
          </p:cNvPr>
          <p:cNvSpPr/>
          <p:nvPr/>
        </p:nvSpPr>
        <p:spPr>
          <a:xfrm>
            <a:off x="1907704" y="2705322"/>
            <a:ext cx="4537075" cy="9858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Governor Elections MUST TAKE PLACE!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7916044" cy="3312368"/>
          </a:xfrm>
        </p:spPr>
        <p:txBody>
          <a:bodyPr/>
          <a:lstStyle/>
          <a:p>
            <a:r>
              <a:rPr lang="en-GB" dirty="0"/>
              <a:t>Governor elections must take place for ALL</a:t>
            </a:r>
          </a:p>
          <a:p>
            <a:pPr lvl="1">
              <a:spcAft>
                <a:spcPts val="1200"/>
              </a:spcAft>
            </a:pPr>
            <a:r>
              <a:rPr lang="en-GB" sz="2400" b="1" dirty="0"/>
              <a:t>Staff Governors </a:t>
            </a:r>
            <a:r>
              <a:rPr lang="en-GB" sz="2400" dirty="0"/>
              <a:t>where terms of office are coming to an end</a:t>
            </a:r>
          </a:p>
          <a:p>
            <a:pPr lvl="1">
              <a:spcAft>
                <a:spcPts val="1200"/>
              </a:spcAft>
            </a:pPr>
            <a:r>
              <a:rPr lang="en-GB" sz="2400" b="1" dirty="0"/>
              <a:t>Parent Governors </a:t>
            </a:r>
            <a:r>
              <a:rPr lang="en-GB" sz="2400" dirty="0"/>
              <a:t>where terms of office are coming to an end</a:t>
            </a:r>
          </a:p>
          <a:p>
            <a:r>
              <a:rPr lang="en-GB" dirty="0"/>
              <a:t>Existing people in these posts can/must re-apply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8434" name="Picture 2" descr="Image result for election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46" y="4553744"/>
            <a:ext cx="409645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4667512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16365"/>
                </a:solidFill>
                <a:latin typeface="+mn-lt"/>
              </a:rPr>
              <a:t>They cannot automatically be extended an election must take place.</a:t>
            </a:r>
          </a:p>
        </p:txBody>
      </p:sp>
    </p:spTree>
    <p:extLst>
      <p:ext uri="{BB962C8B-B14F-4D97-AF65-F5344CB8AC3E}">
        <p14:creationId xmlns:p14="http://schemas.microsoft.com/office/powerpoint/2010/main" val="92670968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>
            <a:extLst>
              <a:ext uri="{FF2B5EF4-FFF2-40B4-BE49-F238E27FC236}">
                <a16:creationId xmlns:a16="http://schemas.microsoft.com/office/drawing/2014/main" id="{024ED885-22A7-4976-AB48-868547832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692150"/>
            <a:ext cx="8353425" cy="649288"/>
          </a:xfrm>
        </p:spPr>
        <p:txBody>
          <a:bodyPr/>
          <a:lstStyle/>
          <a:p>
            <a:r>
              <a:rPr lang="en-GB" altLang="en-US"/>
              <a:t>A Competency Framework for Governance</a:t>
            </a:r>
            <a:br>
              <a:rPr lang="en-GB" altLang="en-US"/>
            </a:br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6F473-B97B-4ED9-949E-B0AC4B000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1385888"/>
            <a:ext cx="7932737" cy="503237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r>
              <a:rPr lang="en-GB" sz="2000" dirty="0"/>
              <a:t>The list below are Lead governors in specific areas: </a:t>
            </a:r>
          </a:p>
          <a:p>
            <a:pPr marL="0" indent="0">
              <a:buFontTx/>
              <a:buNone/>
              <a:defRPr/>
            </a:pPr>
            <a:endParaRPr lang="en-GB" sz="400" dirty="0"/>
          </a:p>
          <a:p>
            <a:pPr>
              <a:defRPr/>
            </a:pPr>
            <a:endParaRPr lang="en-GB" dirty="0"/>
          </a:p>
          <a:p>
            <a:pPr marL="0" indent="0">
              <a:buFontTx/>
              <a:buNone/>
              <a:defRPr/>
            </a:pP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D1B4056-D6EA-41D7-9421-49C9A0B481A6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1889125"/>
          <a:ext cx="7269162" cy="4003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9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26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Lead Governor</a:t>
                      </a:r>
                    </a:p>
                  </a:txBody>
                  <a:tcPr marL="91448" marR="91448" marT="45731" marB="45731"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A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4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Special Educational Needs and Disabilities (SEND)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4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Safeguarding of children including Prevent Duty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4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Health and safety in education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4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Analyse information and data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202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Financial health and efficiency compared to organisations locally and nationally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40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Human Resource Education Policy</a:t>
                      </a:r>
                    </a:p>
                  </a:txBody>
                  <a:tcPr marL="91448" marR="91448" marT="45731" marB="45731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716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Closing the gap for EAL Learners 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(English as an Additional Language)</a:t>
                      </a:r>
                    </a:p>
                  </a:txBody>
                  <a:tcPr marL="91448" marR="91448" marT="45731" marB="4573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296"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Emotional Health and Wellbeing (New)</a:t>
                      </a:r>
                    </a:p>
                  </a:txBody>
                  <a:tcPr marL="91448" marR="91448" marT="45731" marB="4573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8964369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A2FFB0-B109-45B1-BA92-18A190AE6AA2}"/>
              </a:ext>
            </a:extLst>
          </p:cNvPr>
          <p:cNvSpPr txBox="1">
            <a:spLocks/>
          </p:cNvSpPr>
          <p:nvPr/>
        </p:nvSpPr>
        <p:spPr bwMode="auto">
          <a:xfrm>
            <a:off x="395288" y="6165850"/>
            <a:ext cx="83534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1636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61636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61636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16365"/>
                </a:solidFill>
                <a:latin typeface="+mn-lt"/>
              </a:defRPr>
            </a:lvl9pPr>
          </a:lstStyle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GB" sz="2000" b="1" kern="0" dirty="0">
                <a:solidFill>
                  <a:srgbClr val="007A87"/>
                </a:solidFill>
                <a:hlinkClick r:id="rId3"/>
              </a:rPr>
              <a:t>www.gov.uk/government/publications/governance-handbook</a:t>
            </a:r>
            <a:r>
              <a:rPr lang="en-GB" sz="2000" b="1" kern="0" dirty="0">
                <a:solidFill>
                  <a:srgbClr val="007A87"/>
                </a:solidFill>
              </a:rPr>
              <a:t> </a:t>
            </a:r>
            <a:endParaRPr lang="en-GB" sz="2000" kern="0" dirty="0">
              <a:solidFill>
                <a:srgbClr val="007A87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Staff Governors – ONE THIRD maximum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906588"/>
            <a:ext cx="3810000" cy="4114800"/>
          </a:xfrm>
        </p:spPr>
        <p:txBody>
          <a:bodyPr/>
          <a:lstStyle/>
          <a:p>
            <a:r>
              <a:rPr lang="en-GB" dirty="0"/>
              <a:t>It is important when governing bodies are appointing school staff into various governor posts they must be aware that </a:t>
            </a:r>
            <a:r>
              <a:rPr lang="en-GB" b="1" dirty="0">
                <a:solidFill>
                  <a:srgbClr val="FF0000"/>
                </a:solidFill>
              </a:rPr>
              <a:t>No</a:t>
            </a:r>
            <a:r>
              <a:rPr lang="en-GB" dirty="0"/>
              <a:t> more than </a:t>
            </a:r>
            <a:r>
              <a:rPr lang="en-GB" b="1" dirty="0">
                <a:solidFill>
                  <a:srgbClr val="FF0000"/>
                </a:solidFill>
              </a:rPr>
              <a:t>a third </a:t>
            </a:r>
            <a:r>
              <a:rPr lang="en-GB" dirty="0"/>
              <a:t>of the governing body </a:t>
            </a:r>
            <a:r>
              <a:rPr lang="en-GB" b="1" dirty="0"/>
              <a:t>can</a:t>
            </a:r>
            <a:r>
              <a:rPr lang="en-GB" dirty="0"/>
              <a:t> be </a:t>
            </a:r>
            <a:r>
              <a:rPr lang="en-GB" b="1" dirty="0"/>
              <a:t>staff members at the school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148064" y="3861048"/>
            <a:ext cx="3384376" cy="2646878"/>
          </a:xfrm>
          <a:prstGeom prst="rect">
            <a:avLst/>
          </a:prstGeom>
          <a:solidFill>
            <a:srgbClr val="C5FAFD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6600" dirty="0">
                <a:ln w="76200">
                  <a:solidFill>
                    <a:srgbClr val="00B0F0"/>
                  </a:solidFill>
                </a:ln>
                <a:latin typeface="Bernard MT Condensed" panose="02050806060905020404" pitchFamily="18" charset="0"/>
              </a:rPr>
              <a:t>1/3</a:t>
            </a:r>
          </a:p>
        </p:txBody>
      </p:sp>
      <p:pic>
        <p:nvPicPr>
          <p:cNvPr id="16388" name="Picture 4" descr="Image result for ONE THIRD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52" y="162880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4836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96600-0A9C-40F0-8539-C2336F3D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Clerk Timesheets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30973-81C8-411F-B5DF-B95F8B81E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Timesheets must be submitted when you submit your final set of minutes.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Send in a separate email to </a:t>
            </a:r>
            <a:r>
              <a:rPr lang="en-GB" dirty="0">
                <a:hlinkClick r:id="rId2"/>
              </a:rPr>
              <a:t>gb.support@oldham.gov.uk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New HR &amp; Payroll system is being introduced across the council soon - We will keep you posted when this happens - </a:t>
            </a:r>
            <a:r>
              <a:rPr lang="en-GB" dirty="0" err="1"/>
              <a:t>iTrent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892579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04F3D-5E33-4CF6-B57B-03A8B9BA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29" y="293065"/>
            <a:ext cx="8460941" cy="557569"/>
          </a:xfrm>
          <a:solidFill>
            <a:srgbClr val="00B3BE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Education, Skills and Early Years Staff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FAAAF-26E4-45F0-B473-162C5C0FA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B9C22-CED6-4B56-8FC3-90A1915F9725}"/>
              </a:ext>
            </a:extLst>
          </p:cNvPr>
          <p:cNvPicPr/>
          <p:nvPr/>
        </p:nvPicPr>
        <p:blipFill rotWithShape="1">
          <a:blip r:embed="rId2"/>
          <a:srcRect l="8581" t="11554" r="2543"/>
          <a:stretch/>
        </p:blipFill>
        <p:spPr>
          <a:xfrm>
            <a:off x="53752" y="1196752"/>
            <a:ext cx="9036496" cy="52380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6C7860-AA80-4F96-ACC8-A2B83702662A}"/>
              </a:ext>
            </a:extLst>
          </p:cNvPr>
          <p:cNvSpPr txBox="1">
            <a:spLocks/>
          </p:cNvSpPr>
          <p:nvPr/>
        </p:nvSpPr>
        <p:spPr bwMode="auto">
          <a:xfrm>
            <a:off x="6948264" y="6156056"/>
            <a:ext cx="1920435" cy="557569"/>
          </a:xfrm>
          <a:prstGeom prst="rect">
            <a:avLst/>
          </a:prstGeom>
          <a:solidFill>
            <a:srgbClr val="00B3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B3BE"/>
                </a:solidFill>
                <a:latin typeface="Arial" charset="0"/>
              </a:defRPr>
            </a:lvl9pPr>
          </a:lstStyle>
          <a:p>
            <a:r>
              <a:rPr lang="en-GB" kern="0" dirty="0">
                <a:solidFill>
                  <a:schemeClr val="bg1"/>
                </a:solidFill>
              </a:rPr>
              <a:t>May 2020</a:t>
            </a:r>
          </a:p>
        </p:txBody>
      </p:sp>
    </p:spTree>
    <p:extLst>
      <p:ext uri="{BB962C8B-B14F-4D97-AF65-F5344CB8AC3E}">
        <p14:creationId xmlns:p14="http://schemas.microsoft.com/office/powerpoint/2010/main" val="3680494821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4F89B4B-2E74-4BC9-ACE4-93D9ABFA0145}"/>
              </a:ext>
            </a:extLst>
          </p:cNvPr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5FAFD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059231-E478-4ECE-95D2-3718CB0A266A}"/>
              </a:ext>
            </a:extLst>
          </p:cNvPr>
          <p:cNvGrpSpPr/>
          <p:nvPr/>
        </p:nvGrpSpPr>
        <p:grpSpPr>
          <a:xfrm>
            <a:off x="107504" y="2488115"/>
            <a:ext cx="2248875" cy="1881770"/>
            <a:chOff x="634674" y="2611363"/>
            <a:chExt cx="2248875" cy="1881770"/>
          </a:xfrm>
        </p:grpSpPr>
        <p:pic>
          <p:nvPicPr>
            <p:cNvPr id="3076" name="Picture 4" descr="Presenting UI Design">
              <a:extLst>
                <a:ext uri="{FF2B5EF4-FFF2-40B4-BE49-F238E27FC236}">
                  <a16:creationId xmlns:a16="http://schemas.microsoft.com/office/drawing/2014/main" id="{7564E8DF-701F-489D-A76D-332602C004C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74" y="2708920"/>
              <a:ext cx="2248875" cy="1686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221F36D-9D7A-421F-8667-D40662969E4F}"/>
                </a:ext>
              </a:extLst>
            </p:cNvPr>
            <p:cNvSpPr/>
            <p:nvPr/>
          </p:nvSpPr>
          <p:spPr>
            <a:xfrm>
              <a:off x="895015" y="2611363"/>
              <a:ext cx="1728192" cy="1881770"/>
            </a:xfrm>
            <a:prstGeom prst="roundRect">
              <a:avLst/>
            </a:prstGeom>
            <a:noFill/>
            <a:ln w="5810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8" name="Picture 6" descr="User Interface?gif?">
            <a:extLst>
              <a:ext uri="{FF2B5EF4-FFF2-40B4-BE49-F238E27FC236}">
                <a16:creationId xmlns:a16="http://schemas.microsoft.com/office/drawing/2014/main" id="{D483BA74-3288-4314-AB35-4754ADEAAA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5" y="2420888"/>
            <a:ext cx="2337048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1053678"/>
          </a:xfrm>
          <a:solidFill>
            <a:srgbClr val="006666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Allocation of school Governing Body/IEB meeting and cover arrangements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301208"/>
            <a:ext cx="8352928" cy="1296144"/>
          </a:xfrm>
          <a:solidFill>
            <a:srgbClr val="009999"/>
          </a:solidFill>
          <a:ln w="57150">
            <a:solidFill>
              <a:schemeClr val="tx2">
                <a:lumMod val="65000"/>
                <a:lumOff val="35000"/>
              </a:schemeClr>
            </a:solidFill>
          </a:ln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bg1"/>
                </a:solidFill>
              </a:rPr>
              <a:t>Kim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bg1"/>
                </a:solidFill>
              </a:rPr>
              <a:t>from the Governor Support Service will be in touch if or when a school governing body meeting needs a Clerk.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3704" r="2758"/>
          <a:stretch/>
        </p:blipFill>
        <p:spPr>
          <a:xfrm>
            <a:off x="3312184" y="2114139"/>
            <a:ext cx="2304256" cy="2845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3BE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72714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1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1"/>
                            </p:stCondLst>
                            <p:childTnLst>
                              <p:par>
                                <p:cTn id="5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1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1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21630"/>
          </a:xfrm>
        </p:spPr>
        <p:txBody>
          <a:bodyPr/>
          <a:lstStyle/>
          <a:p>
            <a:r>
              <a:rPr lang="en-GB" dirty="0"/>
              <a:t>Any other business</a:t>
            </a: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4968552" cy="6210690"/>
          </a:xfrm>
        </p:spPr>
      </p:pic>
    </p:spTree>
    <p:extLst>
      <p:ext uri="{BB962C8B-B14F-4D97-AF65-F5344CB8AC3E}">
        <p14:creationId xmlns:p14="http://schemas.microsoft.com/office/powerpoint/2010/main" val="38806911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B99DD-8B73-484E-99D7-D66C62F9D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E8837-D685-41D2-99CE-613D30644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03910"/>
            <a:ext cx="9153905" cy="1754090"/>
          </a:xfrm>
          <a:solidFill>
            <a:schemeClr val="tx1"/>
          </a:solidFill>
        </p:spPr>
        <p:txBody>
          <a:bodyPr/>
          <a:lstStyle/>
          <a:p>
            <a:pPr marL="0" indent="0" algn="ctr">
              <a:buNone/>
            </a:pP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www.youtube.com/watch?v=2R5jOVZJCK4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11D069A5-4757-4A87-8E17-04323BF8F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" y="0"/>
            <a:ext cx="9151420" cy="5157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F77166-BBB9-45E3-A9BE-170652CA949D}"/>
              </a:ext>
            </a:extLst>
          </p:cNvPr>
          <p:cNvSpPr txBox="1"/>
          <p:nvPr/>
        </p:nvSpPr>
        <p:spPr>
          <a:xfrm rot="1437475">
            <a:off x="6544459" y="1439198"/>
            <a:ext cx="2635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+mn-lt"/>
              </a:rPr>
              <a:t>…and TEAMS!</a:t>
            </a:r>
          </a:p>
        </p:txBody>
      </p:sp>
    </p:spTree>
    <p:extLst>
      <p:ext uri="{BB962C8B-B14F-4D97-AF65-F5344CB8AC3E}">
        <p14:creationId xmlns:p14="http://schemas.microsoft.com/office/powerpoint/2010/main" val="1330392586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6F607A4-8C6B-404D-83A1-2DC2AC2B6E97}"/>
              </a:ext>
            </a:extLst>
          </p:cNvPr>
          <p:cNvCxnSpPr>
            <a:cxnSpLocks/>
          </p:cNvCxnSpPr>
          <p:nvPr/>
        </p:nvCxnSpPr>
        <p:spPr>
          <a:xfrm>
            <a:off x="6516216" y="4526889"/>
            <a:ext cx="0" cy="1365578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521" y="388993"/>
            <a:ext cx="8201842" cy="960122"/>
          </a:xfrm>
          <a:solidFill>
            <a:srgbClr val="00B3BE"/>
          </a:solidFill>
        </p:spPr>
        <p:txBody>
          <a:bodyPr>
            <a:noAutofit/>
          </a:bodyPr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Arial"/>
              </a:rPr>
              <a:t>School Support Services - Staff Structure</a:t>
            </a:r>
            <a:br>
              <a:rPr lang="en-GB" altLang="en-US" b="1" dirty="0">
                <a:solidFill>
                  <a:schemeClr val="bg1"/>
                </a:solidFill>
                <a:latin typeface="Arial"/>
              </a:rPr>
            </a:br>
            <a:r>
              <a:rPr lang="en-GB" altLang="en-US" b="1" dirty="0">
                <a:solidFill>
                  <a:schemeClr val="bg1"/>
                </a:solidFill>
                <a:latin typeface="Arial"/>
              </a:rPr>
              <a:t>May 2020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 descr="Hierarchy Graphic Level 3">
            <a:extLst>
              <a:ext uri="{FF2B5EF4-FFF2-40B4-BE49-F238E27FC236}">
                <a16:creationId xmlns:a16="http://schemas.microsoft.com/office/drawing/2014/main" id="{5BD63F6B-320E-4ED7-96B4-FB3F22212A81}"/>
              </a:ext>
            </a:extLst>
          </p:cNvPr>
          <p:cNvSpPr/>
          <p:nvPr/>
        </p:nvSpPr>
        <p:spPr>
          <a:xfrm>
            <a:off x="4928928" y="2012746"/>
            <a:ext cx="891000" cy="432038"/>
          </a:xfrm>
          <a:prstGeom prst="rect">
            <a:avLst/>
          </a:prstGeom>
          <a:solidFill>
            <a:srgbClr val="C5FAFD"/>
          </a:solidFill>
          <a:ln>
            <a:solidFill>
              <a:srgbClr val="00B3BE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825" b="1" dirty="0">
                <a:solidFill>
                  <a:schemeClr val="tx1"/>
                </a:solidFill>
              </a:rPr>
              <a:t>RITA ARYA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675" dirty="0">
                <a:solidFill>
                  <a:schemeClr val="tx1"/>
                </a:solidFill>
              </a:rPr>
              <a:t>Senior Admissions &amp; Place Planning Officer</a:t>
            </a:r>
          </a:p>
        </p:txBody>
      </p:sp>
      <p:sp>
        <p:nvSpPr>
          <p:cNvPr id="39" name="Rectangle 38" descr="Hierarchy Graphic Level 3">
            <a:extLst>
              <a:ext uri="{FF2B5EF4-FFF2-40B4-BE49-F238E27FC236}">
                <a16:creationId xmlns:a16="http://schemas.microsoft.com/office/drawing/2014/main" id="{8B2FD7A7-9261-4A70-98BC-14AD540926EB}"/>
              </a:ext>
            </a:extLst>
          </p:cNvPr>
          <p:cNvSpPr/>
          <p:nvPr/>
        </p:nvSpPr>
        <p:spPr>
          <a:xfrm>
            <a:off x="5888286" y="2010357"/>
            <a:ext cx="891000" cy="432038"/>
          </a:xfrm>
          <a:prstGeom prst="rect">
            <a:avLst/>
          </a:prstGeom>
          <a:solidFill>
            <a:srgbClr val="C5FAFD"/>
          </a:solidFill>
          <a:ln>
            <a:solidFill>
              <a:srgbClr val="00B3BE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600" b="1" dirty="0">
                <a:solidFill>
                  <a:schemeClr val="tx1"/>
                </a:solidFill>
              </a:rPr>
              <a:t>JENNY MELIA                RAY WHARMBY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713" dirty="0">
                <a:solidFill>
                  <a:schemeClr val="tx1"/>
                </a:solidFill>
              </a:rPr>
              <a:t>Admissions &amp; Appeals Officer</a:t>
            </a:r>
          </a:p>
        </p:txBody>
      </p:sp>
      <p:grpSp>
        <p:nvGrpSpPr>
          <p:cNvPr id="93" name="Group 92" descr="Hierarchy Graphic Level 2&#10;">
            <a:extLst>
              <a:ext uri="{FF2B5EF4-FFF2-40B4-BE49-F238E27FC236}">
                <a16:creationId xmlns:a16="http://schemas.microsoft.com/office/drawing/2014/main" id="{04B4B687-937A-45F2-B3A0-595677EF003F}"/>
              </a:ext>
            </a:extLst>
          </p:cNvPr>
          <p:cNvGrpSpPr/>
          <p:nvPr/>
        </p:nvGrpSpPr>
        <p:grpSpPr>
          <a:xfrm>
            <a:off x="3577615" y="1868471"/>
            <a:ext cx="1274916" cy="715809"/>
            <a:chOff x="6429134" y="2407556"/>
            <a:chExt cx="1699888" cy="576051"/>
          </a:xfrm>
          <a:solidFill>
            <a:srgbClr val="C5FAFD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C7F8CF-F504-4D16-94E0-36FE0E141B1B}"/>
                </a:ext>
              </a:extLst>
            </p:cNvPr>
            <p:cNvSpPr/>
            <p:nvPr/>
          </p:nvSpPr>
          <p:spPr>
            <a:xfrm>
              <a:off x="7877400" y="2407556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B3BE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979B4731-DF88-4D23-8730-BC8ACBC6946A}"/>
                </a:ext>
              </a:extLst>
            </p:cNvPr>
            <p:cNvSpPr/>
            <p:nvPr/>
          </p:nvSpPr>
          <p:spPr>
            <a:xfrm>
              <a:off x="6429134" y="2407556"/>
              <a:ext cx="1633658" cy="576051"/>
            </a:xfrm>
            <a:prstGeom prst="parallelogram">
              <a:avLst>
                <a:gd name="adj" fmla="val 14996"/>
              </a:avLst>
            </a:prstGeom>
            <a:grpFill/>
            <a:ln>
              <a:solidFill>
                <a:srgbClr val="00B3BE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A641E76A-EBDB-428E-A68C-C8991F012E71}"/>
                </a:ext>
              </a:extLst>
            </p:cNvPr>
            <p:cNvSpPr/>
            <p:nvPr/>
          </p:nvSpPr>
          <p:spPr>
            <a:xfrm>
              <a:off x="6465512" y="2407556"/>
              <a:ext cx="1560902" cy="576051"/>
            </a:xfrm>
            <a:prstGeom prst="parallelogram">
              <a:avLst/>
            </a:prstGeom>
            <a:grpFill/>
            <a:ln>
              <a:solidFill>
                <a:srgbClr val="00B3BE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825" b="1" dirty="0">
                  <a:solidFill>
                    <a:schemeClr val="tx1"/>
                  </a:solidFill>
                </a:rPr>
                <a:t>ANDY WOOD</a:t>
              </a:r>
            </a:p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750" dirty="0">
                  <a:solidFill>
                    <a:schemeClr val="tx1"/>
                  </a:solidFill>
                </a:rPr>
                <a:t>Education Provision Manager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271F8EE-4D77-48C9-8A4D-1EB0686BCC4E}"/>
                </a:ext>
              </a:extLst>
            </p:cNvPr>
            <p:cNvSpPr/>
            <p:nvPr/>
          </p:nvSpPr>
          <p:spPr>
            <a:xfrm>
              <a:off x="6437950" y="2668020"/>
              <a:ext cx="55123" cy="55123"/>
            </a:xfrm>
            <a:prstGeom prst="ellipse">
              <a:avLst/>
            </a:prstGeom>
            <a:grpFill/>
            <a:ln w="6350">
              <a:solidFill>
                <a:srgbClr val="00B3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95" name="Group 94" descr="Hierarchy Graphic Level 2&#10;">
            <a:extLst>
              <a:ext uri="{FF2B5EF4-FFF2-40B4-BE49-F238E27FC236}">
                <a16:creationId xmlns:a16="http://schemas.microsoft.com/office/drawing/2014/main" id="{609D95EB-C1EC-48A9-A824-0CBC778A66EA}"/>
              </a:ext>
            </a:extLst>
          </p:cNvPr>
          <p:cNvGrpSpPr/>
          <p:nvPr/>
        </p:nvGrpSpPr>
        <p:grpSpPr>
          <a:xfrm>
            <a:off x="3585242" y="4106648"/>
            <a:ext cx="1274916" cy="432039"/>
            <a:chOff x="6429134" y="3749931"/>
            <a:chExt cx="1699888" cy="576052"/>
          </a:xfrm>
          <a:solidFill>
            <a:srgbClr val="00B3BE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1F2244F-43AC-4C00-A697-D91344FB75A6}"/>
                </a:ext>
              </a:extLst>
            </p:cNvPr>
            <p:cNvSpPr/>
            <p:nvPr/>
          </p:nvSpPr>
          <p:spPr>
            <a:xfrm>
              <a:off x="7877400" y="3749932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DB07D0EB-45D1-4BB5-9E45-C98505F9AFF0}"/>
                </a:ext>
              </a:extLst>
            </p:cNvPr>
            <p:cNvSpPr/>
            <p:nvPr/>
          </p:nvSpPr>
          <p:spPr>
            <a:xfrm>
              <a:off x="6429134" y="3749931"/>
              <a:ext cx="1633658" cy="576051"/>
            </a:xfrm>
            <a:prstGeom prst="parallelogram">
              <a:avLst>
                <a:gd name="adj" fmla="val 14996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A89BBF4D-96E5-486E-8701-17091B2C4EAD}"/>
                </a:ext>
              </a:extLst>
            </p:cNvPr>
            <p:cNvSpPr/>
            <p:nvPr/>
          </p:nvSpPr>
          <p:spPr>
            <a:xfrm>
              <a:off x="6465512" y="3749932"/>
              <a:ext cx="1560902" cy="576051"/>
            </a:xfrm>
            <a:prstGeom prst="parallelogram">
              <a:avLst/>
            </a:prstGeom>
            <a:grpFill/>
            <a:ln>
              <a:solidFill>
                <a:srgbClr val="009999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825" b="1" dirty="0">
                  <a:solidFill>
                    <a:schemeClr val="bg1"/>
                  </a:solidFill>
                </a:rPr>
                <a:t>GERRI BARRY</a:t>
              </a:r>
            </a:p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600" dirty="0">
                  <a:solidFill>
                    <a:schemeClr val="bg1"/>
                  </a:solidFill>
                </a:rPr>
                <a:t>Information &amp; Advice Service Manager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43E2023-870C-47C9-932D-A0BAC54B672B}"/>
                </a:ext>
              </a:extLst>
            </p:cNvPr>
            <p:cNvSpPr/>
            <p:nvPr/>
          </p:nvSpPr>
          <p:spPr>
            <a:xfrm>
              <a:off x="6437950" y="4010396"/>
              <a:ext cx="55123" cy="55123"/>
            </a:xfrm>
            <a:prstGeom prst="ellipse">
              <a:avLst/>
            </a:prstGeom>
            <a:grp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cxnSp>
        <p:nvCxnSpPr>
          <p:cNvPr id="68" name="Connector: Elbow 67" descr="Connector Lines">
            <a:extLst>
              <a:ext uri="{FF2B5EF4-FFF2-40B4-BE49-F238E27FC236}">
                <a16:creationId xmlns:a16="http://schemas.microsoft.com/office/drawing/2014/main" id="{16E8FAAE-F4F0-4CE2-9DE2-55F59087EFE8}"/>
              </a:ext>
            </a:extLst>
          </p:cNvPr>
          <p:cNvCxnSpPr>
            <a:cxnSpLocks/>
            <a:endCxn id="61" idx="6"/>
          </p:cNvCxnSpPr>
          <p:nvPr/>
        </p:nvCxnSpPr>
        <p:spPr>
          <a:xfrm flipV="1">
            <a:off x="2155255" y="2226376"/>
            <a:ext cx="1470314" cy="1388616"/>
          </a:xfrm>
          <a:prstGeom prst="bentConnector3">
            <a:avLst>
              <a:gd name="adj1" fmla="val 6372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9" name="Connector: Elbow 68" descr="Connector Lines">
            <a:extLst>
              <a:ext uri="{FF2B5EF4-FFF2-40B4-BE49-F238E27FC236}">
                <a16:creationId xmlns:a16="http://schemas.microsoft.com/office/drawing/2014/main" id="{44E1FC6A-ED68-4367-A395-3C444EAA2329}"/>
              </a:ext>
            </a:extLst>
          </p:cNvPr>
          <p:cNvCxnSpPr>
            <a:cxnSpLocks/>
            <a:endCxn id="63" idx="2"/>
          </p:cNvCxnSpPr>
          <p:nvPr/>
        </p:nvCxnSpPr>
        <p:spPr>
          <a:xfrm>
            <a:off x="2124466" y="3604891"/>
            <a:ext cx="1467388" cy="717777"/>
          </a:xfrm>
          <a:prstGeom prst="bentConnector3">
            <a:avLst>
              <a:gd name="adj1" fmla="val 65254"/>
            </a:avLst>
          </a:prstGeom>
          <a:ln w="38100">
            <a:solidFill>
              <a:srgbClr val="0099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9" name="Group 98" descr="Hierarchy Graphic Level 1">
            <a:extLst>
              <a:ext uri="{FF2B5EF4-FFF2-40B4-BE49-F238E27FC236}">
                <a16:creationId xmlns:a16="http://schemas.microsoft.com/office/drawing/2014/main" id="{75790493-F031-4CC4-9F4F-58CD9AACEE3C}"/>
              </a:ext>
            </a:extLst>
          </p:cNvPr>
          <p:cNvGrpSpPr/>
          <p:nvPr/>
        </p:nvGrpSpPr>
        <p:grpSpPr>
          <a:xfrm>
            <a:off x="314206" y="3092693"/>
            <a:ext cx="1910911" cy="1029774"/>
            <a:chOff x="3267452" y="3455205"/>
            <a:chExt cx="1624281" cy="584479"/>
          </a:xfrm>
          <a:solidFill>
            <a:srgbClr val="00B3BE"/>
          </a:solidFill>
        </p:grpSpPr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BBCEA128-7988-4F63-A31C-6851B49941C1}"/>
                </a:ext>
              </a:extLst>
            </p:cNvPr>
            <p:cNvSpPr/>
            <p:nvPr/>
          </p:nvSpPr>
          <p:spPr>
            <a:xfrm>
              <a:off x="3267452" y="3455205"/>
              <a:ext cx="1624281" cy="576051"/>
            </a:xfrm>
            <a:prstGeom prst="parallelogram">
              <a:avLst>
                <a:gd name="adj" fmla="val 14996"/>
              </a:avLst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988" tIns="46337" rIns="139988" bIns="46337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endParaRPr lang="en-US" sz="825" dirty="0">
                <a:solidFill>
                  <a:schemeClr val="bg1"/>
                </a:solidFill>
              </a:endParaRPr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9900C946-F174-40FD-9311-F89006CFAA3B}"/>
                </a:ext>
              </a:extLst>
            </p:cNvPr>
            <p:cNvSpPr/>
            <p:nvPr/>
          </p:nvSpPr>
          <p:spPr>
            <a:xfrm>
              <a:off x="3297033" y="3463633"/>
              <a:ext cx="1560902" cy="576051"/>
            </a:xfrm>
            <a:prstGeom prst="parallelogram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988" tIns="46337" rIns="139988" bIns="46337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b="1" dirty="0">
                  <a:solidFill>
                    <a:schemeClr val="bg1"/>
                  </a:solidFill>
                </a:rPr>
                <a:t>ANDY COLLINGE</a:t>
              </a:r>
            </a:p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1000" b="1" dirty="0">
                  <a:solidFill>
                    <a:schemeClr val="bg1"/>
                  </a:solidFill>
                </a:rPr>
                <a:t>Head of School Support Services</a:t>
              </a:r>
            </a:p>
          </p:txBody>
        </p:sp>
      </p:grpSp>
      <p:sp>
        <p:nvSpPr>
          <p:cNvPr id="138" name="Rectangle 137" descr="Hierarchy Graphic Level 3">
            <a:extLst>
              <a:ext uri="{FF2B5EF4-FFF2-40B4-BE49-F238E27FC236}">
                <a16:creationId xmlns:a16="http://schemas.microsoft.com/office/drawing/2014/main" id="{364BB8E9-435B-4F07-8BF7-6C2130ECC0C7}"/>
              </a:ext>
            </a:extLst>
          </p:cNvPr>
          <p:cNvSpPr/>
          <p:nvPr/>
        </p:nvSpPr>
        <p:spPr>
          <a:xfrm>
            <a:off x="5398029" y="4098199"/>
            <a:ext cx="1537991" cy="432038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825" b="1" dirty="0"/>
              <a:t>JEAN REID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713" dirty="0"/>
              <a:t>SEND, Governance &amp; FIS Coordinator</a:t>
            </a:r>
          </a:p>
        </p:txBody>
      </p:sp>
      <p:sp>
        <p:nvSpPr>
          <p:cNvPr id="139" name="Rectangle 138" descr="Hierarchy Graphic Level 3">
            <a:extLst>
              <a:ext uri="{FF2B5EF4-FFF2-40B4-BE49-F238E27FC236}">
                <a16:creationId xmlns:a16="http://schemas.microsoft.com/office/drawing/2014/main" id="{31B454FA-ED0A-415B-A9EB-9D5800BE91BB}"/>
              </a:ext>
            </a:extLst>
          </p:cNvPr>
          <p:cNvSpPr/>
          <p:nvPr/>
        </p:nvSpPr>
        <p:spPr>
          <a:xfrm>
            <a:off x="5018203" y="4910109"/>
            <a:ext cx="891000" cy="775878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endParaRPr lang="en-US" sz="750" dirty="0"/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750" b="1" dirty="0"/>
              <a:t>SUE CARROLL </a:t>
            </a:r>
            <a:r>
              <a:rPr lang="en-US" sz="750" dirty="0"/>
              <a:t>(0.6)       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750" b="1" dirty="0"/>
              <a:t>KIM HARTLEY SAMUEL LEES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750" dirty="0"/>
              <a:t>Governor Support Officers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endParaRPr lang="en-US" sz="750" dirty="0"/>
          </a:p>
        </p:txBody>
      </p:sp>
      <p:grpSp>
        <p:nvGrpSpPr>
          <p:cNvPr id="103" name="Group 102" descr="Hierarchy Graphic Level 2&#10;">
            <a:extLst>
              <a:ext uri="{FF2B5EF4-FFF2-40B4-BE49-F238E27FC236}">
                <a16:creationId xmlns:a16="http://schemas.microsoft.com/office/drawing/2014/main" id="{73D7B683-67F4-4B87-8AE3-C1A7F82EF9FB}"/>
              </a:ext>
            </a:extLst>
          </p:cNvPr>
          <p:cNvGrpSpPr/>
          <p:nvPr/>
        </p:nvGrpSpPr>
        <p:grpSpPr>
          <a:xfrm>
            <a:off x="3519679" y="3397221"/>
            <a:ext cx="1274916" cy="432038"/>
            <a:chOff x="6429134" y="3078744"/>
            <a:chExt cx="1699888" cy="576051"/>
          </a:xfrm>
          <a:solidFill>
            <a:srgbClr val="C5FAFD"/>
          </a:solidFill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D525D54-D6E6-41E5-BD44-766FF1D606E7}"/>
                </a:ext>
              </a:extLst>
            </p:cNvPr>
            <p:cNvSpPr/>
            <p:nvPr/>
          </p:nvSpPr>
          <p:spPr>
            <a:xfrm>
              <a:off x="7877400" y="3078744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B3BE"/>
              </a:solidFill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105" name="Parallelogram 104">
              <a:extLst>
                <a:ext uri="{FF2B5EF4-FFF2-40B4-BE49-F238E27FC236}">
                  <a16:creationId xmlns:a16="http://schemas.microsoft.com/office/drawing/2014/main" id="{E502114B-6BB5-431B-833A-FBE6A871537F}"/>
                </a:ext>
              </a:extLst>
            </p:cNvPr>
            <p:cNvSpPr/>
            <p:nvPr/>
          </p:nvSpPr>
          <p:spPr>
            <a:xfrm>
              <a:off x="6429134" y="3078744"/>
              <a:ext cx="1633658" cy="576051"/>
            </a:xfrm>
            <a:prstGeom prst="parallelogram">
              <a:avLst>
                <a:gd name="adj" fmla="val 14996"/>
              </a:avLst>
            </a:prstGeom>
            <a:grpFill/>
            <a:ln>
              <a:solidFill>
                <a:srgbClr val="00B3BE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endParaRPr lang="en-US" sz="825" dirty="0"/>
            </a:p>
          </p:txBody>
        </p:sp>
        <p:sp>
          <p:nvSpPr>
            <p:cNvPr id="106" name="Parallelogram 105">
              <a:extLst>
                <a:ext uri="{FF2B5EF4-FFF2-40B4-BE49-F238E27FC236}">
                  <a16:creationId xmlns:a16="http://schemas.microsoft.com/office/drawing/2014/main" id="{E9AA71C9-8331-4CBF-93BD-D1DD9C5EAB90}"/>
                </a:ext>
              </a:extLst>
            </p:cNvPr>
            <p:cNvSpPr/>
            <p:nvPr/>
          </p:nvSpPr>
          <p:spPr>
            <a:xfrm>
              <a:off x="6465512" y="3078744"/>
              <a:ext cx="1560902" cy="576051"/>
            </a:xfrm>
            <a:prstGeom prst="parallelogram">
              <a:avLst/>
            </a:prstGeom>
            <a:grpFill/>
            <a:ln>
              <a:solidFill>
                <a:srgbClr val="00B3BE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825" dirty="0">
                  <a:solidFill>
                    <a:schemeClr val="tx1"/>
                  </a:solidFill>
                </a:rPr>
                <a:t>VACANT</a:t>
              </a:r>
            </a:p>
            <a:p>
              <a:pPr algn="ctr" defTabSz="366713">
                <a:lnSpc>
                  <a:spcPct val="90000"/>
                </a:lnSpc>
                <a:spcAft>
                  <a:spcPct val="35000"/>
                </a:spcAft>
              </a:pPr>
              <a:r>
                <a:rPr lang="en-US" sz="750" dirty="0">
                  <a:solidFill>
                    <a:schemeClr val="tx1"/>
                  </a:solidFill>
                </a:rPr>
                <a:t>Quality Assurance Officer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279DFEE-7FDF-4E63-8B5B-969A6662F7E2}"/>
                </a:ext>
              </a:extLst>
            </p:cNvPr>
            <p:cNvSpPr/>
            <p:nvPr/>
          </p:nvSpPr>
          <p:spPr>
            <a:xfrm>
              <a:off x="6437950" y="3339208"/>
              <a:ext cx="55123" cy="55123"/>
            </a:xfrm>
            <a:prstGeom prst="ellipse">
              <a:avLst/>
            </a:prstGeom>
            <a:grpFill/>
            <a:ln w="6350">
              <a:solidFill>
                <a:srgbClr val="00B3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A9155D-20E7-482B-BA3C-3F32412D6B04}"/>
              </a:ext>
            </a:extLst>
          </p:cNvPr>
          <p:cNvCxnSpPr>
            <a:cxnSpLocks/>
          </p:cNvCxnSpPr>
          <p:nvPr/>
        </p:nvCxnSpPr>
        <p:spPr>
          <a:xfrm flipH="1" flipV="1">
            <a:off x="3089366" y="3607566"/>
            <a:ext cx="436925" cy="1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 descr="Hierarchy Graphic Level 3">
            <a:extLst>
              <a:ext uri="{FF2B5EF4-FFF2-40B4-BE49-F238E27FC236}">
                <a16:creationId xmlns:a16="http://schemas.microsoft.com/office/drawing/2014/main" id="{80979538-DA56-462C-9063-E5F04ABC104B}"/>
              </a:ext>
            </a:extLst>
          </p:cNvPr>
          <p:cNvSpPr/>
          <p:nvPr/>
        </p:nvSpPr>
        <p:spPr>
          <a:xfrm>
            <a:off x="6045020" y="4669348"/>
            <a:ext cx="891000" cy="432038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825" b="1" dirty="0"/>
              <a:t>ABDUL SALAM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713" dirty="0"/>
              <a:t>Education Support Services Officer</a:t>
            </a:r>
          </a:p>
        </p:txBody>
      </p:sp>
      <p:sp>
        <p:nvSpPr>
          <p:cNvPr id="111" name="Rectangle 110" descr="Hierarchy Graphic Level 3">
            <a:extLst>
              <a:ext uri="{FF2B5EF4-FFF2-40B4-BE49-F238E27FC236}">
                <a16:creationId xmlns:a16="http://schemas.microsoft.com/office/drawing/2014/main" id="{2B3DA09C-1DF5-47C9-9AED-4920D43789EE}"/>
              </a:ext>
            </a:extLst>
          </p:cNvPr>
          <p:cNvSpPr/>
          <p:nvPr/>
        </p:nvSpPr>
        <p:spPr>
          <a:xfrm>
            <a:off x="6861603" y="2010357"/>
            <a:ext cx="891000" cy="432038"/>
          </a:xfrm>
          <a:prstGeom prst="rect">
            <a:avLst/>
          </a:prstGeom>
          <a:solidFill>
            <a:srgbClr val="C5FAFD"/>
          </a:solidFill>
          <a:ln>
            <a:solidFill>
              <a:srgbClr val="00B3BE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600" b="1" dirty="0">
                <a:solidFill>
                  <a:schemeClr val="tx1"/>
                </a:solidFill>
              </a:rPr>
              <a:t>ANN HARVEY/VACANT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713" dirty="0">
                <a:solidFill>
                  <a:schemeClr val="tx1"/>
                </a:solidFill>
              </a:rPr>
              <a:t>School Admissions Support Officer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85A6BFA-04B3-4E01-A798-70C4FAE2E388}"/>
              </a:ext>
            </a:extLst>
          </p:cNvPr>
          <p:cNvCxnSpPr>
            <a:stCxn id="39" idx="2"/>
          </p:cNvCxnSpPr>
          <p:nvPr/>
        </p:nvCxnSpPr>
        <p:spPr>
          <a:xfrm>
            <a:off x="6333786" y="2442394"/>
            <a:ext cx="0" cy="1380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 descr="Hierarchy Graphic Level 3">
            <a:extLst>
              <a:ext uri="{FF2B5EF4-FFF2-40B4-BE49-F238E27FC236}">
                <a16:creationId xmlns:a16="http://schemas.microsoft.com/office/drawing/2014/main" id="{3E9C998A-B971-4490-8A0D-CA18C13A6D87}"/>
              </a:ext>
            </a:extLst>
          </p:cNvPr>
          <p:cNvSpPr/>
          <p:nvPr/>
        </p:nvSpPr>
        <p:spPr>
          <a:xfrm>
            <a:off x="5888286" y="2577123"/>
            <a:ext cx="891000" cy="432038"/>
          </a:xfrm>
          <a:prstGeom prst="rect">
            <a:avLst/>
          </a:prstGeom>
          <a:solidFill>
            <a:srgbClr val="C5FAFD"/>
          </a:solidFill>
          <a:ln>
            <a:solidFill>
              <a:srgbClr val="00B3BE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825" b="1" dirty="0">
                <a:solidFill>
                  <a:schemeClr val="tx1"/>
                </a:solidFill>
              </a:rPr>
              <a:t>VACANT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713" dirty="0">
                <a:solidFill>
                  <a:schemeClr val="tx1"/>
                </a:solidFill>
              </a:rPr>
              <a:t>Transfers Officer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6B098C8-4BF0-4FD8-8F15-92EC20EED8A9}"/>
              </a:ext>
            </a:extLst>
          </p:cNvPr>
          <p:cNvSpPr/>
          <p:nvPr/>
        </p:nvSpPr>
        <p:spPr>
          <a:xfrm>
            <a:off x="7207655" y="4585045"/>
            <a:ext cx="1598458" cy="600644"/>
          </a:xfrm>
          <a:prstGeom prst="ellipse">
            <a:avLst/>
          </a:prstGeom>
          <a:solidFill>
            <a:srgbClr val="00B3BE"/>
          </a:solidFill>
          <a:ln>
            <a:solidFill>
              <a:srgbClr val="00B3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25" dirty="0">
                <a:solidFill>
                  <a:schemeClr val="bg1"/>
                </a:solidFill>
              </a:rPr>
              <a:t>CLERK TO THE GOVERNING BODY x 26</a:t>
            </a:r>
          </a:p>
        </p:txBody>
      </p:sp>
      <p:sp>
        <p:nvSpPr>
          <p:cNvPr id="43" name="Rectangle 42" descr="Hierarchy Graphic Level 3">
            <a:extLst>
              <a:ext uri="{FF2B5EF4-FFF2-40B4-BE49-F238E27FC236}">
                <a16:creationId xmlns:a16="http://schemas.microsoft.com/office/drawing/2014/main" id="{3B768AC6-8424-4CF1-B87F-DFBE7E169CFD}"/>
              </a:ext>
            </a:extLst>
          </p:cNvPr>
          <p:cNvSpPr/>
          <p:nvPr/>
        </p:nvSpPr>
        <p:spPr>
          <a:xfrm>
            <a:off x="6045020" y="5196835"/>
            <a:ext cx="891000" cy="552414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endParaRPr lang="en-US" sz="825" dirty="0"/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825" b="1" dirty="0"/>
              <a:t>NABIHA SHAKEEL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600" dirty="0"/>
              <a:t>Apprentice Communication Info &amp; Advice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endParaRPr lang="en-US" sz="713" dirty="0"/>
          </a:p>
        </p:txBody>
      </p:sp>
      <p:sp>
        <p:nvSpPr>
          <p:cNvPr id="45" name="Rectangle 44" descr="Hierarchy Graphic Level 3">
            <a:extLst>
              <a:ext uri="{FF2B5EF4-FFF2-40B4-BE49-F238E27FC236}">
                <a16:creationId xmlns:a16="http://schemas.microsoft.com/office/drawing/2014/main" id="{D42D803C-626F-4610-883D-F892BCE63E85}"/>
              </a:ext>
            </a:extLst>
          </p:cNvPr>
          <p:cNvSpPr/>
          <p:nvPr/>
        </p:nvSpPr>
        <p:spPr>
          <a:xfrm>
            <a:off x="6045020" y="5873954"/>
            <a:ext cx="891000" cy="337481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endParaRPr lang="en-US" sz="825" dirty="0"/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600" dirty="0"/>
              <a:t>GOW – Work Experience Placements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endParaRPr lang="en-US" sz="713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EDE68-D797-426C-9FD7-BFC352F40009}"/>
              </a:ext>
            </a:extLst>
          </p:cNvPr>
          <p:cNvCxnSpPr>
            <a:cxnSpLocks/>
          </p:cNvCxnSpPr>
          <p:nvPr/>
        </p:nvCxnSpPr>
        <p:spPr>
          <a:xfrm>
            <a:off x="5755506" y="4526889"/>
            <a:ext cx="0" cy="383220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D3507D8-94B2-43A3-AAE1-0D926D26C9D2}"/>
              </a:ext>
            </a:extLst>
          </p:cNvPr>
          <p:cNvCxnSpPr>
            <a:cxnSpLocks/>
            <a:stCxn id="109" idx="3"/>
            <a:endCxn id="51" idx="2"/>
          </p:cNvCxnSpPr>
          <p:nvPr/>
        </p:nvCxnSpPr>
        <p:spPr>
          <a:xfrm>
            <a:off x="6936020" y="4885367"/>
            <a:ext cx="271635" cy="0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3A6E9F4-D61F-4F2B-A09D-D0B021F973F0}"/>
              </a:ext>
            </a:extLst>
          </p:cNvPr>
          <p:cNvCxnSpPr>
            <a:cxnSpLocks/>
            <a:stCxn id="138" idx="1"/>
          </p:cNvCxnSpPr>
          <p:nvPr/>
        </p:nvCxnSpPr>
        <p:spPr>
          <a:xfrm flipH="1">
            <a:off x="4846611" y="4314218"/>
            <a:ext cx="551418" cy="0"/>
          </a:xfrm>
          <a:prstGeom prst="line">
            <a:avLst/>
          </a:prstGeom>
          <a:ln w="381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 descr="Connector Lines">
            <a:extLst>
              <a:ext uri="{FF2B5EF4-FFF2-40B4-BE49-F238E27FC236}">
                <a16:creationId xmlns:a16="http://schemas.microsoft.com/office/drawing/2014/main" id="{DAEB8322-818F-485A-915D-D312FD93B1E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01599" y="4767648"/>
            <a:ext cx="1146468" cy="358479"/>
          </a:xfrm>
          <a:prstGeom prst="bentConnector3">
            <a:avLst>
              <a:gd name="adj1" fmla="val 110649"/>
            </a:avLst>
          </a:prstGeom>
          <a:ln w="38100">
            <a:solidFill>
              <a:srgbClr val="0099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0" name="Rectangle 109" descr="Hierarchy Graphic Level 3">
            <a:extLst>
              <a:ext uri="{FF2B5EF4-FFF2-40B4-BE49-F238E27FC236}">
                <a16:creationId xmlns:a16="http://schemas.microsoft.com/office/drawing/2014/main" id="{C6646325-F552-4F74-A21E-9CA5C80D0FBF}"/>
              </a:ext>
            </a:extLst>
          </p:cNvPr>
          <p:cNvSpPr/>
          <p:nvPr/>
        </p:nvSpPr>
        <p:spPr>
          <a:xfrm>
            <a:off x="4005117" y="4910109"/>
            <a:ext cx="891000" cy="579593"/>
          </a:xfrm>
          <a:prstGeom prst="rect">
            <a:avLst/>
          </a:prstGeom>
          <a:solidFill>
            <a:srgbClr val="00B3BE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825" b="1" dirty="0"/>
              <a:t>VACANT</a:t>
            </a:r>
          </a:p>
          <a:p>
            <a:pPr algn="ctr" defTabSz="366713">
              <a:lnSpc>
                <a:spcPct val="90000"/>
              </a:lnSpc>
              <a:spcAft>
                <a:spcPct val="35000"/>
              </a:spcAft>
            </a:pPr>
            <a:r>
              <a:rPr lang="en-US" sz="713" dirty="0"/>
              <a:t>Trainee – SEND Communication, Info &amp; Advice</a:t>
            </a:r>
          </a:p>
        </p:txBody>
      </p:sp>
    </p:spTree>
    <p:extLst>
      <p:ext uri="{BB962C8B-B14F-4D97-AF65-F5344CB8AC3E}">
        <p14:creationId xmlns:p14="http://schemas.microsoft.com/office/powerpoint/2010/main" val="2667266641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B3693-4027-4FE3-BA97-7185EFC0F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719138"/>
            <a:ext cx="7772400" cy="693638"/>
          </a:xfrm>
        </p:spPr>
        <p:txBody>
          <a:bodyPr/>
          <a:lstStyle/>
          <a:p>
            <a:r>
              <a:rPr lang="en-GB" dirty="0"/>
              <a:t>Microsoft Teams – </a:t>
            </a:r>
            <a:r>
              <a:rPr lang="en-GB" dirty="0">
                <a:solidFill>
                  <a:srgbClr val="FF0000"/>
                </a:solidFill>
              </a:rPr>
              <a:t>Preferred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75F45-FC86-48E4-90FE-62C61B1F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6" y="1784760"/>
            <a:ext cx="7992888" cy="4619723"/>
          </a:xfrm>
        </p:spPr>
        <p:txBody>
          <a:bodyPr/>
          <a:lstStyle/>
          <a:p>
            <a:r>
              <a:rPr lang="en-GB" dirty="0"/>
              <a:t>Join a meeting using the app which you can </a:t>
            </a:r>
            <a:r>
              <a:rPr lang="en-GB" dirty="0">
                <a:hlinkClick r:id="rId3"/>
              </a:rPr>
              <a:t>download</a:t>
            </a:r>
            <a:r>
              <a:rPr lang="en-GB" dirty="0"/>
              <a:t> onto any laptop, tablet or smartphone.</a:t>
            </a:r>
          </a:p>
          <a:p>
            <a:r>
              <a:rPr lang="en-GB" dirty="0"/>
              <a:t>Join a meeting </a:t>
            </a:r>
            <a:r>
              <a:rPr lang="en-GB" b="1" dirty="0"/>
              <a:t>without</a:t>
            </a:r>
            <a:r>
              <a:rPr lang="en-GB" dirty="0"/>
              <a:t> the Teams app, just click on your email calendar invite and choose to join using your </a:t>
            </a:r>
            <a:r>
              <a:rPr lang="en-GB" b="1" dirty="0"/>
              <a:t>internet browser</a:t>
            </a:r>
            <a:r>
              <a:rPr lang="en-GB" dirty="0"/>
              <a:t> instead of the app – </a:t>
            </a:r>
            <a:r>
              <a:rPr lang="en-GB" dirty="0">
                <a:hlinkClick r:id="rId4"/>
              </a:rPr>
              <a:t>click here for more info</a:t>
            </a:r>
            <a:r>
              <a:rPr lang="en-GB" dirty="0"/>
              <a:t>.</a:t>
            </a:r>
          </a:p>
          <a:p>
            <a:r>
              <a:rPr lang="en-GB" dirty="0"/>
              <a:t>This is Oldham Council’s default video conference app. </a:t>
            </a:r>
          </a:p>
          <a:p>
            <a:r>
              <a:rPr lang="en-GB" b="1" u="sng" dirty="0">
                <a:hlinkClick r:id="rId5"/>
              </a:rPr>
              <a:t>Video Tutorials</a:t>
            </a:r>
            <a:r>
              <a:rPr lang="en-GB" dirty="0"/>
              <a:t> are available to watch on how to use features on Microsoft Teams as an account holder.</a:t>
            </a:r>
            <a:endParaRPr lang="en-GB" b="1" u="sng" dirty="0"/>
          </a:p>
        </p:txBody>
      </p:sp>
      <p:pic>
        <p:nvPicPr>
          <p:cNvPr id="3074" name="Picture 2" descr="Microsoft Teams - Wikipedia">
            <a:extLst>
              <a:ext uri="{FF2B5EF4-FFF2-40B4-BE49-F238E27FC236}">
                <a16:creationId xmlns:a16="http://schemas.microsoft.com/office/drawing/2014/main" id="{F8743432-B18A-41F1-BC94-4E241F93B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8679"/>
            <a:ext cx="1695276" cy="15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can Microsoft Teams help us to work remotely? - Sothis">
            <a:extLst>
              <a:ext uri="{FF2B5EF4-FFF2-40B4-BE49-F238E27FC236}">
                <a16:creationId xmlns:a16="http://schemas.microsoft.com/office/drawing/2014/main" id="{546AD259-9B9C-4349-9C47-FF03FE07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96" y="5610582"/>
            <a:ext cx="2273271" cy="11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1360C35-CC35-4189-9095-D3BED160F2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673629"/>
              </p:ext>
            </p:extLst>
          </p:nvPr>
        </p:nvGraphicFramePr>
        <p:xfrm>
          <a:off x="611188" y="5548686"/>
          <a:ext cx="1398936" cy="1180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Acrobat Document" showAsIcon="1" r:id="rId8" imgW="914400" imgH="771480" progId="AcroExch.Document.DC">
                  <p:embed/>
                </p:oleObj>
              </mc:Choice>
              <mc:Fallback>
                <p:oleObj name="Acrobat Document" showAsIcon="1" r:id="rId8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1188" y="5548686"/>
                        <a:ext cx="1398936" cy="1180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4486928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6F10-CA44-4D5B-9855-CC93E836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Zoom – Join a meeting</a:t>
            </a:r>
          </a:p>
        </p:txBody>
      </p:sp>
      <p:pic>
        <p:nvPicPr>
          <p:cNvPr id="3074" name="Picture 2" descr="Zoom Expands Communications Platform With End-to-End Features">
            <a:extLst>
              <a:ext uri="{FF2B5EF4-FFF2-40B4-BE49-F238E27FC236}">
                <a16:creationId xmlns:a16="http://schemas.microsoft.com/office/drawing/2014/main" id="{FDDA02EE-FAB3-4694-AD0E-888E73D02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5573" r="12031" b="7674"/>
          <a:stretch/>
        </p:blipFill>
        <p:spPr bwMode="auto">
          <a:xfrm>
            <a:off x="6732240" y="188640"/>
            <a:ext cx="208823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64EF26-044A-413F-91A4-0E60E6E4A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57" y="1906588"/>
            <a:ext cx="8353116" cy="476277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Join a meeting using the Zoom app which you can </a:t>
            </a:r>
            <a:r>
              <a:rPr lang="en-GB" dirty="0">
                <a:hlinkClick r:id="rId3"/>
              </a:rPr>
              <a:t>download</a:t>
            </a:r>
            <a:r>
              <a:rPr lang="en-GB" dirty="0"/>
              <a:t> onto any laptop (tablets/smartphone via App Store).</a:t>
            </a:r>
          </a:p>
          <a:p>
            <a:pPr>
              <a:spcAft>
                <a:spcPts val="600"/>
              </a:spcAft>
            </a:pPr>
            <a:r>
              <a:rPr lang="en-GB" dirty="0"/>
              <a:t>Join a meeting </a:t>
            </a:r>
            <a:r>
              <a:rPr lang="en-GB" b="1" dirty="0"/>
              <a:t>without</a:t>
            </a:r>
            <a:r>
              <a:rPr lang="en-GB" dirty="0"/>
              <a:t> the Zoom app, just choose to use Zoom using your </a:t>
            </a:r>
            <a:r>
              <a:rPr lang="en-GB" b="1" dirty="0"/>
              <a:t>internet browser</a:t>
            </a:r>
            <a:r>
              <a:rPr lang="en-GB" dirty="0"/>
              <a:t> instead of the app.</a:t>
            </a:r>
          </a:p>
          <a:p>
            <a:pPr>
              <a:spcAft>
                <a:spcPts val="600"/>
              </a:spcAft>
            </a:pPr>
            <a:r>
              <a:rPr lang="en-GB" dirty="0"/>
              <a:t>Some schools are using this platform however, the council recommends Teams as the Zoom sessions only last </a:t>
            </a:r>
            <a:r>
              <a:rPr lang="en-GB" b="1" dirty="0"/>
              <a:t>40 minutes </a:t>
            </a:r>
            <a:r>
              <a:rPr lang="en-GB" dirty="0"/>
              <a:t>at a time - re-joining to a new meeting is required. </a:t>
            </a:r>
          </a:p>
          <a:p>
            <a:pPr>
              <a:spcAft>
                <a:spcPts val="600"/>
              </a:spcAft>
            </a:pPr>
            <a:r>
              <a:rPr lang="en-GB" dirty="0"/>
              <a:t>A useful </a:t>
            </a:r>
            <a:r>
              <a:rPr lang="en-GB" b="1" u="sng" dirty="0">
                <a:hlinkClick r:id="rId4"/>
              </a:rPr>
              <a:t>Video Tutorial</a:t>
            </a:r>
            <a:r>
              <a:rPr lang="en-GB" dirty="0"/>
              <a:t> (69 secs) to watch about how to join a meeting including screenshots.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3562881959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968A9-3B79-450E-B762-492B989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Email Accounts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68FC-5FCC-41A4-BA39-0CB66ACE7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GB" b="1" dirty="0">
                <a:hlinkClick r:id="rId2"/>
              </a:rPr>
              <a:t>gbsupport@oldham.gov.uk</a:t>
            </a:r>
            <a:endParaRPr lang="en-GB" b="1" dirty="0"/>
          </a:p>
          <a:p>
            <a:pPr lvl="1"/>
            <a:r>
              <a:rPr lang="en-GB" sz="2400" dirty="0"/>
              <a:t>All general communications </a:t>
            </a:r>
          </a:p>
          <a:p>
            <a:pPr marL="0" indent="0">
              <a:buNone/>
            </a:pPr>
            <a:endParaRPr lang="en-GB" dirty="0"/>
          </a:p>
          <a:p>
            <a:pPr>
              <a:spcAft>
                <a:spcPts val="1200"/>
              </a:spcAft>
            </a:pPr>
            <a:r>
              <a:rPr lang="en-GB" b="1" dirty="0">
                <a:hlinkClick r:id="rId3"/>
              </a:rPr>
              <a:t>governortraining@oldham.gov.uk</a:t>
            </a:r>
            <a:endParaRPr lang="en-GB" b="1" dirty="0"/>
          </a:p>
          <a:p>
            <a:pPr lvl="1"/>
            <a:r>
              <a:rPr lang="en-GB" sz="2400" dirty="0"/>
              <a:t>All information about governor and clerk training and personal development</a:t>
            </a:r>
          </a:p>
          <a:p>
            <a:pPr lvl="1"/>
            <a:r>
              <a:rPr lang="en-GB" sz="2400" dirty="0"/>
              <a:t>E-learning alerts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812742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968A9-3B79-450E-B762-492B989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Oldham Council and COVID-19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68FC-5FCC-41A4-BA39-0CB66ACE7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0808"/>
            <a:ext cx="7772400" cy="4752528"/>
          </a:xfrm>
        </p:spPr>
        <p:txBody>
          <a:bodyPr/>
          <a:lstStyle/>
          <a:p>
            <a:r>
              <a:rPr lang="en-GB" dirty="0"/>
              <a:t>Council updates will be shared with all clerks</a:t>
            </a:r>
          </a:p>
          <a:p>
            <a:pPr lvl="1"/>
            <a:r>
              <a:rPr lang="en-GB" dirty="0"/>
              <a:t>Staff already employed by the council – usual way</a:t>
            </a:r>
          </a:p>
          <a:p>
            <a:pPr lvl="1"/>
            <a:r>
              <a:rPr lang="en-GB" dirty="0"/>
              <a:t>Staff clerk only - communications will be shared via </a:t>
            </a:r>
            <a:r>
              <a:rPr lang="en-GB" dirty="0">
                <a:hlinkClick r:id="rId2"/>
              </a:rPr>
              <a:t>gb.support@oldham.gov.uk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Information on COVID-19 updates are available here: </a:t>
            </a:r>
            <a:r>
              <a:rPr lang="en-GB" dirty="0">
                <a:hlinkClick r:id="rId3"/>
              </a:rPr>
              <a:t>www.oldham.gov.uk</a:t>
            </a:r>
            <a:endParaRPr lang="en-GB" dirty="0"/>
          </a:p>
          <a:p>
            <a:pPr marL="0" indent="0">
              <a:buNone/>
            </a:pPr>
            <a:endParaRPr lang="en-GB" sz="1400" dirty="0"/>
          </a:p>
          <a:p>
            <a:r>
              <a:rPr lang="en-GB" dirty="0"/>
              <a:t>Consultations and surveys – ‘Have your Say’ will also be shared e.g.</a:t>
            </a:r>
            <a:r>
              <a:rPr lang="en-GB" sz="1800" dirty="0"/>
              <a:t> </a:t>
            </a:r>
          </a:p>
          <a:p>
            <a:pPr lvl="1"/>
            <a:r>
              <a:rPr lang="en-GB" u="sng" dirty="0">
                <a:hlinkClick r:id="rId4"/>
              </a:rPr>
              <a:t>Transport survey</a:t>
            </a:r>
            <a:r>
              <a:rPr lang="en-GB" dirty="0"/>
              <a:t> - The closing date is </a:t>
            </a:r>
            <a:r>
              <a:rPr lang="en-GB" b="1" dirty="0"/>
              <a:t>Friday 8 May 2020.</a:t>
            </a:r>
          </a:p>
          <a:p>
            <a:pPr lvl="1"/>
            <a:r>
              <a:rPr lang="en-GB" u="sng" dirty="0">
                <a:hlinkClick r:id="rId5"/>
              </a:rPr>
              <a:t>NGA Survey HERE</a:t>
            </a:r>
            <a:r>
              <a:rPr lang="en-GB" dirty="0"/>
              <a:t> Closing date </a:t>
            </a:r>
            <a:r>
              <a:rPr lang="en-GB" b="1" dirty="0"/>
              <a:t>Tuesday 26 May 2020.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265661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Hemisphere">
  <a:themeElements>
    <a:clrScheme name="">
      <a:dk1>
        <a:srgbClr val="000000"/>
      </a:dk1>
      <a:lt1>
        <a:srgbClr val="FFFFFF"/>
      </a:lt1>
      <a:dk2>
        <a:srgbClr val="000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Hemisphe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emisphe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misphe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8">
        <a:dk1>
          <a:srgbClr val="000000"/>
        </a:dk1>
        <a:lt1>
          <a:srgbClr val="FFFFCC"/>
        </a:lt1>
        <a:dk2>
          <a:srgbClr val="660066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emisphere">
  <a:themeElements>
    <a:clrScheme name="">
      <a:dk1>
        <a:srgbClr val="000000"/>
      </a:dk1>
      <a:lt1>
        <a:srgbClr val="FFFFFF"/>
      </a:lt1>
      <a:dk2>
        <a:srgbClr val="000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Hemisphe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emisphe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misphe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8">
        <a:dk1>
          <a:srgbClr val="000000"/>
        </a:dk1>
        <a:lt1>
          <a:srgbClr val="FFFFCC"/>
        </a:lt1>
        <a:dk2>
          <a:srgbClr val="660066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Hemisphere">
  <a:themeElements>
    <a:clrScheme name="">
      <a:dk1>
        <a:srgbClr val="000000"/>
      </a:dk1>
      <a:lt1>
        <a:srgbClr val="FFFFFF"/>
      </a:lt1>
      <a:dk2>
        <a:srgbClr val="000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Hemisphe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emisphe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misphe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misphere 8">
        <a:dk1>
          <a:srgbClr val="000000"/>
        </a:dk1>
        <a:lt1>
          <a:srgbClr val="FFFFCC"/>
        </a:lt1>
        <a:dk2>
          <a:srgbClr val="660066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26336</TotalTime>
  <Words>2304</Words>
  <Application>Microsoft Office PowerPoint</Application>
  <PresentationFormat>On-screen Show (4:3)</PresentationFormat>
  <Paragraphs>315</Paragraphs>
  <Slides>42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Bernard MT Condensed</vt:lpstr>
      <vt:lpstr>Symbol</vt:lpstr>
      <vt:lpstr>Times New Roman</vt:lpstr>
      <vt:lpstr>Hemisphere</vt:lpstr>
      <vt:lpstr>1_Hemisphere</vt:lpstr>
      <vt:lpstr>2_Hemisphere</vt:lpstr>
      <vt:lpstr>Acrobat Document</vt:lpstr>
      <vt:lpstr>Clerks and Governor Support Service Briefing Session </vt:lpstr>
      <vt:lpstr>PowerPoint Presentation</vt:lpstr>
      <vt:lpstr>PowerPoint Presentation</vt:lpstr>
      <vt:lpstr>Education, Skills and Early Years Staff Structure</vt:lpstr>
      <vt:lpstr>School Support Services - Staff Structure May 2020</vt:lpstr>
      <vt:lpstr>Microsoft Teams – Preferred Platform</vt:lpstr>
      <vt:lpstr>Zoom – Join a meeting</vt:lpstr>
      <vt:lpstr>Email Accounts</vt:lpstr>
      <vt:lpstr>Oldham Council and COVID-19 Updates</vt:lpstr>
      <vt:lpstr>COVID-19 Education Briefings – Sent to schools </vt:lpstr>
      <vt:lpstr>Governor Webpage www.oldham.gov.uk/governors </vt:lpstr>
      <vt:lpstr>Clerks Briefing Uploaded www.oldham.gov.uk/clerk </vt:lpstr>
      <vt:lpstr>Lilac Sheet - returned within 3 days or sooner</vt:lpstr>
      <vt:lpstr>Online Voting – New! </vt:lpstr>
      <vt:lpstr>Updated Governor Contact Details Form</vt:lpstr>
      <vt:lpstr>Committee Membership and Governor Responsibilities</vt:lpstr>
      <vt:lpstr>Minute template </vt:lpstr>
      <vt:lpstr>Minute template  </vt:lpstr>
      <vt:lpstr>Quality Assurance - Check your minutes  </vt:lpstr>
      <vt:lpstr>Minute Template Training </vt:lpstr>
      <vt:lpstr>Me Learning – Clerks Training Log @ Development Academy</vt:lpstr>
      <vt:lpstr>Induction Programme | Me Learning</vt:lpstr>
      <vt:lpstr>Governor Training and Development</vt:lpstr>
      <vt:lpstr>Automated reminder emails to Governors  </vt:lpstr>
      <vt:lpstr>First-Class Email Accounts</vt:lpstr>
      <vt:lpstr>Service Level Agreement  SLA 2020/21</vt:lpstr>
      <vt:lpstr>Get Information about Schools – GIAS</vt:lpstr>
      <vt:lpstr>Summer Term 2020 - Local Authority Agenda Item for Action</vt:lpstr>
      <vt:lpstr>Covid-19 – Replacement Agenda Items</vt:lpstr>
      <vt:lpstr>Local Authority Agenda Item for Action</vt:lpstr>
      <vt:lpstr>Local Authority Agenda Item for Information</vt:lpstr>
      <vt:lpstr>Clerk Update as an Agenda item </vt:lpstr>
      <vt:lpstr>Clerks Update 1 – sent to Clerks on 20/4/2020</vt:lpstr>
      <vt:lpstr>Good Practice for Clerks</vt:lpstr>
      <vt:lpstr>Governor Vacancies Recruitment – Update</vt:lpstr>
      <vt:lpstr>Governor Elections MUST TAKE PLACE!</vt:lpstr>
      <vt:lpstr>A Competency Framework for Governance </vt:lpstr>
      <vt:lpstr>Staff Governors – ONE THIRD maximum</vt:lpstr>
      <vt:lpstr>Clerk Timesheets </vt:lpstr>
      <vt:lpstr>Allocation of school Governing Body/IEB meeting and cover arrangements</vt:lpstr>
      <vt:lpstr>Any other business</vt:lpstr>
      <vt:lpstr> </vt:lpstr>
    </vt:vector>
  </TitlesOfParts>
  <Company>Hemisphere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Oldham Council</dc:title>
  <dc:creator>Faye</dc:creator>
  <cp:lastModifiedBy>Abdul Salam</cp:lastModifiedBy>
  <cp:revision>771</cp:revision>
  <cp:lastPrinted>2020-01-14T14:51:14Z</cp:lastPrinted>
  <dcterms:created xsi:type="dcterms:W3CDTF">2002-11-05T10:54:26Z</dcterms:created>
  <dcterms:modified xsi:type="dcterms:W3CDTF">2020-05-07T15:27:30Z</dcterms:modified>
</cp:coreProperties>
</file>