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1167" r:id="rId2"/>
    <p:sldId id="1116" r:id="rId3"/>
    <p:sldId id="1117" r:id="rId4"/>
    <p:sldId id="1137" r:id="rId5"/>
    <p:sldId id="1138" r:id="rId6"/>
    <p:sldId id="1139" r:id="rId7"/>
    <p:sldId id="1142" r:id="rId8"/>
    <p:sldId id="1168" r:id="rId9"/>
    <p:sldId id="1126" r:id="rId10"/>
    <p:sldId id="1127" r:id="rId11"/>
    <p:sldId id="1128" r:id="rId12"/>
    <p:sldId id="1133" r:id="rId13"/>
    <p:sldId id="1078" r:id="rId14"/>
    <p:sldId id="1150" r:id="rId15"/>
    <p:sldId id="1070" r:id="rId16"/>
    <p:sldId id="1072" r:id="rId17"/>
    <p:sldId id="1073" r:id="rId18"/>
    <p:sldId id="1074" r:id="rId19"/>
    <p:sldId id="298" r:id="rId20"/>
    <p:sldId id="263" r:id="rId21"/>
    <p:sldId id="1075" r:id="rId22"/>
    <p:sldId id="1080" r:id="rId23"/>
    <p:sldId id="1076" r:id="rId24"/>
    <p:sldId id="1081" r:id="rId25"/>
    <p:sldId id="1082" r:id="rId26"/>
    <p:sldId id="1151" r:id="rId27"/>
    <p:sldId id="369" r:id="rId28"/>
    <p:sldId id="372" r:id="rId29"/>
    <p:sldId id="1154" r:id="rId30"/>
    <p:sldId id="1152" r:id="rId31"/>
    <p:sldId id="1153" r:id="rId32"/>
    <p:sldId id="1155" r:id="rId33"/>
    <p:sldId id="1146" r:id="rId34"/>
    <p:sldId id="1147" r:id="rId35"/>
    <p:sldId id="1119" r:id="rId36"/>
    <p:sldId id="1134" r:id="rId37"/>
    <p:sldId id="1148" r:id="rId38"/>
    <p:sldId id="1149" r:id="rId39"/>
    <p:sldId id="1094" r:id="rId40"/>
    <p:sldId id="1156" r:id="rId41"/>
    <p:sldId id="1120" r:id="rId42"/>
    <p:sldId id="1115" r:id="rId43"/>
    <p:sldId id="332" r:id="rId44"/>
    <p:sldId id="1095" r:id="rId45"/>
    <p:sldId id="1121" r:id="rId46"/>
    <p:sldId id="1086" r:id="rId47"/>
    <p:sldId id="1123" r:id="rId48"/>
    <p:sldId id="1157" r:id="rId49"/>
    <p:sldId id="1141" r:id="rId50"/>
    <p:sldId id="1158" r:id="rId51"/>
    <p:sldId id="1166" r:id="rId52"/>
    <p:sldId id="1165" r:id="rId53"/>
    <p:sldId id="1159" r:id="rId54"/>
    <p:sldId id="1161" r:id="rId55"/>
    <p:sldId id="1162" r:id="rId56"/>
    <p:sldId id="1163" r:id="rId57"/>
    <p:sldId id="1122" r:id="rId58"/>
    <p:sldId id="1088" r:id="rId59"/>
    <p:sldId id="1104" r:id="rId60"/>
    <p:sldId id="1164" r:id="rId61"/>
    <p:sldId id="1135" r:id="rId62"/>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9A64"/>
    <a:srgbClr val="82B54F"/>
    <a:srgbClr val="A4A127"/>
    <a:srgbClr val="00B3BE"/>
    <a:srgbClr val="FFDFAF"/>
    <a:srgbClr val="006666"/>
    <a:srgbClr val="8DB58D"/>
    <a:srgbClr val="B3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4" autoAdjust="0"/>
    <p:restoredTop sz="94643" autoAdjust="0"/>
  </p:normalViewPr>
  <p:slideViewPr>
    <p:cSldViewPr>
      <p:cViewPr varScale="1">
        <p:scale>
          <a:sx n="64" d="100"/>
          <a:sy n="64" d="100"/>
        </p:scale>
        <p:origin x="4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1950" y="-6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2CAB6-0A54-4921-B89D-CA2D71657EF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A62696F-37EF-4B66-B2E0-B8B94A20040F}">
      <dgm:prSet/>
      <dgm:spPr>
        <a:solidFill>
          <a:srgbClr val="649A64"/>
        </a:solidFill>
        <a:effectLst>
          <a:outerShdw blurRad="63500" sx="102000" sy="102000" algn="ctr" rotWithShape="0">
            <a:prstClr val="black">
              <a:alpha val="40000"/>
            </a:prstClr>
          </a:outerShdw>
        </a:effectLst>
      </dgm:spPr>
      <dgm:t>
        <a:bodyPr/>
        <a:lstStyle/>
        <a:p>
          <a:r>
            <a:rPr lang="en-GB" dirty="0"/>
            <a:t>Why is your curriculum designed the way it is? Content and context, essential knowledge, golden threads, links between subjects. Sequence, progression, coherence. </a:t>
          </a:r>
          <a:endParaRPr lang="en-US" dirty="0"/>
        </a:p>
      </dgm:t>
    </dgm:pt>
    <dgm:pt modelId="{26302E7B-5F56-4142-94D0-14D5CE29E37B}" type="parTrans" cxnId="{7D4680E4-39DB-4C20-ADBF-48A129CD887D}">
      <dgm:prSet/>
      <dgm:spPr/>
      <dgm:t>
        <a:bodyPr/>
        <a:lstStyle/>
        <a:p>
          <a:endParaRPr lang="en-US"/>
        </a:p>
      </dgm:t>
    </dgm:pt>
    <dgm:pt modelId="{AB8A66B4-3C23-44B3-A77B-A13977CFABEB}" type="sibTrans" cxnId="{7D4680E4-39DB-4C20-ADBF-48A129CD887D}">
      <dgm:prSet/>
      <dgm:spPr/>
      <dgm:t>
        <a:bodyPr/>
        <a:lstStyle/>
        <a:p>
          <a:endParaRPr lang="en-US"/>
        </a:p>
      </dgm:t>
    </dgm:pt>
    <dgm:pt modelId="{99D29383-104C-4D21-9C97-AD1F4018EBEE}">
      <dgm:prSet/>
      <dgm:spPr>
        <a:solidFill>
          <a:srgbClr val="82B54F"/>
        </a:solidFill>
        <a:effectLst>
          <a:outerShdw blurRad="50800" dist="38100" dir="5400000" algn="t" rotWithShape="0">
            <a:prstClr val="black">
              <a:alpha val="40000"/>
            </a:prstClr>
          </a:outerShdw>
        </a:effectLst>
      </dgm:spPr>
      <dgm:t>
        <a:bodyPr/>
        <a:lstStyle/>
        <a:p>
          <a:r>
            <a:rPr lang="en-GB" dirty="0"/>
            <a:t>How is it fulfilling the needs of ALL pupils – is the adaptation right and is it leading that pupil to suitably ambitious end points? </a:t>
          </a:r>
          <a:endParaRPr lang="en-US" dirty="0"/>
        </a:p>
      </dgm:t>
    </dgm:pt>
    <dgm:pt modelId="{4A99F393-C46A-4BEA-915B-7A37F91743A7}" type="parTrans" cxnId="{01F1F96F-1C3C-411E-B953-DE3E15596235}">
      <dgm:prSet/>
      <dgm:spPr/>
      <dgm:t>
        <a:bodyPr/>
        <a:lstStyle/>
        <a:p>
          <a:endParaRPr lang="en-US"/>
        </a:p>
      </dgm:t>
    </dgm:pt>
    <dgm:pt modelId="{D22D205C-FCCA-4E75-951C-EB3DF559998D}" type="sibTrans" cxnId="{01F1F96F-1C3C-411E-B953-DE3E15596235}">
      <dgm:prSet/>
      <dgm:spPr/>
      <dgm:t>
        <a:bodyPr/>
        <a:lstStyle/>
        <a:p>
          <a:endParaRPr lang="en-US"/>
        </a:p>
      </dgm:t>
    </dgm:pt>
    <dgm:pt modelId="{A5830C16-6E2C-49D1-AE91-8EE1AC63AB0F}">
      <dgm:prSet/>
      <dgm:spPr>
        <a:solidFill>
          <a:srgbClr val="A4A127"/>
        </a:solidFill>
        <a:effectLst>
          <a:outerShdw blurRad="63500" sx="102000" sy="102000" algn="ctr" rotWithShape="0">
            <a:prstClr val="black">
              <a:alpha val="40000"/>
            </a:prstClr>
          </a:outerShdw>
        </a:effectLst>
      </dgm:spPr>
      <dgm:t>
        <a:bodyPr/>
        <a:lstStyle/>
        <a:p>
          <a:r>
            <a:rPr lang="en-GB" dirty="0"/>
            <a:t>Vocabulary acquisition is key – how are you addressing the deficit and expanding vocab through your curriculum? </a:t>
          </a:r>
          <a:endParaRPr lang="en-US" dirty="0"/>
        </a:p>
      </dgm:t>
    </dgm:pt>
    <dgm:pt modelId="{044B608E-8A27-47BC-8210-3C7D03885B5E}" type="parTrans" cxnId="{ABDED246-4718-4DD4-B691-728E9367AE45}">
      <dgm:prSet/>
      <dgm:spPr/>
      <dgm:t>
        <a:bodyPr/>
        <a:lstStyle/>
        <a:p>
          <a:endParaRPr lang="en-US"/>
        </a:p>
      </dgm:t>
    </dgm:pt>
    <dgm:pt modelId="{5138E71E-1F45-4DA1-B590-E08AC248724D}" type="sibTrans" cxnId="{ABDED246-4718-4DD4-B691-728E9367AE45}">
      <dgm:prSet/>
      <dgm:spPr/>
      <dgm:t>
        <a:bodyPr/>
        <a:lstStyle/>
        <a:p>
          <a:endParaRPr lang="en-US"/>
        </a:p>
      </dgm:t>
    </dgm:pt>
    <dgm:pt modelId="{4FE573E7-1A65-4A38-B15E-DD4EA7BA64F4}">
      <dgm:prSet/>
      <dgm:spPr>
        <a:effectLst>
          <a:outerShdw blurRad="63500" sx="102000" sy="102000" algn="ctr" rotWithShape="0">
            <a:prstClr val="black">
              <a:alpha val="40000"/>
            </a:prstClr>
          </a:outerShdw>
        </a:effectLst>
      </dgm:spPr>
      <dgm:t>
        <a:bodyPr/>
        <a:lstStyle/>
        <a:p>
          <a:r>
            <a:rPr lang="en-GB" dirty="0"/>
            <a:t>Learning is a change in long term memory – how do you know this is happening for your pupils? </a:t>
          </a:r>
          <a:endParaRPr lang="en-US" dirty="0"/>
        </a:p>
      </dgm:t>
    </dgm:pt>
    <dgm:pt modelId="{1E702C02-08C2-41CE-ACB3-D217A4813461}" type="parTrans" cxnId="{0A992966-5C32-42B7-86C5-1077D9C5D0A5}">
      <dgm:prSet/>
      <dgm:spPr/>
      <dgm:t>
        <a:bodyPr/>
        <a:lstStyle/>
        <a:p>
          <a:endParaRPr lang="en-US"/>
        </a:p>
      </dgm:t>
    </dgm:pt>
    <dgm:pt modelId="{D19140AC-0C7B-42D5-A9C3-AC1D7080FAEC}" type="sibTrans" cxnId="{0A992966-5C32-42B7-86C5-1077D9C5D0A5}">
      <dgm:prSet/>
      <dgm:spPr/>
      <dgm:t>
        <a:bodyPr/>
        <a:lstStyle/>
        <a:p>
          <a:endParaRPr lang="en-US"/>
        </a:p>
      </dgm:t>
    </dgm:pt>
    <dgm:pt modelId="{92881DAF-4F5F-46AF-AFCA-53E8DA2966EF}">
      <dgm:prSet/>
      <dgm:spPr>
        <a:effectLst>
          <a:outerShdw blurRad="63500" sx="102000" sy="102000" algn="ctr" rotWithShape="0">
            <a:prstClr val="black">
              <a:alpha val="40000"/>
            </a:prstClr>
          </a:outerShdw>
        </a:effectLst>
      </dgm:spPr>
      <dgm:t>
        <a:bodyPr/>
        <a:lstStyle/>
        <a:p>
          <a:r>
            <a:rPr lang="en-GB" dirty="0"/>
            <a:t>Progress is knowing more and remembering more. </a:t>
          </a:r>
          <a:endParaRPr lang="en-US" dirty="0"/>
        </a:p>
      </dgm:t>
    </dgm:pt>
    <dgm:pt modelId="{B45D3054-DD64-41AA-A887-D546B81C7908}" type="parTrans" cxnId="{3D4B63A8-3994-4B25-9A5D-79D86F3EA35E}">
      <dgm:prSet/>
      <dgm:spPr/>
      <dgm:t>
        <a:bodyPr/>
        <a:lstStyle/>
        <a:p>
          <a:endParaRPr lang="en-US"/>
        </a:p>
      </dgm:t>
    </dgm:pt>
    <dgm:pt modelId="{C85B86E9-8378-4C11-B436-A808995ACAFC}" type="sibTrans" cxnId="{3D4B63A8-3994-4B25-9A5D-79D86F3EA35E}">
      <dgm:prSet/>
      <dgm:spPr/>
      <dgm:t>
        <a:bodyPr/>
        <a:lstStyle/>
        <a:p>
          <a:endParaRPr lang="en-US"/>
        </a:p>
      </dgm:t>
    </dgm:pt>
    <dgm:pt modelId="{B735FC5F-1B12-4D57-8348-730F18C09071}" type="pres">
      <dgm:prSet presAssocID="{DA62CAB6-0A54-4921-B89D-CA2D71657EFA}" presName="diagram" presStyleCnt="0">
        <dgm:presLayoutVars>
          <dgm:dir/>
          <dgm:resizeHandles val="exact"/>
        </dgm:presLayoutVars>
      </dgm:prSet>
      <dgm:spPr/>
    </dgm:pt>
    <dgm:pt modelId="{C0A3CEF3-2651-4DE3-AFBC-713FED508DA0}" type="pres">
      <dgm:prSet presAssocID="{5A62696F-37EF-4B66-B2E0-B8B94A20040F}" presName="node" presStyleLbl="node1" presStyleIdx="0" presStyleCnt="5" custScaleY="130715" custLinFactNeighborX="1097" custLinFactNeighborY="-13779">
        <dgm:presLayoutVars>
          <dgm:bulletEnabled val="1"/>
        </dgm:presLayoutVars>
      </dgm:prSet>
      <dgm:spPr/>
    </dgm:pt>
    <dgm:pt modelId="{65F44F0E-3085-4AD9-A86D-990E99598D3C}" type="pres">
      <dgm:prSet presAssocID="{AB8A66B4-3C23-44B3-A77B-A13977CFABEB}" presName="sibTrans" presStyleCnt="0"/>
      <dgm:spPr/>
    </dgm:pt>
    <dgm:pt modelId="{3EC81E6E-944B-4202-8CD0-007BEF18D81F}" type="pres">
      <dgm:prSet presAssocID="{99D29383-104C-4D21-9C97-AD1F4018EBEE}" presName="node" presStyleLbl="node1" presStyleIdx="1" presStyleCnt="5" custScaleY="131340" custLinFactNeighborX="0" custLinFactNeighborY="-13466">
        <dgm:presLayoutVars>
          <dgm:bulletEnabled val="1"/>
        </dgm:presLayoutVars>
      </dgm:prSet>
      <dgm:spPr/>
    </dgm:pt>
    <dgm:pt modelId="{314B9C49-009A-4910-BC81-40599E58DCDD}" type="pres">
      <dgm:prSet presAssocID="{D22D205C-FCCA-4E75-951C-EB3DF559998D}" presName="sibTrans" presStyleCnt="0"/>
      <dgm:spPr/>
    </dgm:pt>
    <dgm:pt modelId="{47250232-B2B6-4B83-AB87-86B4AB11A689}" type="pres">
      <dgm:prSet presAssocID="{A5830C16-6E2C-49D1-AE91-8EE1AC63AB0F}" presName="node" presStyleLbl="node1" presStyleIdx="2" presStyleCnt="5" custScaleY="129033" custLinFactNeighborX="-748" custLinFactNeighborY="-13478">
        <dgm:presLayoutVars>
          <dgm:bulletEnabled val="1"/>
        </dgm:presLayoutVars>
      </dgm:prSet>
      <dgm:spPr/>
    </dgm:pt>
    <dgm:pt modelId="{5743069C-2F2F-487E-A975-78DB9F5C83AF}" type="pres">
      <dgm:prSet presAssocID="{5138E71E-1F45-4DA1-B590-E08AC248724D}" presName="sibTrans" presStyleCnt="0"/>
      <dgm:spPr/>
    </dgm:pt>
    <dgm:pt modelId="{F715DFF0-9BF3-47F2-905E-65FE7FF51657}" type="pres">
      <dgm:prSet presAssocID="{4FE573E7-1A65-4A38-B15E-DD4EA7BA64F4}" presName="node" presStyleLbl="node1" presStyleIdx="3" presStyleCnt="5" custScaleY="115462" custLinFactNeighborX="2656" custLinFactNeighborY="123">
        <dgm:presLayoutVars>
          <dgm:bulletEnabled val="1"/>
        </dgm:presLayoutVars>
      </dgm:prSet>
      <dgm:spPr/>
    </dgm:pt>
    <dgm:pt modelId="{A36E14B6-EC2E-4FA5-A429-1B99BD6B5D3B}" type="pres">
      <dgm:prSet presAssocID="{D19140AC-0C7B-42D5-A9C3-AC1D7080FAEC}" presName="sibTrans" presStyleCnt="0"/>
      <dgm:spPr/>
    </dgm:pt>
    <dgm:pt modelId="{38EE3ED0-98F5-46D7-8666-9DE7975ADE95}" type="pres">
      <dgm:prSet presAssocID="{92881DAF-4F5F-46AF-AFCA-53E8DA2966EF}" presName="node" presStyleLbl="node1" presStyleIdx="4" presStyleCnt="5" custScaleY="115462" custLinFactNeighborX="387" custLinFactNeighborY="123">
        <dgm:presLayoutVars>
          <dgm:bulletEnabled val="1"/>
        </dgm:presLayoutVars>
      </dgm:prSet>
      <dgm:spPr/>
    </dgm:pt>
  </dgm:ptLst>
  <dgm:cxnLst>
    <dgm:cxn modelId="{0A992966-5C32-42B7-86C5-1077D9C5D0A5}" srcId="{DA62CAB6-0A54-4921-B89D-CA2D71657EFA}" destId="{4FE573E7-1A65-4A38-B15E-DD4EA7BA64F4}" srcOrd="3" destOrd="0" parTransId="{1E702C02-08C2-41CE-ACB3-D217A4813461}" sibTransId="{D19140AC-0C7B-42D5-A9C3-AC1D7080FAEC}"/>
    <dgm:cxn modelId="{ABDED246-4718-4DD4-B691-728E9367AE45}" srcId="{DA62CAB6-0A54-4921-B89D-CA2D71657EFA}" destId="{A5830C16-6E2C-49D1-AE91-8EE1AC63AB0F}" srcOrd="2" destOrd="0" parTransId="{044B608E-8A27-47BC-8210-3C7D03885B5E}" sibTransId="{5138E71E-1F45-4DA1-B590-E08AC248724D}"/>
    <dgm:cxn modelId="{01F1F96F-1C3C-411E-B953-DE3E15596235}" srcId="{DA62CAB6-0A54-4921-B89D-CA2D71657EFA}" destId="{99D29383-104C-4D21-9C97-AD1F4018EBEE}" srcOrd="1" destOrd="0" parTransId="{4A99F393-C46A-4BEA-915B-7A37F91743A7}" sibTransId="{D22D205C-FCCA-4E75-951C-EB3DF559998D}"/>
    <dgm:cxn modelId="{F03CB175-CD45-4CC1-9769-007B383DE96E}" type="presOf" srcId="{4FE573E7-1A65-4A38-B15E-DD4EA7BA64F4}" destId="{F715DFF0-9BF3-47F2-905E-65FE7FF51657}" srcOrd="0" destOrd="0" presId="urn:microsoft.com/office/officeart/2005/8/layout/default"/>
    <dgm:cxn modelId="{23A74A89-854C-4BA9-AF96-13A0CAE7B2BF}" type="presOf" srcId="{A5830C16-6E2C-49D1-AE91-8EE1AC63AB0F}" destId="{47250232-B2B6-4B83-AB87-86B4AB11A689}" srcOrd="0" destOrd="0" presId="urn:microsoft.com/office/officeart/2005/8/layout/default"/>
    <dgm:cxn modelId="{3D4B63A8-3994-4B25-9A5D-79D86F3EA35E}" srcId="{DA62CAB6-0A54-4921-B89D-CA2D71657EFA}" destId="{92881DAF-4F5F-46AF-AFCA-53E8DA2966EF}" srcOrd="4" destOrd="0" parTransId="{B45D3054-DD64-41AA-A887-D546B81C7908}" sibTransId="{C85B86E9-8378-4C11-B436-A808995ACAFC}"/>
    <dgm:cxn modelId="{D656B3B6-3584-4BC1-9107-CDB4D6AC7E91}" type="presOf" srcId="{DA62CAB6-0A54-4921-B89D-CA2D71657EFA}" destId="{B735FC5F-1B12-4D57-8348-730F18C09071}" srcOrd="0" destOrd="0" presId="urn:microsoft.com/office/officeart/2005/8/layout/default"/>
    <dgm:cxn modelId="{6A4ACEC8-2058-41F8-891B-EDDCE7382689}" type="presOf" srcId="{99D29383-104C-4D21-9C97-AD1F4018EBEE}" destId="{3EC81E6E-944B-4202-8CD0-007BEF18D81F}" srcOrd="0" destOrd="0" presId="urn:microsoft.com/office/officeart/2005/8/layout/default"/>
    <dgm:cxn modelId="{78116AD9-AC0E-4ADB-A8B3-C82306ECD35A}" type="presOf" srcId="{92881DAF-4F5F-46AF-AFCA-53E8DA2966EF}" destId="{38EE3ED0-98F5-46D7-8666-9DE7975ADE95}" srcOrd="0" destOrd="0" presId="urn:microsoft.com/office/officeart/2005/8/layout/default"/>
    <dgm:cxn modelId="{7D4680E4-39DB-4C20-ADBF-48A129CD887D}" srcId="{DA62CAB6-0A54-4921-B89D-CA2D71657EFA}" destId="{5A62696F-37EF-4B66-B2E0-B8B94A20040F}" srcOrd="0" destOrd="0" parTransId="{26302E7B-5F56-4142-94D0-14D5CE29E37B}" sibTransId="{AB8A66B4-3C23-44B3-A77B-A13977CFABEB}"/>
    <dgm:cxn modelId="{6C5AD5E5-1160-4ED1-B9FA-F925E3A3368D}" type="presOf" srcId="{5A62696F-37EF-4B66-B2E0-B8B94A20040F}" destId="{C0A3CEF3-2651-4DE3-AFBC-713FED508DA0}" srcOrd="0" destOrd="0" presId="urn:microsoft.com/office/officeart/2005/8/layout/default"/>
    <dgm:cxn modelId="{BA7DEEE5-21F9-4552-AEA8-9BF4E542FC28}" type="presParOf" srcId="{B735FC5F-1B12-4D57-8348-730F18C09071}" destId="{C0A3CEF3-2651-4DE3-AFBC-713FED508DA0}" srcOrd="0" destOrd="0" presId="urn:microsoft.com/office/officeart/2005/8/layout/default"/>
    <dgm:cxn modelId="{C488E916-0678-43EF-927F-E7DE24194B0D}" type="presParOf" srcId="{B735FC5F-1B12-4D57-8348-730F18C09071}" destId="{65F44F0E-3085-4AD9-A86D-990E99598D3C}" srcOrd="1" destOrd="0" presId="urn:microsoft.com/office/officeart/2005/8/layout/default"/>
    <dgm:cxn modelId="{4BDDADB3-19E2-4FB1-89B7-B0233054031F}" type="presParOf" srcId="{B735FC5F-1B12-4D57-8348-730F18C09071}" destId="{3EC81E6E-944B-4202-8CD0-007BEF18D81F}" srcOrd="2" destOrd="0" presId="urn:microsoft.com/office/officeart/2005/8/layout/default"/>
    <dgm:cxn modelId="{BA82B498-516B-4856-844E-A5887869CA1E}" type="presParOf" srcId="{B735FC5F-1B12-4D57-8348-730F18C09071}" destId="{314B9C49-009A-4910-BC81-40599E58DCDD}" srcOrd="3" destOrd="0" presId="urn:microsoft.com/office/officeart/2005/8/layout/default"/>
    <dgm:cxn modelId="{AF069073-6680-4593-84B2-F0C6D1BAEE20}" type="presParOf" srcId="{B735FC5F-1B12-4D57-8348-730F18C09071}" destId="{47250232-B2B6-4B83-AB87-86B4AB11A689}" srcOrd="4" destOrd="0" presId="urn:microsoft.com/office/officeart/2005/8/layout/default"/>
    <dgm:cxn modelId="{13697089-22C3-49D6-94AF-AFDBBB6B8C93}" type="presParOf" srcId="{B735FC5F-1B12-4D57-8348-730F18C09071}" destId="{5743069C-2F2F-487E-A975-78DB9F5C83AF}" srcOrd="5" destOrd="0" presId="urn:microsoft.com/office/officeart/2005/8/layout/default"/>
    <dgm:cxn modelId="{36E2AA85-7F95-4E27-A64E-EB196335F01C}" type="presParOf" srcId="{B735FC5F-1B12-4D57-8348-730F18C09071}" destId="{F715DFF0-9BF3-47F2-905E-65FE7FF51657}" srcOrd="6" destOrd="0" presId="urn:microsoft.com/office/officeart/2005/8/layout/default"/>
    <dgm:cxn modelId="{4EB7E9D3-851C-4821-9FAE-C53890AB0099}" type="presParOf" srcId="{B735FC5F-1B12-4D57-8348-730F18C09071}" destId="{A36E14B6-EC2E-4FA5-A429-1B99BD6B5D3B}" srcOrd="7" destOrd="0" presId="urn:microsoft.com/office/officeart/2005/8/layout/default"/>
    <dgm:cxn modelId="{73A4C2CF-B72F-4DC6-8818-8AB0E62CE519}" type="presParOf" srcId="{B735FC5F-1B12-4D57-8348-730F18C09071}" destId="{38EE3ED0-98F5-46D7-8666-9DE7975ADE9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9F45C-9FE9-486F-8340-27F3D8ED45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C570BEA-C7CE-446B-B543-3479C35F2253}">
      <dgm:prSet custT="1"/>
      <dgm:spPr/>
      <dgm:t>
        <a:bodyPr/>
        <a:lstStyle/>
        <a:p>
          <a:r>
            <a:rPr lang="en-GB" sz="1600"/>
            <a:t>Make sure reading is right EARLY </a:t>
          </a:r>
          <a:endParaRPr lang="en-US" sz="1600"/>
        </a:p>
      </dgm:t>
    </dgm:pt>
    <dgm:pt modelId="{D9FFF5AB-301E-4497-9D22-AA9C0974F2EB}" type="parTrans" cxnId="{A17472B2-E27F-4F56-873F-CE13642B5BC6}">
      <dgm:prSet/>
      <dgm:spPr/>
      <dgm:t>
        <a:bodyPr/>
        <a:lstStyle/>
        <a:p>
          <a:endParaRPr lang="en-US"/>
        </a:p>
      </dgm:t>
    </dgm:pt>
    <dgm:pt modelId="{71F6A983-6A3A-4B3C-BB5A-A4B4A3AAAEAD}" type="sibTrans" cxnId="{A17472B2-E27F-4F56-873F-CE13642B5BC6}">
      <dgm:prSet/>
      <dgm:spPr/>
      <dgm:t>
        <a:bodyPr/>
        <a:lstStyle/>
        <a:p>
          <a:endParaRPr lang="en-US"/>
        </a:p>
      </dgm:t>
    </dgm:pt>
    <dgm:pt modelId="{7AF92810-8605-4FAC-BE14-CEEBCE996462}">
      <dgm:prSet custT="1"/>
      <dgm:spPr/>
      <dgm:t>
        <a:bodyPr/>
        <a:lstStyle/>
        <a:p>
          <a:r>
            <a:rPr lang="en-GB" sz="1600"/>
            <a:t>Importance is raised from EYFS to KS1 </a:t>
          </a:r>
          <a:endParaRPr lang="en-US" sz="1600"/>
        </a:p>
      </dgm:t>
    </dgm:pt>
    <dgm:pt modelId="{0156C0EE-3222-483C-A047-E24F598DA8BD}" type="parTrans" cxnId="{886E2E2A-5CC2-4F2C-B765-12D46808ED4D}">
      <dgm:prSet/>
      <dgm:spPr/>
      <dgm:t>
        <a:bodyPr/>
        <a:lstStyle/>
        <a:p>
          <a:endParaRPr lang="en-US"/>
        </a:p>
      </dgm:t>
    </dgm:pt>
    <dgm:pt modelId="{8DF9F4B4-FC1F-4C99-B2A6-8794A7FDDB5F}" type="sibTrans" cxnId="{886E2E2A-5CC2-4F2C-B765-12D46808ED4D}">
      <dgm:prSet/>
      <dgm:spPr/>
      <dgm:t>
        <a:bodyPr/>
        <a:lstStyle/>
        <a:p>
          <a:endParaRPr lang="en-US"/>
        </a:p>
      </dgm:t>
    </dgm:pt>
    <dgm:pt modelId="{1956F90A-2C1F-4367-B168-FDB578369365}">
      <dgm:prSet custT="1"/>
      <dgm:spPr/>
      <dgm:t>
        <a:bodyPr/>
        <a:lstStyle/>
        <a:p>
          <a:r>
            <a:rPr lang="en-GB" sz="1600"/>
            <a:t>Leaders place a strong focus on reading and high quality CPD – everyone in school is an expert</a:t>
          </a:r>
          <a:endParaRPr lang="en-US" sz="1600"/>
        </a:p>
      </dgm:t>
    </dgm:pt>
    <dgm:pt modelId="{3CB5B6FC-5E6A-402D-B906-BBD9EF399509}" type="parTrans" cxnId="{77CDAD40-F20A-4C28-B0D6-00D6EB0F9413}">
      <dgm:prSet/>
      <dgm:spPr/>
      <dgm:t>
        <a:bodyPr/>
        <a:lstStyle/>
        <a:p>
          <a:endParaRPr lang="en-US"/>
        </a:p>
      </dgm:t>
    </dgm:pt>
    <dgm:pt modelId="{6A5BA33D-2033-4BAF-A879-404B0B348CEF}" type="sibTrans" cxnId="{77CDAD40-F20A-4C28-B0D6-00D6EB0F9413}">
      <dgm:prSet/>
      <dgm:spPr/>
      <dgm:t>
        <a:bodyPr/>
        <a:lstStyle/>
        <a:p>
          <a:endParaRPr lang="en-US"/>
        </a:p>
      </dgm:t>
    </dgm:pt>
    <dgm:pt modelId="{F6A3B9E6-1CDE-41A3-ADFC-BB115D376AC4}">
      <dgm:prSet custT="1"/>
      <dgm:spPr/>
      <dgm:t>
        <a:bodyPr/>
        <a:lstStyle/>
        <a:p>
          <a:r>
            <a:rPr lang="en-GB" sz="1600"/>
            <a:t>Systematic phonics is taught well</a:t>
          </a:r>
          <a:endParaRPr lang="en-US" sz="1600"/>
        </a:p>
      </dgm:t>
    </dgm:pt>
    <dgm:pt modelId="{A89CF3BD-3975-4D1B-8873-F7FDE18638E4}" type="parTrans" cxnId="{BF681BE6-E40D-4B54-BB77-C7D3F8D6C830}">
      <dgm:prSet/>
      <dgm:spPr/>
      <dgm:t>
        <a:bodyPr/>
        <a:lstStyle/>
        <a:p>
          <a:endParaRPr lang="en-US"/>
        </a:p>
      </dgm:t>
    </dgm:pt>
    <dgm:pt modelId="{9B733CAC-11A8-429D-9F79-85E118CB373F}" type="sibTrans" cxnId="{BF681BE6-E40D-4B54-BB77-C7D3F8D6C830}">
      <dgm:prSet/>
      <dgm:spPr/>
      <dgm:t>
        <a:bodyPr/>
        <a:lstStyle/>
        <a:p>
          <a:endParaRPr lang="en-US"/>
        </a:p>
      </dgm:t>
    </dgm:pt>
    <dgm:pt modelId="{2D82CDB8-D911-4D5E-9DC5-C75D48A81090}">
      <dgm:prSet custT="1"/>
      <dgm:spPr/>
      <dgm:t>
        <a:bodyPr/>
        <a:lstStyle/>
        <a:p>
          <a:r>
            <a:rPr lang="en-GB" sz="1600"/>
            <a:t>High expectations and no excuses</a:t>
          </a:r>
          <a:endParaRPr lang="en-US" sz="1600"/>
        </a:p>
      </dgm:t>
    </dgm:pt>
    <dgm:pt modelId="{68F86AE8-59FC-4F72-8CA2-B0974AD46274}" type="parTrans" cxnId="{7572CEA4-71C4-4EB7-BDA1-6A1D6333BA99}">
      <dgm:prSet/>
      <dgm:spPr/>
      <dgm:t>
        <a:bodyPr/>
        <a:lstStyle/>
        <a:p>
          <a:endParaRPr lang="en-US"/>
        </a:p>
      </dgm:t>
    </dgm:pt>
    <dgm:pt modelId="{479185FC-ACE8-4E69-BF25-E2076E047864}" type="sibTrans" cxnId="{7572CEA4-71C4-4EB7-BDA1-6A1D6333BA99}">
      <dgm:prSet/>
      <dgm:spPr/>
      <dgm:t>
        <a:bodyPr/>
        <a:lstStyle/>
        <a:p>
          <a:endParaRPr lang="en-US"/>
        </a:p>
      </dgm:t>
    </dgm:pt>
    <dgm:pt modelId="{89C43B8B-0BC9-4358-876B-1D1DFB43489C}">
      <dgm:prSet custT="1"/>
      <dgm:spPr/>
      <dgm:t>
        <a:bodyPr/>
        <a:lstStyle/>
        <a:p>
          <a:r>
            <a:rPr lang="en-GB" sz="1600" dirty="0"/>
            <a:t>Teachers and children demonstrate a genuine love of reading – story time is a valuable part of the school day</a:t>
          </a:r>
          <a:endParaRPr lang="en-US" sz="1600" dirty="0"/>
        </a:p>
      </dgm:t>
    </dgm:pt>
    <dgm:pt modelId="{34C31132-6967-4345-836E-45B31E24D5D2}" type="parTrans" cxnId="{A138E564-BA6D-4AE2-BEC3-17C7113A0BE5}">
      <dgm:prSet/>
      <dgm:spPr/>
      <dgm:t>
        <a:bodyPr/>
        <a:lstStyle/>
        <a:p>
          <a:endParaRPr lang="en-US"/>
        </a:p>
      </dgm:t>
    </dgm:pt>
    <dgm:pt modelId="{772C441B-B3E1-4959-B5C5-505953B66B3D}" type="sibTrans" cxnId="{A138E564-BA6D-4AE2-BEC3-17C7113A0BE5}">
      <dgm:prSet/>
      <dgm:spPr/>
      <dgm:t>
        <a:bodyPr/>
        <a:lstStyle/>
        <a:p>
          <a:endParaRPr lang="en-US"/>
        </a:p>
      </dgm:t>
    </dgm:pt>
    <dgm:pt modelId="{83B9C11B-3377-437E-AC38-C383A1A28EF1}">
      <dgm:prSet custT="1"/>
      <dgm:spPr/>
      <dgm:t>
        <a:bodyPr/>
        <a:lstStyle/>
        <a:p>
          <a:r>
            <a:rPr lang="en-GB" sz="1600"/>
            <a:t>Reading is embedded across the curriculum</a:t>
          </a:r>
          <a:endParaRPr lang="en-US" sz="1600"/>
        </a:p>
      </dgm:t>
    </dgm:pt>
    <dgm:pt modelId="{DB6497AF-1F2D-4D17-A95A-DC7F112DA7C8}" type="parTrans" cxnId="{0C020880-19F0-46CB-BCBB-46504061DBF4}">
      <dgm:prSet/>
      <dgm:spPr/>
      <dgm:t>
        <a:bodyPr/>
        <a:lstStyle/>
        <a:p>
          <a:endParaRPr lang="en-US"/>
        </a:p>
      </dgm:t>
    </dgm:pt>
    <dgm:pt modelId="{ABB78E39-524F-45BF-B298-9ECF565A0F9D}" type="sibTrans" cxnId="{0C020880-19F0-46CB-BCBB-46504061DBF4}">
      <dgm:prSet/>
      <dgm:spPr/>
      <dgm:t>
        <a:bodyPr/>
        <a:lstStyle/>
        <a:p>
          <a:endParaRPr lang="en-US"/>
        </a:p>
      </dgm:t>
    </dgm:pt>
    <dgm:pt modelId="{377FCB92-7C40-4CF6-B802-D2B06EFD1B4B}">
      <dgm:prSet custT="1"/>
      <dgm:spPr/>
      <dgm:t>
        <a:bodyPr/>
        <a:lstStyle/>
        <a:p>
          <a:r>
            <a:rPr lang="en-GB" sz="1600" dirty="0"/>
            <a:t>Effective links with parents</a:t>
          </a:r>
          <a:endParaRPr lang="en-US" sz="1600" dirty="0"/>
        </a:p>
      </dgm:t>
    </dgm:pt>
    <dgm:pt modelId="{E517008C-B8B6-415D-9273-1A9AA49DAEE4}" type="parTrans" cxnId="{B98706E9-4369-4933-A921-632493C6BC70}">
      <dgm:prSet/>
      <dgm:spPr/>
      <dgm:t>
        <a:bodyPr/>
        <a:lstStyle/>
        <a:p>
          <a:endParaRPr lang="en-US"/>
        </a:p>
      </dgm:t>
    </dgm:pt>
    <dgm:pt modelId="{3FA95047-6D28-407C-B62A-81F88CA6ED2C}" type="sibTrans" cxnId="{B98706E9-4369-4933-A921-632493C6BC70}">
      <dgm:prSet/>
      <dgm:spPr/>
      <dgm:t>
        <a:bodyPr/>
        <a:lstStyle/>
        <a:p>
          <a:endParaRPr lang="en-US"/>
        </a:p>
      </dgm:t>
    </dgm:pt>
    <dgm:pt modelId="{54C65F31-183E-4845-B605-A0EDBF0A6D14}">
      <dgm:prSet custT="1"/>
      <dgm:spPr/>
      <dgm:t>
        <a:bodyPr/>
        <a:lstStyle/>
        <a:p>
          <a:r>
            <a:rPr lang="en-GB" sz="1600" dirty="0"/>
            <a:t>Right level of support for those who are making slower progress or arrive in school later. </a:t>
          </a:r>
          <a:endParaRPr lang="en-US" sz="1600" dirty="0"/>
        </a:p>
      </dgm:t>
    </dgm:pt>
    <dgm:pt modelId="{3C873F1C-06BE-4C8F-8DFC-307AFCFD12F1}" type="parTrans" cxnId="{A9D3B094-661E-400B-83A4-90D44A82E02F}">
      <dgm:prSet/>
      <dgm:spPr/>
      <dgm:t>
        <a:bodyPr/>
        <a:lstStyle/>
        <a:p>
          <a:endParaRPr lang="en-US"/>
        </a:p>
      </dgm:t>
    </dgm:pt>
    <dgm:pt modelId="{398917C8-2CA2-408D-A7BF-D7C3034B7A04}" type="sibTrans" cxnId="{A9D3B094-661E-400B-83A4-90D44A82E02F}">
      <dgm:prSet/>
      <dgm:spPr/>
      <dgm:t>
        <a:bodyPr/>
        <a:lstStyle/>
        <a:p>
          <a:endParaRPr lang="en-US"/>
        </a:p>
      </dgm:t>
    </dgm:pt>
    <dgm:pt modelId="{4C6E0FAD-8896-4A5E-B6DB-1A70901D738F}" type="pres">
      <dgm:prSet presAssocID="{A489F45C-9FE9-486F-8340-27F3D8ED45D8}" presName="linear" presStyleCnt="0">
        <dgm:presLayoutVars>
          <dgm:animLvl val="lvl"/>
          <dgm:resizeHandles val="exact"/>
        </dgm:presLayoutVars>
      </dgm:prSet>
      <dgm:spPr/>
    </dgm:pt>
    <dgm:pt modelId="{B6C386D2-A43C-4BD2-8875-74513A5F940B}" type="pres">
      <dgm:prSet presAssocID="{2C570BEA-C7CE-446B-B543-3479C35F2253}" presName="parentText" presStyleLbl="node1" presStyleIdx="0" presStyleCnt="9" custLinFactY="19891" custLinFactNeighborX="46" custLinFactNeighborY="100000">
        <dgm:presLayoutVars>
          <dgm:chMax val="0"/>
          <dgm:bulletEnabled val="1"/>
        </dgm:presLayoutVars>
      </dgm:prSet>
      <dgm:spPr/>
    </dgm:pt>
    <dgm:pt modelId="{3A7BDF55-252F-4701-8136-E69C2404CB4B}" type="pres">
      <dgm:prSet presAssocID="{71F6A983-6A3A-4B3C-BB5A-A4B4A3AAAEAD}" presName="spacer" presStyleCnt="0"/>
      <dgm:spPr/>
    </dgm:pt>
    <dgm:pt modelId="{F2F3077D-9C0D-45CF-A19E-7C840ED466A5}" type="pres">
      <dgm:prSet presAssocID="{7AF92810-8605-4FAC-BE14-CEEBCE996462}" presName="parentText" presStyleLbl="node1" presStyleIdx="1" presStyleCnt="9" custLinFactY="19891" custLinFactNeighborX="46" custLinFactNeighborY="100000">
        <dgm:presLayoutVars>
          <dgm:chMax val="0"/>
          <dgm:bulletEnabled val="1"/>
        </dgm:presLayoutVars>
      </dgm:prSet>
      <dgm:spPr/>
    </dgm:pt>
    <dgm:pt modelId="{BBD32370-6F6C-4900-9193-B1B589134FF7}" type="pres">
      <dgm:prSet presAssocID="{8DF9F4B4-FC1F-4C99-B2A6-8794A7FDDB5F}" presName="spacer" presStyleCnt="0"/>
      <dgm:spPr/>
    </dgm:pt>
    <dgm:pt modelId="{46131388-BD25-4837-84FE-6DB0B86A36B7}" type="pres">
      <dgm:prSet presAssocID="{1956F90A-2C1F-4367-B168-FDB578369365}" presName="parentText" presStyleLbl="node1" presStyleIdx="2" presStyleCnt="9" custLinFactY="19891" custLinFactNeighborX="46" custLinFactNeighborY="100000">
        <dgm:presLayoutVars>
          <dgm:chMax val="0"/>
          <dgm:bulletEnabled val="1"/>
        </dgm:presLayoutVars>
      </dgm:prSet>
      <dgm:spPr/>
    </dgm:pt>
    <dgm:pt modelId="{E6691CAB-5196-4552-A919-8C4511F2C47A}" type="pres">
      <dgm:prSet presAssocID="{6A5BA33D-2033-4BAF-A879-404B0B348CEF}" presName="spacer" presStyleCnt="0"/>
      <dgm:spPr/>
    </dgm:pt>
    <dgm:pt modelId="{C8F595F4-87E3-465A-B564-E50C91DE9B67}" type="pres">
      <dgm:prSet presAssocID="{F6A3B9E6-1CDE-41A3-ADFC-BB115D376AC4}" presName="parentText" presStyleLbl="node1" presStyleIdx="3" presStyleCnt="9" custLinFactY="19891" custLinFactNeighborX="46" custLinFactNeighborY="100000">
        <dgm:presLayoutVars>
          <dgm:chMax val="0"/>
          <dgm:bulletEnabled val="1"/>
        </dgm:presLayoutVars>
      </dgm:prSet>
      <dgm:spPr/>
    </dgm:pt>
    <dgm:pt modelId="{9BD4A2E8-4396-4E89-967B-45F3CB9EC45F}" type="pres">
      <dgm:prSet presAssocID="{9B733CAC-11A8-429D-9F79-85E118CB373F}" presName="spacer" presStyleCnt="0"/>
      <dgm:spPr/>
    </dgm:pt>
    <dgm:pt modelId="{4F88C5BE-B9D1-4A44-9BA9-333DAFCE28E2}" type="pres">
      <dgm:prSet presAssocID="{2D82CDB8-D911-4D5E-9DC5-C75D48A81090}" presName="parentText" presStyleLbl="node1" presStyleIdx="4" presStyleCnt="9" custLinFactY="19891" custLinFactNeighborX="46" custLinFactNeighborY="100000">
        <dgm:presLayoutVars>
          <dgm:chMax val="0"/>
          <dgm:bulletEnabled val="1"/>
        </dgm:presLayoutVars>
      </dgm:prSet>
      <dgm:spPr/>
    </dgm:pt>
    <dgm:pt modelId="{EA7B4D02-C2ED-4B76-B721-5A64C907B4F2}" type="pres">
      <dgm:prSet presAssocID="{479185FC-ACE8-4E69-BF25-E2076E047864}" presName="spacer" presStyleCnt="0"/>
      <dgm:spPr/>
    </dgm:pt>
    <dgm:pt modelId="{99C29CF5-92B3-4E32-83D4-7A47A777D5C7}" type="pres">
      <dgm:prSet presAssocID="{89C43B8B-0BC9-4358-876B-1D1DFB43489C}" presName="parentText" presStyleLbl="node1" presStyleIdx="5" presStyleCnt="9" custLinFactY="19891" custLinFactNeighborX="46" custLinFactNeighborY="100000">
        <dgm:presLayoutVars>
          <dgm:chMax val="0"/>
          <dgm:bulletEnabled val="1"/>
        </dgm:presLayoutVars>
      </dgm:prSet>
      <dgm:spPr/>
    </dgm:pt>
    <dgm:pt modelId="{6C59A4EA-3F5F-4D19-98DA-584E7DA25890}" type="pres">
      <dgm:prSet presAssocID="{772C441B-B3E1-4959-B5C5-505953B66B3D}" presName="spacer" presStyleCnt="0"/>
      <dgm:spPr/>
    </dgm:pt>
    <dgm:pt modelId="{4B938694-8B39-4204-ADC8-853E3B7B5762}" type="pres">
      <dgm:prSet presAssocID="{83B9C11B-3377-437E-AC38-C383A1A28EF1}" presName="parentText" presStyleLbl="node1" presStyleIdx="6" presStyleCnt="9" custLinFactY="19891" custLinFactNeighborX="46" custLinFactNeighborY="100000">
        <dgm:presLayoutVars>
          <dgm:chMax val="0"/>
          <dgm:bulletEnabled val="1"/>
        </dgm:presLayoutVars>
      </dgm:prSet>
      <dgm:spPr/>
    </dgm:pt>
    <dgm:pt modelId="{B447764A-C2B8-4572-A449-210CE7D01776}" type="pres">
      <dgm:prSet presAssocID="{ABB78E39-524F-45BF-B298-9ECF565A0F9D}" presName="spacer" presStyleCnt="0"/>
      <dgm:spPr/>
    </dgm:pt>
    <dgm:pt modelId="{9C70A11D-8F0A-447A-8D19-CE2792E0C173}" type="pres">
      <dgm:prSet presAssocID="{377FCB92-7C40-4CF6-B802-D2B06EFD1B4B}" presName="parentText" presStyleLbl="node1" presStyleIdx="7" presStyleCnt="9" custLinFactY="19891" custLinFactNeighborX="46" custLinFactNeighborY="100000">
        <dgm:presLayoutVars>
          <dgm:chMax val="0"/>
          <dgm:bulletEnabled val="1"/>
        </dgm:presLayoutVars>
      </dgm:prSet>
      <dgm:spPr/>
    </dgm:pt>
    <dgm:pt modelId="{874D6433-CEE9-4ADA-BF19-314C34AFB4CE}" type="pres">
      <dgm:prSet presAssocID="{3FA95047-6D28-407C-B62A-81F88CA6ED2C}" presName="spacer" presStyleCnt="0"/>
      <dgm:spPr/>
    </dgm:pt>
    <dgm:pt modelId="{EC9BEC08-B969-4546-814F-118DF554B071}" type="pres">
      <dgm:prSet presAssocID="{54C65F31-183E-4845-B605-A0EDBF0A6D14}" presName="parentText" presStyleLbl="node1" presStyleIdx="8" presStyleCnt="9" custLinFactY="12365" custLinFactNeighborX="272" custLinFactNeighborY="100000">
        <dgm:presLayoutVars>
          <dgm:chMax val="0"/>
          <dgm:bulletEnabled val="1"/>
        </dgm:presLayoutVars>
      </dgm:prSet>
      <dgm:spPr/>
    </dgm:pt>
  </dgm:ptLst>
  <dgm:cxnLst>
    <dgm:cxn modelId="{2F40E003-2321-41EA-A68B-D237E8D98E4C}" type="presOf" srcId="{2C570BEA-C7CE-446B-B543-3479C35F2253}" destId="{B6C386D2-A43C-4BD2-8875-74513A5F940B}" srcOrd="0" destOrd="0" presId="urn:microsoft.com/office/officeart/2005/8/layout/vList2"/>
    <dgm:cxn modelId="{7B892C14-FC60-492B-9807-37BA08B480E6}" type="presOf" srcId="{2D82CDB8-D911-4D5E-9DC5-C75D48A81090}" destId="{4F88C5BE-B9D1-4A44-9BA9-333DAFCE28E2}" srcOrd="0" destOrd="0" presId="urn:microsoft.com/office/officeart/2005/8/layout/vList2"/>
    <dgm:cxn modelId="{886E2E2A-5CC2-4F2C-B765-12D46808ED4D}" srcId="{A489F45C-9FE9-486F-8340-27F3D8ED45D8}" destId="{7AF92810-8605-4FAC-BE14-CEEBCE996462}" srcOrd="1" destOrd="0" parTransId="{0156C0EE-3222-483C-A047-E24F598DA8BD}" sibTransId="{8DF9F4B4-FC1F-4C99-B2A6-8794A7FDDB5F}"/>
    <dgm:cxn modelId="{971BA737-F68B-4041-8F36-42744DC778D4}" type="presOf" srcId="{377FCB92-7C40-4CF6-B802-D2B06EFD1B4B}" destId="{9C70A11D-8F0A-447A-8D19-CE2792E0C173}" srcOrd="0" destOrd="0" presId="urn:microsoft.com/office/officeart/2005/8/layout/vList2"/>
    <dgm:cxn modelId="{77CDAD40-F20A-4C28-B0D6-00D6EB0F9413}" srcId="{A489F45C-9FE9-486F-8340-27F3D8ED45D8}" destId="{1956F90A-2C1F-4367-B168-FDB578369365}" srcOrd="2" destOrd="0" parTransId="{3CB5B6FC-5E6A-402D-B906-BBD9EF399509}" sibTransId="{6A5BA33D-2033-4BAF-A879-404B0B348CEF}"/>
    <dgm:cxn modelId="{A138E564-BA6D-4AE2-BEC3-17C7113A0BE5}" srcId="{A489F45C-9FE9-486F-8340-27F3D8ED45D8}" destId="{89C43B8B-0BC9-4358-876B-1D1DFB43489C}" srcOrd="5" destOrd="0" parTransId="{34C31132-6967-4345-836E-45B31E24D5D2}" sibTransId="{772C441B-B3E1-4959-B5C5-505953B66B3D}"/>
    <dgm:cxn modelId="{F08DFE54-5426-42A5-8033-09A0287681AA}" type="presOf" srcId="{A489F45C-9FE9-486F-8340-27F3D8ED45D8}" destId="{4C6E0FAD-8896-4A5E-B6DB-1A70901D738F}" srcOrd="0" destOrd="0" presId="urn:microsoft.com/office/officeart/2005/8/layout/vList2"/>
    <dgm:cxn modelId="{21B44A7F-5B53-415D-9DFB-E7E3FFF02ABA}" type="presOf" srcId="{F6A3B9E6-1CDE-41A3-ADFC-BB115D376AC4}" destId="{C8F595F4-87E3-465A-B564-E50C91DE9B67}" srcOrd="0" destOrd="0" presId="urn:microsoft.com/office/officeart/2005/8/layout/vList2"/>
    <dgm:cxn modelId="{0C020880-19F0-46CB-BCBB-46504061DBF4}" srcId="{A489F45C-9FE9-486F-8340-27F3D8ED45D8}" destId="{83B9C11B-3377-437E-AC38-C383A1A28EF1}" srcOrd="6" destOrd="0" parTransId="{DB6497AF-1F2D-4D17-A95A-DC7F112DA7C8}" sibTransId="{ABB78E39-524F-45BF-B298-9ECF565A0F9D}"/>
    <dgm:cxn modelId="{A9D3B094-661E-400B-83A4-90D44A82E02F}" srcId="{A489F45C-9FE9-486F-8340-27F3D8ED45D8}" destId="{54C65F31-183E-4845-B605-A0EDBF0A6D14}" srcOrd="8" destOrd="0" parTransId="{3C873F1C-06BE-4C8F-8DFC-307AFCFD12F1}" sibTransId="{398917C8-2CA2-408D-A7BF-D7C3034B7A04}"/>
    <dgm:cxn modelId="{04E7EF94-37AF-48EE-AC66-7368E788441D}" type="presOf" srcId="{89C43B8B-0BC9-4358-876B-1D1DFB43489C}" destId="{99C29CF5-92B3-4E32-83D4-7A47A777D5C7}" srcOrd="0" destOrd="0" presId="urn:microsoft.com/office/officeart/2005/8/layout/vList2"/>
    <dgm:cxn modelId="{1348B196-8FE9-467A-8599-5375E1DA99EA}" type="presOf" srcId="{54C65F31-183E-4845-B605-A0EDBF0A6D14}" destId="{EC9BEC08-B969-4546-814F-118DF554B071}" srcOrd="0" destOrd="0" presId="urn:microsoft.com/office/officeart/2005/8/layout/vList2"/>
    <dgm:cxn modelId="{7572CEA4-71C4-4EB7-BDA1-6A1D6333BA99}" srcId="{A489F45C-9FE9-486F-8340-27F3D8ED45D8}" destId="{2D82CDB8-D911-4D5E-9DC5-C75D48A81090}" srcOrd="4" destOrd="0" parTransId="{68F86AE8-59FC-4F72-8CA2-B0974AD46274}" sibTransId="{479185FC-ACE8-4E69-BF25-E2076E047864}"/>
    <dgm:cxn modelId="{170842B1-43B4-40DD-AFE8-141D874CED78}" type="presOf" srcId="{83B9C11B-3377-437E-AC38-C383A1A28EF1}" destId="{4B938694-8B39-4204-ADC8-853E3B7B5762}" srcOrd="0" destOrd="0" presId="urn:microsoft.com/office/officeart/2005/8/layout/vList2"/>
    <dgm:cxn modelId="{A17472B2-E27F-4F56-873F-CE13642B5BC6}" srcId="{A489F45C-9FE9-486F-8340-27F3D8ED45D8}" destId="{2C570BEA-C7CE-446B-B543-3479C35F2253}" srcOrd="0" destOrd="0" parTransId="{D9FFF5AB-301E-4497-9D22-AA9C0974F2EB}" sibTransId="{71F6A983-6A3A-4B3C-BB5A-A4B4A3AAAEAD}"/>
    <dgm:cxn modelId="{87AE93B8-5F2F-4DC5-B05A-4A6133447675}" type="presOf" srcId="{7AF92810-8605-4FAC-BE14-CEEBCE996462}" destId="{F2F3077D-9C0D-45CF-A19E-7C840ED466A5}" srcOrd="0" destOrd="0" presId="urn:microsoft.com/office/officeart/2005/8/layout/vList2"/>
    <dgm:cxn modelId="{CBF3B8CE-EBAA-4802-83E6-9559C21FB663}" type="presOf" srcId="{1956F90A-2C1F-4367-B168-FDB578369365}" destId="{46131388-BD25-4837-84FE-6DB0B86A36B7}" srcOrd="0" destOrd="0" presId="urn:microsoft.com/office/officeart/2005/8/layout/vList2"/>
    <dgm:cxn modelId="{BF681BE6-E40D-4B54-BB77-C7D3F8D6C830}" srcId="{A489F45C-9FE9-486F-8340-27F3D8ED45D8}" destId="{F6A3B9E6-1CDE-41A3-ADFC-BB115D376AC4}" srcOrd="3" destOrd="0" parTransId="{A89CF3BD-3975-4D1B-8873-F7FDE18638E4}" sibTransId="{9B733CAC-11A8-429D-9F79-85E118CB373F}"/>
    <dgm:cxn modelId="{B98706E9-4369-4933-A921-632493C6BC70}" srcId="{A489F45C-9FE9-486F-8340-27F3D8ED45D8}" destId="{377FCB92-7C40-4CF6-B802-D2B06EFD1B4B}" srcOrd="7" destOrd="0" parTransId="{E517008C-B8B6-415D-9273-1A9AA49DAEE4}" sibTransId="{3FA95047-6D28-407C-B62A-81F88CA6ED2C}"/>
    <dgm:cxn modelId="{AE7106F5-D272-4219-8271-40D4BFD9DF22}" type="presParOf" srcId="{4C6E0FAD-8896-4A5E-B6DB-1A70901D738F}" destId="{B6C386D2-A43C-4BD2-8875-74513A5F940B}" srcOrd="0" destOrd="0" presId="urn:microsoft.com/office/officeart/2005/8/layout/vList2"/>
    <dgm:cxn modelId="{426602BB-01A5-4317-BCDB-FFF807A7E7BF}" type="presParOf" srcId="{4C6E0FAD-8896-4A5E-B6DB-1A70901D738F}" destId="{3A7BDF55-252F-4701-8136-E69C2404CB4B}" srcOrd="1" destOrd="0" presId="urn:microsoft.com/office/officeart/2005/8/layout/vList2"/>
    <dgm:cxn modelId="{483D6A8A-CD65-4D0D-97F5-80DCA56D48DD}" type="presParOf" srcId="{4C6E0FAD-8896-4A5E-B6DB-1A70901D738F}" destId="{F2F3077D-9C0D-45CF-A19E-7C840ED466A5}" srcOrd="2" destOrd="0" presId="urn:microsoft.com/office/officeart/2005/8/layout/vList2"/>
    <dgm:cxn modelId="{244628F0-E691-448E-BE07-534199439270}" type="presParOf" srcId="{4C6E0FAD-8896-4A5E-B6DB-1A70901D738F}" destId="{BBD32370-6F6C-4900-9193-B1B589134FF7}" srcOrd="3" destOrd="0" presId="urn:microsoft.com/office/officeart/2005/8/layout/vList2"/>
    <dgm:cxn modelId="{12B85B3C-68A5-4C52-A2D9-B82BD17402E4}" type="presParOf" srcId="{4C6E0FAD-8896-4A5E-B6DB-1A70901D738F}" destId="{46131388-BD25-4837-84FE-6DB0B86A36B7}" srcOrd="4" destOrd="0" presId="urn:microsoft.com/office/officeart/2005/8/layout/vList2"/>
    <dgm:cxn modelId="{1D08D003-1C8F-4517-9E7A-7B6CEC397F46}" type="presParOf" srcId="{4C6E0FAD-8896-4A5E-B6DB-1A70901D738F}" destId="{E6691CAB-5196-4552-A919-8C4511F2C47A}" srcOrd="5" destOrd="0" presId="urn:microsoft.com/office/officeart/2005/8/layout/vList2"/>
    <dgm:cxn modelId="{1D46BA92-995C-49B3-9A59-1593CBF0798A}" type="presParOf" srcId="{4C6E0FAD-8896-4A5E-B6DB-1A70901D738F}" destId="{C8F595F4-87E3-465A-B564-E50C91DE9B67}" srcOrd="6" destOrd="0" presId="urn:microsoft.com/office/officeart/2005/8/layout/vList2"/>
    <dgm:cxn modelId="{A952C164-BC23-4005-A2F9-4A3F95115C30}" type="presParOf" srcId="{4C6E0FAD-8896-4A5E-B6DB-1A70901D738F}" destId="{9BD4A2E8-4396-4E89-967B-45F3CB9EC45F}" srcOrd="7" destOrd="0" presId="urn:microsoft.com/office/officeart/2005/8/layout/vList2"/>
    <dgm:cxn modelId="{CF1B41EE-B8CF-42A4-A8A8-049D3834959E}" type="presParOf" srcId="{4C6E0FAD-8896-4A5E-B6DB-1A70901D738F}" destId="{4F88C5BE-B9D1-4A44-9BA9-333DAFCE28E2}" srcOrd="8" destOrd="0" presId="urn:microsoft.com/office/officeart/2005/8/layout/vList2"/>
    <dgm:cxn modelId="{20D0D27E-CBEE-4840-B218-ABC61CB7CA0F}" type="presParOf" srcId="{4C6E0FAD-8896-4A5E-B6DB-1A70901D738F}" destId="{EA7B4D02-C2ED-4B76-B721-5A64C907B4F2}" srcOrd="9" destOrd="0" presId="urn:microsoft.com/office/officeart/2005/8/layout/vList2"/>
    <dgm:cxn modelId="{AE236F3E-94D2-4AB1-88A4-7704A6CB605D}" type="presParOf" srcId="{4C6E0FAD-8896-4A5E-B6DB-1A70901D738F}" destId="{99C29CF5-92B3-4E32-83D4-7A47A777D5C7}" srcOrd="10" destOrd="0" presId="urn:microsoft.com/office/officeart/2005/8/layout/vList2"/>
    <dgm:cxn modelId="{02B1661E-FEA3-4C4C-90D3-0BF03CDA7D8D}" type="presParOf" srcId="{4C6E0FAD-8896-4A5E-B6DB-1A70901D738F}" destId="{6C59A4EA-3F5F-4D19-98DA-584E7DA25890}" srcOrd="11" destOrd="0" presId="urn:microsoft.com/office/officeart/2005/8/layout/vList2"/>
    <dgm:cxn modelId="{C7A42345-B37C-403A-90BC-61C1FC89E2B2}" type="presParOf" srcId="{4C6E0FAD-8896-4A5E-B6DB-1A70901D738F}" destId="{4B938694-8B39-4204-ADC8-853E3B7B5762}" srcOrd="12" destOrd="0" presId="urn:microsoft.com/office/officeart/2005/8/layout/vList2"/>
    <dgm:cxn modelId="{5217679D-23B9-414D-B42F-44879B9D4155}" type="presParOf" srcId="{4C6E0FAD-8896-4A5E-B6DB-1A70901D738F}" destId="{B447764A-C2B8-4572-A449-210CE7D01776}" srcOrd="13" destOrd="0" presId="urn:microsoft.com/office/officeart/2005/8/layout/vList2"/>
    <dgm:cxn modelId="{82A9AFA9-FEEF-4761-8D39-FC1A24F83AC0}" type="presParOf" srcId="{4C6E0FAD-8896-4A5E-B6DB-1A70901D738F}" destId="{9C70A11D-8F0A-447A-8D19-CE2792E0C173}" srcOrd="14" destOrd="0" presId="urn:microsoft.com/office/officeart/2005/8/layout/vList2"/>
    <dgm:cxn modelId="{24ED3F21-51EE-40E1-B754-50351F8B6F73}" type="presParOf" srcId="{4C6E0FAD-8896-4A5E-B6DB-1A70901D738F}" destId="{874D6433-CEE9-4ADA-BF19-314C34AFB4CE}" srcOrd="15" destOrd="0" presId="urn:microsoft.com/office/officeart/2005/8/layout/vList2"/>
    <dgm:cxn modelId="{E56F8433-47EB-40E0-B9A2-8AE6A1CDA725}" type="presParOf" srcId="{4C6E0FAD-8896-4A5E-B6DB-1A70901D738F}" destId="{EC9BEC08-B969-4546-814F-118DF554B07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4FBC54-B4E1-4ECC-856B-6CF604D0707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CC3D85-3999-455E-A754-E79F3CF9668B}">
      <dgm:prSet/>
      <dgm:spPr/>
      <dgm:t>
        <a:bodyPr/>
        <a:lstStyle/>
        <a:p>
          <a:r>
            <a:rPr lang="en-GB" b="1" dirty="0">
              <a:solidFill>
                <a:schemeClr val="bg1"/>
              </a:solidFill>
            </a:rPr>
            <a:t>Website/ data</a:t>
          </a:r>
          <a:endParaRPr lang="en-US" b="1" dirty="0">
            <a:solidFill>
              <a:schemeClr val="bg1"/>
            </a:solidFill>
          </a:endParaRPr>
        </a:p>
      </dgm:t>
    </dgm:pt>
    <dgm:pt modelId="{AEDAE6F6-3CD3-4BAC-8486-8EC10C329F3E}" type="parTrans" cxnId="{82B96B83-83EC-4360-B26D-4DE40746EC27}">
      <dgm:prSet/>
      <dgm:spPr/>
      <dgm:t>
        <a:bodyPr/>
        <a:lstStyle/>
        <a:p>
          <a:endParaRPr lang="en-US"/>
        </a:p>
      </dgm:t>
    </dgm:pt>
    <dgm:pt modelId="{22042370-1BAF-4251-81D5-6B5D73E14962}" type="sibTrans" cxnId="{82B96B83-83EC-4360-B26D-4DE40746EC27}">
      <dgm:prSet/>
      <dgm:spPr/>
      <dgm:t>
        <a:bodyPr/>
        <a:lstStyle/>
        <a:p>
          <a:endParaRPr lang="en-US"/>
        </a:p>
      </dgm:t>
    </dgm:pt>
    <dgm:pt modelId="{40F8F805-C18D-4F61-B623-B8FAEAB80D7E}">
      <dgm:prSet/>
      <dgm:spPr/>
      <dgm:t>
        <a:bodyPr/>
        <a:lstStyle/>
        <a:p>
          <a:r>
            <a:rPr lang="en-GB" dirty="0">
              <a:solidFill>
                <a:schemeClr val="bg1"/>
              </a:solidFill>
            </a:rPr>
            <a:t>SLT 90 minute conversation</a:t>
          </a:r>
          <a:endParaRPr lang="en-US" dirty="0">
            <a:solidFill>
              <a:schemeClr val="bg1"/>
            </a:solidFill>
          </a:endParaRPr>
        </a:p>
      </dgm:t>
    </dgm:pt>
    <dgm:pt modelId="{01DA3441-4E94-4547-A804-BB2F4649A43C}" type="parTrans" cxnId="{DC44490B-36E9-4C0B-A12D-05E8EAA0DA89}">
      <dgm:prSet/>
      <dgm:spPr/>
      <dgm:t>
        <a:bodyPr/>
        <a:lstStyle/>
        <a:p>
          <a:endParaRPr lang="en-US"/>
        </a:p>
      </dgm:t>
    </dgm:pt>
    <dgm:pt modelId="{DF30144D-A556-454E-B288-4328E6DA294D}" type="sibTrans" cxnId="{DC44490B-36E9-4C0B-A12D-05E8EAA0DA89}">
      <dgm:prSet/>
      <dgm:spPr/>
      <dgm:t>
        <a:bodyPr/>
        <a:lstStyle/>
        <a:p>
          <a:endParaRPr lang="en-US"/>
        </a:p>
      </dgm:t>
    </dgm:pt>
    <dgm:pt modelId="{BAAA4BCA-72FC-448F-9877-73F609B7C9FC}">
      <dgm:prSet/>
      <dgm:spPr/>
      <dgm:t>
        <a:bodyPr/>
        <a:lstStyle/>
        <a:p>
          <a:r>
            <a:rPr lang="en-GB"/>
            <a:t>Phonics and reading lead interview</a:t>
          </a:r>
          <a:endParaRPr lang="en-US"/>
        </a:p>
      </dgm:t>
    </dgm:pt>
    <dgm:pt modelId="{39023B8B-4304-4B21-8744-566B2FCCA108}" type="parTrans" cxnId="{BB318AE2-BA19-4D64-8D2F-7F987972BAD4}">
      <dgm:prSet/>
      <dgm:spPr/>
      <dgm:t>
        <a:bodyPr/>
        <a:lstStyle/>
        <a:p>
          <a:endParaRPr lang="en-US"/>
        </a:p>
      </dgm:t>
    </dgm:pt>
    <dgm:pt modelId="{C807CD70-0293-45F2-B970-B362A29699D9}" type="sibTrans" cxnId="{BB318AE2-BA19-4D64-8D2F-7F987972BAD4}">
      <dgm:prSet/>
      <dgm:spPr/>
      <dgm:t>
        <a:bodyPr/>
        <a:lstStyle/>
        <a:p>
          <a:endParaRPr lang="en-US"/>
        </a:p>
      </dgm:t>
    </dgm:pt>
    <dgm:pt modelId="{9313E7E3-6D7C-457A-BEF5-16B5486EF146}">
      <dgm:prSet/>
      <dgm:spPr/>
      <dgm:t>
        <a:bodyPr/>
        <a:lstStyle/>
        <a:p>
          <a:r>
            <a:rPr lang="en-GB"/>
            <a:t>Observation of the teaching of phonics and in KS2 the teaching of reading</a:t>
          </a:r>
          <a:endParaRPr lang="en-US"/>
        </a:p>
      </dgm:t>
    </dgm:pt>
    <dgm:pt modelId="{C836701C-EE1C-48A1-9597-900A6AC0A0A8}" type="parTrans" cxnId="{CA308173-EC8F-48E1-A9DD-F327A6E369EC}">
      <dgm:prSet/>
      <dgm:spPr/>
      <dgm:t>
        <a:bodyPr/>
        <a:lstStyle/>
        <a:p>
          <a:endParaRPr lang="en-US"/>
        </a:p>
      </dgm:t>
    </dgm:pt>
    <dgm:pt modelId="{0B169B8A-D1D7-47C8-A4D0-6958AA4BD79A}" type="sibTrans" cxnId="{CA308173-EC8F-48E1-A9DD-F327A6E369EC}">
      <dgm:prSet/>
      <dgm:spPr/>
      <dgm:t>
        <a:bodyPr/>
        <a:lstStyle/>
        <a:p>
          <a:endParaRPr lang="en-US"/>
        </a:p>
      </dgm:t>
    </dgm:pt>
    <dgm:pt modelId="{F3414E39-E1F0-4BB7-BD2F-33AF321EB3E5}">
      <dgm:prSet/>
      <dgm:spPr/>
      <dgm:t>
        <a:bodyPr/>
        <a:lstStyle/>
        <a:p>
          <a:r>
            <a:rPr lang="en-GB"/>
            <a:t>Listening to the bottom 20% read – particular focus on Y2/3 and Y5/6. Fluency and accuracy</a:t>
          </a:r>
          <a:endParaRPr lang="en-US"/>
        </a:p>
      </dgm:t>
    </dgm:pt>
    <dgm:pt modelId="{375D2F3B-1F03-4F99-B987-4548916ECB1C}" type="parTrans" cxnId="{C4E9DED9-FA99-4899-A0EC-42C790CD2039}">
      <dgm:prSet/>
      <dgm:spPr/>
      <dgm:t>
        <a:bodyPr/>
        <a:lstStyle/>
        <a:p>
          <a:endParaRPr lang="en-US"/>
        </a:p>
      </dgm:t>
    </dgm:pt>
    <dgm:pt modelId="{C7A3246B-14E0-4D26-BFB4-47B5B237BBF3}" type="sibTrans" cxnId="{C4E9DED9-FA99-4899-A0EC-42C790CD2039}">
      <dgm:prSet/>
      <dgm:spPr/>
      <dgm:t>
        <a:bodyPr/>
        <a:lstStyle/>
        <a:p>
          <a:endParaRPr lang="en-US"/>
        </a:p>
      </dgm:t>
    </dgm:pt>
    <dgm:pt modelId="{9F6145C4-B505-45C2-9ED8-099225677870}">
      <dgm:prSet/>
      <dgm:spPr/>
      <dgm:t>
        <a:bodyPr/>
        <a:lstStyle/>
        <a:p>
          <a:r>
            <a:rPr lang="en-GB"/>
            <a:t>How does school support parents in helping their children to read? Home readers being decodable at KS1</a:t>
          </a:r>
          <a:endParaRPr lang="en-US"/>
        </a:p>
      </dgm:t>
    </dgm:pt>
    <dgm:pt modelId="{E1D6DBBB-88AE-4560-A229-9E6EE56E021C}" type="parTrans" cxnId="{1AB01D7C-97B2-426A-8EB0-239637A7224D}">
      <dgm:prSet/>
      <dgm:spPr/>
      <dgm:t>
        <a:bodyPr/>
        <a:lstStyle/>
        <a:p>
          <a:endParaRPr lang="en-US"/>
        </a:p>
      </dgm:t>
    </dgm:pt>
    <dgm:pt modelId="{EFC25DDA-B620-47D6-BFC0-E149A57D7748}" type="sibTrans" cxnId="{1AB01D7C-97B2-426A-8EB0-239637A7224D}">
      <dgm:prSet/>
      <dgm:spPr/>
      <dgm:t>
        <a:bodyPr/>
        <a:lstStyle/>
        <a:p>
          <a:endParaRPr lang="en-US"/>
        </a:p>
      </dgm:t>
    </dgm:pt>
    <dgm:pt modelId="{3DD3CC2C-01CB-410F-83C5-E16A8D6FB7F4}">
      <dgm:prSet/>
      <dgm:spPr/>
      <dgm:t>
        <a:bodyPr/>
        <a:lstStyle/>
        <a:p>
          <a:r>
            <a:rPr lang="en-GB"/>
            <a:t>How is reading embedded in other areas of the curriculum? </a:t>
          </a:r>
          <a:endParaRPr lang="en-US"/>
        </a:p>
      </dgm:t>
    </dgm:pt>
    <dgm:pt modelId="{7AED21B8-D823-4620-AD6E-3F351650A087}" type="parTrans" cxnId="{FD2D7F55-EC7F-4615-8ED1-98B84C6451CC}">
      <dgm:prSet/>
      <dgm:spPr/>
      <dgm:t>
        <a:bodyPr/>
        <a:lstStyle/>
        <a:p>
          <a:endParaRPr lang="en-US"/>
        </a:p>
      </dgm:t>
    </dgm:pt>
    <dgm:pt modelId="{77A6FED8-F226-4165-8D58-C7C9675B7211}" type="sibTrans" cxnId="{FD2D7F55-EC7F-4615-8ED1-98B84C6451CC}">
      <dgm:prSet/>
      <dgm:spPr/>
      <dgm:t>
        <a:bodyPr/>
        <a:lstStyle/>
        <a:p>
          <a:endParaRPr lang="en-US"/>
        </a:p>
      </dgm:t>
    </dgm:pt>
    <dgm:pt modelId="{6DF5E422-E05C-4099-9252-B4AD49731BD5}">
      <dgm:prSet/>
      <dgm:spPr/>
      <dgm:t>
        <a:bodyPr/>
        <a:lstStyle/>
        <a:p>
          <a:r>
            <a:rPr lang="en-GB"/>
            <a:t>Learning environments – books matching pupil ability </a:t>
          </a:r>
          <a:endParaRPr lang="en-US"/>
        </a:p>
      </dgm:t>
    </dgm:pt>
    <dgm:pt modelId="{EA270569-C541-4228-8EB7-E101DDB2F254}" type="parTrans" cxnId="{1B754B02-E533-4926-A816-63E2314145FE}">
      <dgm:prSet/>
      <dgm:spPr/>
      <dgm:t>
        <a:bodyPr/>
        <a:lstStyle/>
        <a:p>
          <a:endParaRPr lang="en-US"/>
        </a:p>
      </dgm:t>
    </dgm:pt>
    <dgm:pt modelId="{5FC81DEA-A2B4-4F20-BA80-AEF04310AEC6}" type="sibTrans" cxnId="{1B754B02-E533-4926-A816-63E2314145FE}">
      <dgm:prSet/>
      <dgm:spPr/>
      <dgm:t>
        <a:bodyPr/>
        <a:lstStyle/>
        <a:p>
          <a:endParaRPr lang="en-US"/>
        </a:p>
      </dgm:t>
    </dgm:pt>
    <dgm:pt modelId="{6CC0FEB1-F0C4-4D63-BAA7-75B52C69FE88}">
      <dgm:prSet/>
      <dgm:spPr/>
      <dgm:t>
        <a:bodyPr/>
        <a:lstStyle/>
        <a:p>
          <a:r>
            <a:rPr lang="en-GB"/>
            <a:t>Pupil discussion – enjoyment, authors</a:t>
          </a:r>
          <a:endParaRPr lang="en-US"/>
        </a:p>
      </dgm:t>
    </dgm:pt>
    <dgm:pt modelId="{562BC555-CA86-4D33-9E4B-9E343454AFB6}" type="parTrans" cxnId="{A1A82E34-4816-432A-AD9C-602478174781}">
      <dgm:prSet/>
      <dgm:spPr/>
      <dgm:t>
        <a:bodyPr/>
        <a:lstStyle/>
        <a:p>
          <a:endParaRPr lang="en-US"/>
        </a:p>
      </dgm:t>
    </dgm:pt>
    <dgm:pt modelId="{5E90CEF8-929E-4536-829A-C48BA795D456}" type="sibTrans" cxnId="{A1A82E34-4816-432A-AD9C-602478174781}">
      <dgm:prSet/>
      <dgm:spPr/>
      <dgm:t>
        <a:bodyPr/>
        <a:lstStyle/>
        <a:p>
          <a:endParaRPr lang="en-US"/>
        </a:p>
      </dgm:t>
    </dgm:pt>
    <dgm:pt modelId="{D9D874D9-ED72-41A9-88A5-45FE1DE4DF63}">
      <dgm:prSet/>
      <dgm:spPr/>
      <dgm:t>
        <a:bodyPr/>
        <a:lstStyle/>
        <a:p>
          <a:r>
            <a:rPr lang="en-GB"/>
            <a:t>EYFS/KS1 staff all experts in early reading – plans being followed, leaders aware when they are not and actions to rectify</a:t>
          </a:r>
          <a:endParaRPr lang="en-US"/>
        </a:p>
      </dgm:t>
    </dgm:pt>
    <dgm:pt modelId="{79AB4FA4-5034-498F-9470-3F48BEFB5FEB}" type="parTrans" cxnId="{9B2FFEAC-8AEE-405E-B39C-9F082A50344A}">
      <dgm:prSet/>
      <dgm:spPr/>
      <dgm:t>
        <a:bodyPr/>
        <a:lstStyle/>
        <a:p>
          <a:endParaRPr lang="en-US"/>
        </a:p>
      </dgm:t>
    </dgm:pt>
    <dgm:pt modelId="{F850D838-4AEE-41EF-9702-682825ECFCA4}" type="sibTrans" cxnId="{9B2FFEAC-8AEE-405E-B39C-9F082A50344A}">
      <dgm:prSet/>
      <dgm:spPr/>
      <dgm:t>
        <a:bodyPr/>
        <a:lstStyle/>
        <a:p>
          <a:endParaRPr lang="en-US"/>
        </a:p>
      </dgm:t>
    </dgm:pt>
    <dgm:pt modelId="{36747F95-630D-4F62-ABE2-23890E1E8906}">
      <dgm:prSet/>
      <dgm:spPr/>
      <dgm:t>
        <a:bodyPr/>
        <a:lstStyle/>
        <a:p>
          <a:r>
            <a:rPr lang="en-GB"/>
            <a:t>Interventions – how quickly do pupils catch up and keep up?</a:t>
          </a:r>
          <a:endParaRPr lang="en-US"/>
        </a:p>
      </dgm:t>
    </dgm:pt>
    <dgm:pt modelId="{B911437B-54B6-4E39-B6E2-6553976A07C8}" type="parTrans" cxnId="{71E5E4A3-AAB6-4FF9-8D76-FC92D1C39257}">
      <dgm:prSet/>
      <dgm:spPr/>
      <dgm:t>
        <a:bodyPr/>
        <a:lstStyle/>
        <a:p>
          <a:endParaRPr lang="en-US"/>
        </a:p>
      </dgm:t>
    </dgm:pt>
    <dgm:pt modelId="{D59823AC-CC3C-4688-849E-E52E6F226BC1}" type="sibTrans" cxnId="{71E5E4A3-AAB6-4FF9-8D76-FC92D1C39257}">
      <dgm:prSet/>
      <dgm:spPr/>
      <dgm:t>
        <a:bodyPr/>
        <a:lstStyle/>
        <a:p>
          <a:endParaRPr lang="en-US"/>
        </a:p>
      </dgm:t>
    </dgm:pt>
    <dgm:pt modelId="{48E06610-3F88-40CF-ACA5-AA849ABB2C86}" type="pres">
      <dgm:prSet presAssocID="{214FBC54-B4E1-4ECC-856B-6CF604D0707D}" presName="linear" presStyleCnt="0">
        <dgm:presLayoutVars>
          <dgm:animLvl val="lvl"/>
          <dgm:resizeHandles val="exact"/>
        </dgm:presLayoutVars>
      </dgm:prSet>
      <dgm:spPr/>
    </dgm:pt>
    <dgm:pt modelId="{DDE1D46D-2385-4A1F-8BD2-2B25509A1DAC}" type="pres">
      <dgm:prSet presAssocID="{FECC3D85-3999-455E-A754-E79F3CF9668B}" presName="parentText" presStyleLbl="node1" presStyleIdx="0" presStyleCnt="11">
        <dgm:presLayoutVars>
          <dgm:chMax val="0"/>
          <dgm:bulletEnabled val="1"/>
        </dgm:presLayoutVars>
      </dgm:prSet>
      <dgm:spPr/>
    </dgm:pt>
    <dgm:pt modelId="{FE0C8017-9C9C-47D2-98C2-9AB8160795E8}" type="pres">
      <dgm:prSet presAssocID="{22042370-1BAF-4251-81D5-6B5D73E14962}" presName="spacer" presStyleCnt="0"/>
      <dgm:spPr/>
    </dgm:pt>
    <dgm:pt modelId="{001A121E-D4DA-40F4-A21A-8193561F52C9}" type="pres">
      <dgm:prSet presAssocID="{40F8F805-C18D-4F61-B623-B8FAEAB80D7E}" presName="parentText" presStyleLbl="node1" presStyleIdx="1" presStyleCnt="11">
        <dgm:presLayoutVars>
          <dgm:chMax val="0"/>
          <dgm:bulletEnabled val="1"/>
        </dgm:presLayoutVars>
      </dgm:prSet>
      <dgm:spPr/>
    </dgm:pt>
    <dgm:pt modelId="{62E25D58-3FD8-473D-A160-1AAB303F2F1A}" type="pres">
      <dgm:prSet presAssocID="{DF30144D-A556-454E-B288-4328E6DA294D}" presName="spacer" presStyleCnt="0"/>
      <dgm:spPr/>
    </dgm:pt>
    <dgm:pt modelId="{C10AA0A1-7AC0-4F06-AD21-4E2DB8C18014}" type="pres">
      <dgm:prSet presAssocID="{BAAA4BCA-72FC-448F-9877-73F609B7C9FC}" presName="parentText" presStyleLbl="node1" presStyleIdx="2" presStyleCnt="11">
        <dgm:presLayoutVars>
          <dgm:chMax val="0"/>
          <dgm:bulletEnabled val="1"/>
        </dgm:presLayoutVars>
      </dgm:prSet>
      <dgm:spPr/>
    </dgm:pt>
    <dgm:pt modelId="{CAA43C17-A2D0-41F2-9183-B8F925810DE2}" type="pres">
      <dgm:prSet presAssocID="{C807CD70-0293-45F2-B970-B362A29699D9}" presName="spacer" presStyleCnt="0"/>
      <dgm:spPr/>
    </dgm:pt>
    <dgm:pt modelId="{480C29EB-401E-4158-8DF4-5547AF9C2406}" type="pres">
      <dgm:prSet presAssocID="{9313E7E3-6D7C-457A-BEF5-16B5486EF146}" presName="parentText" presStyleLbl="node1" presStyleIdx="3" presStyleCnt="11">
        <dgm:presLayoutVars>
          <dgm:chMax val="0"/>
          <dgm:bulletEnabled val="1"/>
        </dgm:presLayoutVars>
      </dgm:prSet>
      <dgm:spPr/>
    </dgm:pt>
    <dgm:pt modelId="{786F4744-7896-4503-8BD9-1CF090E97E77}" type="pres">
      <dgm:prSet presAssocID="{0B169B8A-D1D7-47C8-A4D0-6958AA4BD79A}" presName="spacer" presStyleCnt="0"/>
      <dgm:spPr/>
    </dgm:pt>
    <dgm:pt modelId="{D2651CEA-478B-4C15-89CA-B411E6333A7F}" type="pres">
      <dgm:prSet presAssocID="{F3414E39-E1F0-4BB7-BD2F-33AF321EB3E5}" presName="parentText" presStyleLbl="node1" presStyleIdx="4" presStyleCnt="11">
        <dgm:presLayoutVars>
          <dgm:chMax val="0"/>
          <dgm:bulletEnabled val="1"/>
        </dgm:presLayoutVars>
      </dgm:prSet>
      <dgm:spPr/>
    </dgm:pt>
    <dgm:pt modelId="{11CCB1ED-B8DB-4A17-ABB4-F36EF33FBDDA}" type="pres">
      <dgm:prSet presAssocID="{C7A3246B-14E0-4D26-BFB4-47B5B237BBF3}" presName="spacer" presStyleCnt="0"/>
      <dgm:spPr/>
    </dgm:pt>
    <dgm:pt modelId="{B0C1808F-4067-4ABC-832B-0E8F7070D9DA}" type="pres">
      <dgm:prSet presAssocID="{9F6145C4-B505-45C2-9ED8-099225677870}" presName="parentText" presStyleLbl="node1" presStyleIdx="5" presStyleCnt="11">
        <dgm:presLayoutVars>
          <dgm:chMax val="0"/>
          <dgm:bulletEnabled val="1"/>
        </dgm:presLayoutVars>
      </dgm:prSet>
      <dgm:spPr/>
    </dgm:pt>
    <dgm:pt modelId="{B19F9C21-C68C-4DDC-8654-87F718A0E85B}" type="pres">
      <dgm:prSet presAssocID="{EFC25DDA-B620-47D6-BFC0-E149A57D7748}" presName="spacer" presStyleCnt="0"/>
      <dgm:spPr/>
    </dgm:pt>
    <dgm:pt modelId="{EA64748D-3616-46E9-84EC-457E8723FDE2}" type="pres">
      <dgm:prSet presAssocID="{3DD3CC2C-01CB-410F-83C5-E16A8D6FB7F4}" presName="parentText" presStyleLbl="node1" presStyleIdx="6" presStyleCnt="11">
        <dgm:presLayoutVars>
          <dgm:chMax val="0"/>
          <dgm:bulletEnabled val="1"/>
        </dgm:presLayoutVars>
      </dgm:prSet>
      <dgm:spPr/>
    </dgm:pt>
    <dgm:pt modelId="{3BF5A804-065E-486F-8975-E6ED724B7D41}" type="pres">
      <dgm:prSet presAssocID="{77A6FED8-F226-4165-8D58-C7C9675B7211}" presName="spacer" presStyleCnt="0"/>
      <dgm:spPr/>
    </dgm:pt>
    <dgm:pt modelId="{D64EB879-F328-47FD-AF94-8D812B388F0C}" type="pres">
      <dgm:prSet presAssocID="{6DF5E422-E05C-4099-9252-B4AD49731BD5}" presName="parentText" presStyleLbl="node1" presStyleIdx="7" presStyleCnt="11">
        <dgm:presLayoutVars>
          <dgm:chMax val="0"/>
          <dgm:bulletEnabled val="1"/>
        </dgm:presLayoutVars>
      </dgm:prSet>
      <dgm:spPr/>
    </dgm:pt>
    <dgm:pt modelId="{EF0E298C-03D6-4A9A-B02E-BE53CA842574}" type="pres">
      <dgm:prSet presAssocID="{5FC81DEA-A2B4-4F20-BA80-AEF04310AEC6}" presName="spacer" presStyleCnt="0"/>
      <dgm:spPr/>
    </dgm:pt>
    <dgm:pt modelId="{85FCAFFE-A1BA-4E9E-B81C-4A2B8589076B}" type="pres">
      <dgm:prSet presAssocID="{6CC0FEB1-F0C4-4D63-BAA7-75B52C69FE88}" presName="parentText" presStyleLbl="node1" presStyleIdx="8" presStyleCnt="11">
        <dgm:presLayoutVars>
          <dgm:chMax val="0"/>
          <dgm:bulletEnabled val="1"/>
        </dgm:presLayoutVars>
      </dgm:prSet>
      <dgm:spPr/>
    </dgm:pt>
    <dgm:pt modelId="{4EDA144A-33F7-4639-A18C-4F7C40FF9B3F}" type="pres">
      <dgm:prSet presAssocID="{5E90CEF8-929E-4536-829A-C48BA795D456}" presName="spacer" presStyleCnt="0"/>
      <dgm:spPr/>
    </dgm:pt>
    <dgm:pt modelId="{30AB8A71-A267-4599-A5C9-CAF05006E71D}" type="pres">
      <dgm:prSet presAssocID="{D9D874D9-ED72-41A9-88A5-45FE1DE4DF63}" presName="parentText" presStyleLbl="node1" presStyleIdx="9" presStyleCnt="11">
        <dgm:presLayoutVars>
          <dgm:chMax val="0"/>
          <dgm:bulletEnabled val="1"/>
        </dgm:presLayoutVars>
      </dgm:prSet>
      <dgm:spPr/>
    </dgm:pt>
    <dgm:pt modelId="{DFA8FE63-4358-4C34-B32A-98B9DE0DA3EB}" type="pres">
      <dgm:prSet presAssocID="{F850D838-4AEE-41EF-9702-682825ECFCA4}" presName="spacer" presStyleCnt="0"/>
      <dgm:spPr/>
    </dgm:pt>
    <dgm:pt modelId="{EF603479-F17C-4EBE-8A5D-316697900388}" type="pres">
      <dgm:prSet presAssocID="{36747F95-630D-4F62-ABE2-23890E1E8906}" presName="parentText" presStyleLbl="node1" presStyleIdx="10" presStyleCnt="11">
        <dgm:presLayoutVars>
          <dgm:chMax val="0"/>
          <dgm:bulletEnabled val="1"/>
        </dgm:presLayoutVars>
      </dgm:prSet>
      <dgm:spPr/>
    </dgm:pt>
  </dgm:ptLst>
  <dgm:cxnLst>
    <dgm:cxn modelId="{1B754B02-E533-4926-A816-63E2314145FE}" srcId="{214FBC54-B4E1-4ECC-856B-6CF604D0707D}" destId="{6DF5E422-E05C-4099-9252-B4AD49731BD5}" srcOrd="7" destOrd="0" parTransId="{EA270569-C541-4228-8EB7-E101DDB2F254}" sibTransId="{5FC81DEA-A2B4-4F20-BA80-AEF04310AEC6}"/>
    <dgm:cxn modelId="{DC44490B-36E9-4C0B-A12D-05E8EAA0DA89}" srcId="{214FBC54-B4E1-4ECC-856B-6CF604D0707D}" destId="{40F8F805-C18D-4F61-B623-B8FAEAB80D7E}" srcOrd="1" destOrd="0" parTransId="{01DA3441-4E94-4547-A804-BB2F4649A43C}" sibTransId="{DF30144D-A556-454E-B288-4328E6DA294D}"/>
    <dgm:cxn modelId="{6C19F216-FD0E-45F0-843C-A33F1902A4A0}" type="presOf" srcId="{9F6145C4-B505-45C2-9ED8-099225677870}" destId="{B0C1808F-4067-4ABC-832B-0E8F7070D9DA}" srcOrd="0" destOrd="0" presId="urn:microsoft.com/office/officeart/2005/8/layout/vList2"/>
    <dgm:cxn modelId="{BCD6AA30-B18A-4815-A1A4-35D43E4201E9}" type="presOf" srcId="{BAAA4BCA-72FC-448F-9877-73F609B7C9FC}" destId="{C10AA0A1-7AC0-4F06-AD21-4E2DB8C18014}" srcOrd="0" destOrd="0" presId="urn:microsoft.com/office/officeart/2005/8/layout/vList2"/>
    <dgm:cxn modelId="{A1A82E34-4816-432A-AD9C-602478174781}" srcId="{214FBC54-B4E1-4ECC-856B-6CF604D0707D}" destId="{6CC0FEB1-F0C4-4D63-BAA7-75B52C69FE88}" srcOrd="8" destOrd="0" parTransId="{562BC555-CA86-4D33-9E4B-9E343454AFB6}" sibTransId="{5E90CEF8-929E-4536-829A-C48BA795D456}"/>
    <dgm:cxn modelId="{9539E361-9FCB-4E8D-863E-F3B5766F0B33}" type="presOf" srcId="{6CC0FEB1-F0C4-4D63-BAA7-75B52C69FE88}" destId="{85FCAFFE-A1BA-4E9E-B81C-4A2B8589076B}" srcOrd="0" destOrd="0" presId="urn:microsoft.com/office/officeart/2005/8/layout/vList2"/>
    <dgm:cxn modelId="{4327F16D-BBCC-46CF-AAF3-5EEC1B55410F}" type="presOf" srcId="{3DD3CC2C-01CB-410F-83C5-E16A8D6FB7F4}" destId="{EA64748D-3616-46E9-84EC-457E8723FDE2}" srcOrd="0" destOrd="0" presId="urn:microsoft.com/office/officeart/2005/8/layout/vList2"/>
    <dgm:cxn modelId="{EF826F6E-0DF9-4E7B-9B39-FFBDE709942B}" type="presOf" srcId="{FECC3D85-3999-455E-A754-E79F3CF9668B}" destId="{DDE1D46D-2385-4A1F-8BD2-2B25509A1DAC}" srcOrd="0" destOrd="0" presId="urn:microsoft.com/office/officeart/2005/8/layout/vList2"/>
    <dgm:cxn modelId="{CA308173-EC8F-48E1-A9DD-F327A6E369EC}" srcId="{214FBC54-B4E1-4ECC-856B-6CF604D0707D}" destId="{9313E7E3-6D7C-457A-BEF5-16B5486EF146}" srcOrd="3" destOrd="0" parTransId="{C836701C-EE1C-48A1-9597-900A6AC0A0A8}" sibTransId="{0B169B8A-D1D7-47C8-A4D0-6958AA4BD79A}"/>
    <dgm:cxn modelId="{FD2D7F55-EC7F-4615-8ED1-98B84C6451CC}" srcId="{214FBC54-B4E1-4ECC-856B-6CF604D0707D}" destId="{3DD3CC2C-01CB-410F-83C5-E16A8D6FB7F4}" srcOrd="6" destOrd="0" parTransId="{7AED21B8-D823-4620-AD6E-3F351650A087}" sibTransId="{77A6FED8-F226-4165-8D58-C7C9675B7211}"/>
    <dgm:cxn modelId="{E3949955-6EE2-4589-A334-945DEEF670FD}" type="presOf" srcId="{36747F95-630D-4F62-ABE2-23890E1E8906}" destId="{EF603479-F17C-4EBE-8A5D-316697900388}" srcOrd="0" destOrd="0" presId="urn:microsoft.com/office/officeart/2005/8/layout/vList2"/>
    <dgm:cxn modelId="{1AB01D7C-97B2-426A-8EB0-239637A7224D}" srcId="{214FBC54-B4E1-4ECC-856B-6CF604D0707D}" destId="{9F6145C4-B505-45C2-9ED8-099225677870}" srcOrd="5" destOrd="0" parTransId="{E1D6DBBB-88AE-4560-A229-9E6EE56E021C}" sibTransId="{EFC25DDA-B620-47D6-BFC0-E149A57D7748}"/>
    <dgm:cxn modelId="{82B96B83-83EC-4360-B26D-4DE40746EC27}" srcId="{214FBC54-B4E1-4ECC-856B-6CF604D0707D}" destId="{FECC3D85-3999-455E-A754-E79F3CF9668B}" srcOrd="0" destOrd="0" parTransId="{AEDAE6F6-3CD3-4BAC-8486-8EC10C329F3E}" sibTransId="{22042370-1BAF-4251-81D5-6B5D73E14962}"/>
    <dgm:cxn modelId="{71E5E4A3-AAB6-4FF9-8D76-FC92D1C39257}" srcId="{214FBC54-B4E1-4ECC-856B-6CF604D0707D}" destId="{36747F95-630D-4F62-ABE2-23890E1E8906}" srcOrd="10" destOrd="0" parTransId="{B911437B-54B6-4E39-B6E2-6553976A07C8}" sibTransId="{D59823AC-CC3C-4688-849E-E52E6F226BC1}"/>
    <dgm:cxn modelId="{9B2FFEAC-8AEE-405E-B39C-9F082A50344A}" srcId="{214FBC54-B4E1-4ECC-856B-6CF604D0707D}" destId="{D9D874D9-ED72-41A9-88A5-45FE1DE4DF63}" srcOrd="9" destOrd="0" parTransId="{79AB4FA4-5034-498F-9470-3F48BEFB5FEB}" sibTransId="{F850D838-4AEE-41EF-9702-682825ECFCA4}"/>
    <dgm:cxn modelId="{8791C4C7-0432-4796-A08B-1303CE22560F}" type="presOf" srcId="{40F8F805-C18D-4F61-B623-B8FAEAB80D7E}" destId="{001A121E-D4DA-40F4-A21A-8193561F52C9}" srcOrd="0" destOrd="0" presId="urn:microsoft.com/office/officeart/2005/8/layout/vList2"/>
    <dgm:cxn modelId="{C4E9DED9-FA99-4899-A0EC-42C790CD2039}" srcId="{214FBC54-B4E1-4ECC-856B-6CF604D0707D}" destId="{F3414E39-E1F0-4BB7-BD2F-33AF321EB3E5}" srcOrd="4" destOrd="0" parTransId="{375D2F3B-1F03-4F99-B987-4548916ECB1C}" sibTransId="{C7A3246B-14E0-4D26-BFB4-47B5B237BBF3}"/>
    <dgm:cxn modelId="{76C610DA-19E3-42FF-9783-B5371A2077D3}" type="presOf" srcId="{D9D874D9-ED72-41A9-88A5-45FE1DE4DF63}" destId="{30AB8A71-A267-4599-A5C9-CAF05006E71D}" srcOrd="0" destOrd="0" presId="urn:microsoft.com/office/officeart/2005/8/layout/vList2"/>
    <dgm:cxn modelId="{358210DB-3979-468B-942A-CC5AB5AAE0C9}" type="presOf" srcId="{214FBC54-B4E1-4ECC-856B-6CF604D0707D}" destId="{48E06610-3F88-40CF-ACA5-AA849ABB2C86}" srcOrd="0" destOrd="0" presId="urn:microsoft.com/office/officeart/2005/8/layout/vList2"/>
    <dgm:cxn modelId="{049FAFE1-F174-480A-AFC7-A64F5BDEA71B}" type="presOf" srcId="{F3414E39-E1F0-4BB7-BD2F-33AF321EB3E5}" destId="{D2651CEA-478B-4C15-89CA-B411E6333A7F}" srcOrd="0" destOrd="0" presId="urn:microsoft.com/office/officeart/2005/8/layout/vList2"/>
    <dgm:cxn modelId="{21C647E2-7DB4-4151-9E09-458E73638CD5}" type="presOf" srcId="{6DF5E422-E05C-4099-9252-B4AD49731BD5}" destId="{D64EB879-F328-47FD-AF94-8D812B388F0C}" srcOrd="0" destOrd="0" presId="urn:microsoft.com/office/officeart/2005/8/layout/vList2"/>
    <dgm:cxn modelId="{BB318AE2-BA19-4D64-8D2F-7F987972BAD4}" srcId="{214FBC54-B4E1-4ECC-856B-6CF604D0707D}" destId="{BAAA4BCA-72FC-448F-9877-73F609B7C9FC}" srcOrd="2" destOrd="0" parTransId="{39023B8B-4304-4B21-8744-566B2FCCA108}" sibTransId="{C807CD70-0293-45F2-B970-B362A29699D9}"/>
    <dgm:cxn modelId="{DC0923F7-A79B-41E7-A387-0967817AA12C}" type="presOf" srcId="{9313E7E3-6D7C-457A-BEF5-16B5486EF146}" destId="{480C29EB-401E-4158-8DF4-5547AF9C2406}" srcOrd="0" destOrd="0" presId="urn:microsoft.com/office/officeart/2005/8/layout/vList2"/>
    <dgm:cxn modelId="{567CBECF-3245-4750-8773-125E9A874062}" type="presParOf" srcId="{48E06610-3F88-40CF-ACA5-AA849ABB2C86}" destId="{DDE1D46D-2385-4A1F-8BD2-2B25509A1DAC}" srcOrd="0" destOrd="0" presId="urn:microsoft.com/office/officeart/2005/8/layout/vList2"/>
    <dgm:cxn modelId="{3395B940-C739-497B-9933-227D6CDBB2CC}" type="presParOf" srcId="{48E06610-3F88-40CF-ACA5-AA849ABB2C86}" destId="{FE0C8017-9C9C-47D2-98C2-9AB8160795E8}" srcOrd="1" destOrd="0" presId="urn:microsoft.com/office/officeart/2005/8/layout/vList2"/>
    <dgm:cxn modelId="{76957345-1BA4-4924-9755-626779D9AFE5}" type="presParOf" srcId="{48E06610-3F88-40CF-ACA5-AA849ABB2C86}" destId="{001A121E-D4DA-40F4-A21A-8193561F52C9}" srcOrd="2" destOrd="0" presId="urn:microsoft.com/office/officeart/2005/8/layout/vList2"/>
    <dgm:cxn modelId="{F2262D3B-62F6-45D0-BD74-F6B6746EDCA2}" type="presParOf" srcId="{48E06610-3F88-40CF-ACA5-AA849ABB2C86}" destId="{62E25D58-3FD8-473D-A160-1AAB303F2F1A}" srcOrd="3" destOrd="0" presId="urn:microsoft.com/office/officeart/2005/8/layout/vList2"/>
    <dgm:cxn modelId="{887D07FC-05AE-4386-BA4A-BD4CE9307071}" type="presParOf" srcId="{48E06610-3F88-40CF-ACA5-AA849ABB2C86}" destId="{C10AA0A1-7AC0-4F06-AD21-4E2DB8C18014}" srcOrd="4" destOrd="0" presId="urn:microsoft.com/office/officeart/2005/8/layout/vList2"/>
    <dgm:cxn modelId="{06D2968C-249E-4A36-90C0-BB42C99095F0}" type="presParOf" srcId="{48E06610-3F88-40CF-ACA5-AA849ABB2C86}" destId="{CAA43C17-A2D0-41F2-9183-B8F925810DE2}" srcOrd="5" destOrd="0" presId="urn:microsoft.com/office/officeart/2005/8/layout/vList2"/>
    <dgm:cxn modelId="{FF7A78AC-F789-4C8C-AE33-E76A1A70FE44}" type="presParOf" srcId="{48E06610-3F88-40CF-ACA5-AA849ABB2C86}" destId="{480C29EB-401E-4158-8DF4-5547AF9C2406}" srcOrd="6" destOrd="0" presId="urn:microsoft.com/office/officeart/2005/8/layout/vList2"/>
    <dgm:cxn modelId="{78EEDE87-37AD-4DFF-98EC-BBDE8AD40978}" type="presParOf" srcId="{48E06610-3F88-40CF-ACA5-AA849ABB2C86}" destId="{786F4744-7896-4503-8BD9-1CF090E97E77}" srcOrd="7" destOrd="0" presId="urn:microsoft.com/office/officeart/2005/8/layout/vList2"/>
    <dgm:cxn modelId="{4BD381FF-CB13-4D25-A3C7-F6EF1ECFDFC0}" type="presParOf" srcId="{48E06610-3F88-40CF-ACA5-AA849ABB2C86}" destId="{D2651CEA-478B-4C15-89CA-B411E6333A7F}" srcOrd="8" destOrd="0" presId="urn:microsoft.com/office/officeart/2005/8/layout/vList2"/>
    <dgm:cxn modelId="{C582A275-D1CD-4AB1-9B5C-98173C4D1944}" type="presParOf" srcId="{48E06610-3F88-40CF-ACA5-AA849ABB2C86}" destId="{11CCB1ED-B8DB-4A17-ABB4-F36EF33FBDDA}" srcOrd="9" destOrd="0" presId="urn:microsoft.com/office/officeart/2005/8/layout/vList2"/>
    <dgm:cxn modelId="{B07DA213-8D73-463F-961C-18EA0571F5EA}" type="presParOf" srcId="{48E06610-3F88-40CF-ACA5-AA849ABB2C86}" destId="{B0C1808F-4067-4ABC-832B-0E8F7070D9DA}" srcOrd="10" destOrd="0" presId="urn:microsoft.com/office/officeart/2005/8/layout/vList2"/>
    <dgm:cxn modelId="{423E0FA5-8315-48B6-860B-1E2DB9F281A1}" type="presParOf" srcId="{48E06610-3F88-40CF-ACA5-AA849ABB2C86}" destId="{B19F9C21-C68C-4DDC-8654-87F718A0E85B}" srcOrd="11" destOrd="0" presId="urn:microsoft.com/office/officeart/2005/8/layout/vList2"/>
    <dgm:cxn modelId="{1573D1DD-1D5D-4F19-9A24-1984B7618A4E}" type="presParOf" srcId="{48E06610-3F88-40CF-ACA5-AA849ABB2C86}" destId="{EA64748D-3616-46E9-84EC-457E8723FDE2}" srcOrd="12" destOrd="0" presId="urn:microsoft.com/office/officeart/2005/8/layout/vList2"/>
    <dgm:cxn modelId="{D7E3F346-7BB7-4553-AA3F-2D1B684F08FB}" type="presParOf" srcId="{48E06610-3F88-40CF-ACA5-AA849ABB2C86}" destId="{3BF5A804-065E-486F-8975-E6ED724B7D41}" srcOrd="13" destOrd="0" presId="urn:microsoft.com/office/officeart/2005/8/layout/vList2"/>
    <dgm:cxn modelId="{BAAD7A9F-CB07-475B-96AA-DA3BB247D6CC}" type="presParOf" srcId="{48E06610-3F88-40CF-ACA5-AA849ABB2C86}" destId="{D64EB879-F328-47FD-AF94-8D812B388F0C}" srcOrd="14" destOrd="0" presId="urn:microsoft.com/office/officeart/2005/8/layout/vList2"/>
    <dgm:cxn modelId="{DF5C3B5C-8163-461D-8E6C-231CF7CE29DA}" type="presParOf" srcId="{48E06610-3F88-40CF-ACA5-AA849ABB2C86}" destId="{EF0E298C-03D6-4A9A-B02E-BE53CA842574}" srcOrd="15" destOrd="0" presId="urn:microsoft.com/office/officeart/2005/8/layout/vList2"/>
    <dgm:cxn modelId="{D7A34A46-6C01-49BF-84FE-807CFA91F4C4}" type="presParOf" srcId="{48E06610-3F88-40CF-ACA5-AA849ABB2C86}" destId="{85FCAFFE-A1BA-4E9E-B81C-4A2B8589076B}" srcOrd="16" destOrd="0" presId="urn:microsoft.com/office/officeart/2005/8/layout/vList2"/>
    <dgm:cxn modelId="{A9A6682C-66D5-45A5-B408-3D5E4F749988}" type="presParOf" srcId="{48E06610-3F88-40CF-ACA5-AA849ABB2C86}" destId="{4EDA144A-33F7-4639-A18C-4F7C40FF9B3F}" srcOrd="17" destOrd="0" presId="urn:microsoft.com/office/officeart/2005/8/layout/vList2"/>
    <dgm:cxn modelId="{9375F59E-260F-4BCA-BDD1-0D1F6412F8A6}" type="presParOf" srcId="{48E06610-3F88-40CF-ACA5-AA849ABB2C86}" destId="{30AB8A71-A267-4599-A5C9-CAF05006E71D}" srcOrd="18" destOrd="0" presId="urn:microsoft.com/office/officeart/2005/8/layout/vList2"/>
    <dgm:cxn modelId="{DC1B1B35-72CA-4CDF-8FAE-ED8AFA312A57}" type="presParOf" srcId="{48E06610-3F88-40CF-ACA5-AA849ABB2C86}" destId="{DFA8FE63-4358-4C34-B32A-98B9DE0DA3EB}" srcOrd="19" destOrd="0" presId="urn:microsoft.com/office/officeart/2005/8/layout/vList2"/>
    <dgm:cxn modelId="{DC2A755B-889E-4995-B915-1A341BE47A34}" type="presParOf" srcId="{48E06610-3F88-40CF-ACA5-AA849ABB2C86}" destId="{EF603479-F17C-4EBE-8A5D-316697900388}"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3CEF3-2651-4DE3-AFBC-713FED508DA0}">
      <dsp:nvSpPr>
        <dsp:cNvPr id="0" name=""/>
        <dsp:cNvSpPr/>
      </dsp:nvSpPr>
      <dsp:spPr>
        <a:xfrm>
          <a:off x="29329" y="290002"/>
          <a:ext cx="2673629" cy="2096901"/>
        </a:xfrm>
        <a:prstGeom prst="rect">
          <a:avLst/>
        </a:prstGeom>
        <a:solidFill>
          <a:srgbClr val="649A64"/>
        </a:soli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Why is your curriculum designed the way it is? Content and context, essential knowledge, golden threads, links between subjects. Sequence, progression, coherence. </a:t>
          </a:r>
          <a:endParaRPr lang="en-US" sz="1800" kern="1200" dirty="0"/>
        </a:p>
      </dsp:txBody>
      <dsp:txXfrm>
        <a:off x="29329" y="290002"/>
        <a:ext cx="2673629" cy="2096901"/>
      </dsp:txXfrm>
    </dsp:sp>
    <dsp:sp modelId="{3EC81E6E-944B-4202-8CD0-007BEF18D81F}">
      <dsp:nvSpPr>
        <dsp:cNvPr id="0" name=""/>
        <dsp:cNvSpPr/>
      </dsp:nvSpPr>
      <dsp:spPr>
        <a:xfrm>
          <a:off x="2940992" y="290010"/>
          <a:ext cx="2673629" cy="2106927"/>
        </a:xfrm>
        <a:prstGeom prst="rect">
          <a:avLst/>
        </a:prstGeom>
        <a:solidFill>
          <a:srgbClr val="82B54F"/>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How is it fulfilling the needs of ALL pupils – is the adaptation right and is it leading that pupil to suitably ambitious end points? </a:t>
          </a:r>
          <a:endParaRPr lang="en-US" sz="1800" kern="1200" dirty="0"/>
        </a:p>
      </dsp:txBody>
      <dsp:txXfrm>
        <a:off x="2940992" y="290010"/>
        <a:ext cx="2673629" cy="2106927"/>
      </dsp:txXfrm>
    </dsp:sp>
    <dsp:sp modelId="{47250232-B2B6-4B83-AB87-86B4AB11A689}">
      <dsp:nvSpPr>
        <dsp:cNvPr id="0" name=""/>
        <dsp:cNvSpPr/>
      </dsp:nvSpPr>
      <dsp:spPr>
        <a:xfrm>
          <a:off x="5861986" y="308322"/>
          <a:ext cx="2673629" cy="2069918"/>
        </a:xfrm>
        <a:prstGeom prst="rect">
          <a:avLst/>
        </a:prstGeom>
        <a:solidFill>
          <a:srgbClr val="A4A127"/>
        </a:soli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Vocabulary acquisition is key – how are you addressing the deficit and expanding vocab through your curriculum? </a:t>
          </a:r>
          <a:endParaRPr lang="en-US" sz="1800" kern="1200" dirty="0"/>
        </a:p>
      </dsp:txBody>
      <dsp:txXfrm>
        <a:off x="5861986" y="308322"/>
        <a:ext cx="2673629" cy="2069918"/>
      </dsp:txXfrm>
    </dsp:sp>
    <dsp:sp modelId="{F715DFF0-9BF3-47F2-905E-65FE7FF51657}">
      <dsp:nvSpPr>
        <dsp:cNvPr id="0" name=""/>
        <dsp:cNvSpPr/>
      </dsp:nvSpPr>
      <dsp:spPr>
        <a:xfrm>
          <a:off x="1541507" y="2882292"/>
          <a:ext cx="2673629" cy="1852215"/>
        </a:xfrm>
        <a:prstGeom prst="rect">
          <a:avLst/>
        </a:prstGeom>
        <a:solidFill>
          <a:schemeClr val="accent5">
            <a:hueOff val="-5400000"/>
            <a:satOff val="58889"/>
            <a:lumOff val="-38236"/>
            <a:alphaOff val="0"/>
          </a:schemeClr>
        </a:soli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Learning is a change in long term memory – how do you know this is happening for your pupils? </a:t>
          </a:r>
          <a:endParaRPr lang="en-US" sz="1800" kern="1200" dirty="0"/>
        </a:p>
      </dsp:txBody>
      <dsp:txXfrm>
        <a:off x="1541507" y="2882292"/>
        <a:ext cx="2673629" cy="1852215"/>
      </dsp:txXfrm>
    </dsp:sp>
    <dsp:sp modelId="{38EE3ED0-98F5-46D7-8666-9DE7975ADE95}">
      <dsp:nvSpPr>
        <dsp:cNvPr id="0" name=""/>
        <dsp:cNvSpPr/>
      </dsp:nvSpPr>
      <dsp:spPr>
        <a:xfrm>
          <a:off x="4421835" y="2882292"/>
          <a:ext cx="2673629" cy="1852215"/>
        </a:xfrm>
        <a:prstGeom prst="rect">
          <a:avLst/>
        </a:prstGeom>
        <a:solidFill>
          <a:schemeClr val="accent5">
            <a:hueOff val="-7200000"/>
            <a:satOff val="78519"/>
            <a:lumOff val="-50981"/>
            <a:alphaOff val="0"/>
          </a:schemeClr>
        </a:soli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Progress is knowing more and remembering more. </a:t>
          </a:r>
          <a:endParaRPr lang="en-US" sz="1800" kern="1200" dirty="0"/>
        </a:p>
      </dsp:txBody>
      <dsp:txXfrm>
        <a:off x="4421835" y="2882292"/>
        <a:ext cx="2673629" cy="1852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386D2-A43C-4BD2-8875-74513A5F940B}">
      <dsp:nvSpPr>
        <dsp:cNvPr id="0" name=""/>
        <dsp:cNvSpPr/>
      </dsp:nvSpPr>
      <dsp:spPr>
        <a:xfrm>
          <a:off x="0" y="145469"/>
          <a:ext cx="5112567" cy="666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Make sure reading is right EARLY </a:t>
          </a:r>
          <a:endParaRPr lang="en-US" sz="1600" kern="1200"/>
        </a:p>
      </dsp:txBody>
      <dsp:txXfrm>
        <a:off x="32530" y="177999"/>
        <a:ext cx="5047507" cy="601310"/>
      </dsp:txXfrm>
    </dsp:sp>
    <dsp:sp modelId="{F2F3077D-9C0D-45CF-A19E-7C840ED466A5}">
      <dsp:nvSpPr>
        <dsp:cNvPr id="0" name=""/>
        <dsp:cNvSpPr/>
      </dsp:nvSpPr>
      <dsp:spPr>
        <a:xfrm>
          <a:off x="0" y="823272"/>
          <a:ext cx="5112567" cy="666370"/>
        </a:xfrm>
        <a:prstGeom prst="roundRect">
          <a:avLst/>
        </a:prstGeom>
        <a:solidFill>
          <a:schemeClr val="accent5">
            <a:hueOff val="-900000"/>
            <a:satOff val="9815"/>
            <a:lumOff val="-6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Importance is raised from EYFS to KS1 </a:t>
          </a:r>
          <a:endParaRPr lang="en-US" sz="1600" kern="1200"/>
        </a:p>
      </dsp:txBody>
      <dsp:txXfrm>
        <a:off x="32530" y="855802"/>
        <a:ext cx="5047507" cy="601310"/>
      </dsp:txXfrm>
    </dsp:sp>
    <dsp:sp modelId="{46131388-BD25-4837-84FE-6DB0B86A36B7}">
      <dsp:nvSpPr>
        <dsp:cNvPr id="0" name=""/>
        <dsp:cNvSpPr/>
      </dsp:nvSpPr>
      <dsp:spPr>
        <a:xfrm>
          <a:off x="0" y="1501075"/>
          <a:ext cx="5112567" cy="666370"/>
        </a:xfrm>
        <a:prstGeom prst="roundRect">
          <a:avLst/>
        </a:prstGeom>
        <a:solidFill>
          <a:schemeClr val="accent5">
            <a:hueOff val="-1800000"/>
            <a:satOff val="19630"/>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Leaders place a strong focus on reading and high quality CPD – everyone in school is an expert</a:t>
          </a:r>
          <a:endParaRPr lang="en-US" sz="1600" kern="1200"/>
        </a:p>
      </dsp:txBody>
      <dsp:txXfrm>
        <a:off x="32530" y="1533605"/>
        <a:ext cx="5047507" cy="601310"/>
      </dsp:txXfrm>
    </dsp:sp>
    <dsp:sp modelId="{C8F595F4-87E3-465A-B564-E50C91DE9B67}">
      <dsp:nvSpPr>
        <dsp:cNvPr id="0" name=""/>
        <dsp:cNvSpPr/>
      </dsp:nvSpPr>
      <dsp:spPr>
        <a:xfrm>
          <a:off x="0" y="2178878"/>
          <a:ext cx="5112567" cy="666370"/>
        </a:xfrm>
        <a:prstGeom prst="roundRect">
          <a:avLst/>
        </a:prstGeom>
        <a:solidFill>
          <a:schemeClr val="accent5">
            <a:hueOff val="-2700000"/>
            <a:satOff val="29445"/>
            <a:lumOff val="-19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Systematic phonics is taught well</a:t>
          </a:r>
          <a:endParaRPr lang="en-US" sz="1600" kern="1200"/>
        </a:p>
      </dsp:txBody>
      <dsp:txXfrm>
        <a:off x="32530" y="2211408"/>
        <a:ext cx="5047507" cy="601310"/>
      </dsp:txXfrm>
    </dsp:sp>
    <dsp:sp modelId="{4F88C5BE-B9D1-4A44-9BA9-333DAFCE28E2}">
      <dsp:nvSpPr>
        <dsp:cNvPr id="0" name=""/>
        <dsp:cNvSpPr/>
      </dsp:nvSpPr>
      <dsp:spPr>
        <a:xfrm>
          <a:off x="0" y="2856681"/>
          <a:ext cx="5112567" cy="666370"/>
        </a:xfrm>
        <a:prstGeom prst="roundRect">
          <a:avLst/>
        </a:prstGeom>
        <a:solidFill>
          <a:schemeClr val="accent5">
            <a:hueOff val="-3600000"/>
            <a:satOff val="39259"/>
            <a:lumOff val="-2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High expectations and no excuses</a:t>
          </a:r>
          <a:endParaRPr lang="en-US" sz="1600" kern="1200"/>
        </a:p>
      </dsp:txBody>
      <dsp:txXfrm>
        <a:off x="32530" y="2889211"/>
        <a:ext cx="5047507" cy="601310"/>
      </dsp:txXfrm>
    </dsp:sp>
    <dsp:sp modelId="{99C29CF5-92B3-4E32-83D4-7A47A777D5C7}">
      <dsp:nvSpPr>
        <dsp:cNvPr id="0" name=""/>
        <dsp:cNvSpPr/>
      </dsp:nvSpPr>
      <dsp:spPr>
        <a:xfrm>
          <a:off x="0" y="3534484"/>
          <a:ext cx="5112567" cy="666370"/>
        </a:xfrm>
        <a:prstGeom prst="roundRect">
          <a:avLst/>
        </a:prstGeom>
        <a:solidFill>
          <a:schemeClr val="accent5">
            <a:hueOff val="-4500000"/>
            <a:satOff val="49074"/>
            <a:lumOff val="-31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Teachers and children demonstrate a genuine love of reading – story time is a valuable part of the school day</a:t>
          </a:r>
          <a:endParaRPr lang="en-US" sz="1600" kern="1200" dirty="0"/>
        </a:p>
      </dsp:txBody>
      <dsp:txXfrm>
        <a:off x="32530" y="3567014"/>
        <a:ext cx="5047507" cy="601310"/>
      </dsp:txXfrm>
    </dsp:sp>
    <dsp:sp modelId="{4B938694-8B39-4204-ADC8-853E3B7B5762}">
      <dsp:nvSpPr>
        <dsp:cNvPr id="0" name=""/>
        <dsp:cNvSpPr/>
      </dsp:nvSpPr>
      <dsp:spPr>
        <a:xfrm>
          <a:off x="0" y="4212288"/>
          <a:ext cx="5112567" cy="666370"/>
        </a:xfrm>
        <a:prstGeom prst="roundRect">
          <a:avLst/>
        </a:prstGeom>
        <a:solidFill>
          <a:schemeClr val="accent5">
            <a:hueOff val="-5400000"/>
            <a:satOff val="58889"/>
            <a:lumOff val="-3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Reading is embedded across the curriculum</a:t>
          </a:r>
          <a:endParaRPr lang="en-US" sz="1600" kern="1200"/>
        </a:p>
      </dsp:txBody>
      <dsp:txXfrm>
        <a:off x="32530" y="4244818"/>
        <a:ext cx="5047507" cy="601310"/>
      </dsp:txXfrm>
    </dsp:sp>
    <dsp:sp modelId="{9C70A11D-8F0A-447A-8D19-CE2792E0C173}">
      <dsp:nvSpPr>
        <dsp:cNvPr id="0" name=""/>
        <dsp:cNvSpPr/>
      </dsp:nvSpPr>
      <dsp:spPr>
        <a:xfrm>
          <a:off x="0" y="4890091"/>
          <a:ext cx="5112567" cy="666370"/>
        </a:xfrm>
        <a:prstGeom prst="roundRect">
          <a:avLst/>
        </a:prstGeom>
        <a:solidFill>
          <a:schemeClr val="accent5">
            <a:hueOff val="-6300000"/>
            <a:satOff val="68704"/>
            <a:lumOff val="-44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Effective links with parents</a:t>
          </a:r>
          <a:endParaRPr lang="en-US" sz="1600" kern="1200" dirty="0"/>
        </a:p>
      </dsp:txBody>
      <dsp:txXfrm>
        <a:off x="32530" y="4922621"/>
        <a:ext cx="5047507" cy="601310"/>
      </dsp:txXfrm>
    </dsp:sp>
    <dsp:sp modelId="{EC9BEC08-B969-4546-814F-118DF554B071}">
      <dsp:nvSpPr>
        <dsp:cNvPr id="0" name=""/>
        <dsp:cNvSpPr/>
      </dsp:nvSpPr>
      <dsp:spPr>
        <a:xfrm>
          <a:off x="0" y="5425402"/>
          <a:ext cx="5112567" cy="666370"/>
        </a:xfrm>
        <a:prstGeom prst="roundRect">
          <a:avLst/>
        </a:prstGeom>
        <a:solidFill>
          <a:schemeClr val="accent5">
            <a:hueOff val="-7200000"/>
            <a:satOff val="78519"/>
            <a:lumOff val="-5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Right level of support for those who are making slower progress or arrive in school later. </a:t>
          </a:r>
          <a:endParaRPr lang="en-US" sz="1600" kern="1200" dirty="0"/>
        </a:p>
      </dsp:txBody>
      <dsp:txXfrm>
        <a:off x="32530" y="5457932"/>
        <a:ext cx="5047507" cy="601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1D46D-2385-4A1F-8BD2-2B25509A1DAC}">
      <dsp:nvSpPr>
        <dsp:cNvPr id="0" name=""/>
        <dsp:cNvSpPr/>
      </dsp:nvSpPr>
      <dsp:spPr>
        <a:xfrm>
          <a:off x="0" y="36725"/>
          <a:ext cx="4885203" cy="494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dirty="0">
              <a:solidFill>
                <a:schemeClr val="bg1"/>
              </a:solidFill>
            </a:rPr>
            <a:t>Website/ data</a:t>
          </a:r>
          <a:endParaRPr lang="en-US" sz="1300" b="1" kern="1200" dirty="0">
            <a:solidFill>
              <a:schemeClr val="bg1"/>
            </a:solidFill>
          </a:endParaRPr>
        </a:p>
      </dsp:txBody>
      <dsp:txXfrm>
        <a:off x="24131" y="60856"/>
        <a:ext cx="4836941" cy="446063"/>
      </dsp:txXfrm>
    </dsp:sp>
    <dsp:sp modelId="{001A121E-D4DA-40F4-A21A-8193561F52C9}">
      <dsp:nvSpPr>
        <dsp:cNvPr id="0" name=""/>
        <dsp:cNvSpPr/>
      </dsp:nvSpPr>
      <dsp:spPr>
        <a:xfrm>
          <a:off x="0" y="568490"/>
          <a:ext cx="4885203" cy="494325"/>
        </a:xfrm>
        <a:prstGeom prst="roundRect">
          <a:avLst/>
        </a:prstGeom>
        <a:solidFill>
          <a:schemeClr val="accent5">
            <a:hueOff val="-720000"/>
            <a:satOff val="7852"/>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bg1"/>
              </a:solidFill>
            </a:rPr>
            <a:t>SLT 90 minute conversation</a:t>
          </a:r>
          <a:endParaRPr lang="en-US" sz="1300" kern="1200" dirty="0">
            <a:solidFill>
              <a:schemeClr val="bg1"/>
            </a:solidFill>
          </a:endParaRPr>
        </a:p>
      </dsp:txBody>
      <dsp:txXfrm>
        <a:off x="24131" y="592621"/>
        <a:ext cx="4836941" cy="446063"/>
      </dsp:txXfrm>
    </dsp:sp>
    <dsp:sp modelId="{C10AA0A1-7AC0-4F06-AD21-4E2DB8C18014}">
      <dsp:nvSpPr>
        <dsp:cNvPr id="0" name=""/>
        <dsp:cNvSpPr/>
      </dsp:nvSpPr>
      <dsp:spPr>
        <a:xfrm>
          <a:off x="0" y="1100255"/>
          <a:ext cx="4885203" cy="494325"/>
        </a:xfrm>
        <a:prstGeom prst="roundRect">
          <a:avLst/>
        </a:prstGeom>
        <a:solidFill>
          <a:schemeClr val="accent5">
            <a:hueOff val="-1440000"/>
            <a:satOff val="15704"/>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Phonics and reading lead interview</a:t>
          </a:r>
          <a:endParaRPr lang="en-US" sz="1300" kern="1200"/>
        </a:p>
      </dsp:txBody>
      <dsp:txXfrm>
        <a:off x="24131" y="1124386"/>
        <a:ext cx="4836941" cy="446063"/>
      </dsp:txXfrm>
    </dsp:sp>
    <dsp:sp modelId="{480C29EB-401E-4158-8DF4-5547AF9C2406}">
      <dsp:nvSpPr>
        <dsp:cNvPr id="0" name=""/>
        <dsp:cNvSpPr/>
      </dsp:nvSpPr>
      <dsp:spPr>
        <a:xfrm>
          <a:off x="0" y="1632020"/>
          <a:ext cx="4885203" cy="494325"/>
        </a:xfrm>
        <a:prstGeom prst="roundRect">
          <a:avLst/>
        </a:prstGeom>
        <a:solidFill>
          <a:schemeClr val="accent5">
            <a:hueOff val="-2160000"/>
            <a:satOff val="23556"/>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Observation of the teaching of phonics and in KS2 the teaching of reading</a:t>
          </a:r>
          <a:endParaRPr lang="en-US" sz="1300" kern="1200"/>
        </a:p>
      </dsp:txBody>
      <dsp:txXfrm>
        <a:off x="24131" y="1656151"/>
        <a:ext cx="4836941" cy="446063"/>
      </dsp:txXfrm>
    </dsp:sp>
    <dsp:sp modelId="{D2651CEA-478B-4C15-89CA-B411E6333A7F}">
      <dsp:nvSpPr>
        <dsp:cNvPr id="0" name=""/>
        <dsp:cNvSpPr/>
      </dsp:nvSpPr>
      <dsp:spPr>
        <a:xfrm>
          <a:off x="0" y="2163785"/>
          <a:ext cx="4885203" cy="494325"/>
        </a:xfrm>
        <a:prstGeom prst="roundRect">
          <a:avLst/>
        </a:prstGeom>
        <a:solidFill>
          <a:schemeClr val="accent5">
            <a:hueOff val="-2880000"/>
            <a:satOff val="31408"/>
            <a:lumOff val="-2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Listening to the bottom 20% read – particular focus on Y2/3 and Y5/6. Fluency and accuracy</a:t>
          </a:r>
          <a:endParaRPr lang="en-US" sz="1300" kern="1200"/>
        </a:p>
      </dsp:txBody>
      <dsp:txXfrm>
        <a:off x="24131" y="2187916"/>
        <a:ext cx="4836941" cy="446063"/>
      </dsp:txXfrm>
    </dsp:sp>
    <dsp:sp modelId="{B0C1808F-4067-4ABC-832B-0E8F7070D9DA}">
      <dsp:nvSpPr>
        <dsp:cNvPr id="0" name=""/>
        <dsp:cNvSpPr/>
      </dsp:nvSpPr>
      <dsp:spPr>
        <a:xfrm>
          <a:off x="0" y="2695550"/>
          <a:ext cx="4885203" cy="494325"/>
        </a:xfrm>
        <a:prstGeom prst="roundRect">
          <a:avLst/>
        </a:prstGeom>
        <a:solidFill>
          <a:schemeClr val="accent5">
            <a:hueOff val="-3600000"/>
            <a:satOff val="39259"/>
            <a:lumOff val="-2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How does school support parents in helping their children to read? Home readers being decodable at KS1</a:t>
          </a:r>
          <a:endParaRPr lang="en-US" sz="1300" kern="1200"/>
        </a:p>
      </dsp:txBody>
      <dsp:txXfrm>
        <a:off x="24131" y="2719681"/>
        <a:ext cx="4836941" cy="446063"/>
      </dsp:txXfrm>
    </dsp:sp>
    <dsp:sp modelId="{EA64748D-3616-46E9-84EC-457E8723FDE2}">
      <dsp:nvSpPr>
        <dsp:cNvPr id="0" name=""/>
        <dsp:cNvSpPr/>
      </dsp:nvSpPr>
      <dsp:spPr>
        <a:xfrm>
          <a:off x="0" y="3227315"/>
          <a:ext cx="4885203" cy="494325"/>
        </a:xfrm>
        <a:prstGeom prst="roundRect">
          <a:avLst/>
        </a:prstGeom>
        <a:solidFill>
          <a:schemeClr val="accent5">
            <a:hueOff val="-4320000"/>
            <a:satOff val="47111"/>
            <a:lumOff val="-3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How is reading embedded in other areas of the curriculum? </a:t>
          </a:r>
          <a:endParaRPr lang="en-US" sz="1300" kern="1200"/>
        </a:p>
      </dsp:txBody>
      <dsp:txXfrm>
        <a:off x="24131" y="3251446"/>
        <a:ext cx="4836941" cy="446063"/>
      </dsp:txXfrm>
    </dsp:sp>
    <dsp:sp modelId="{D64EB879-F328-47FD-AF94-8D812B388F0C}">
      <dsp:nvSpPr>
        <dsp:cNvPr id="0" name=""/>
        <dsp:cNvSpPr/>
      </dsp:nvSpPr>
      <dsp:spPr>
        <a:xfrm>
          <a:off x="0" y="3759080"/>
          <a:ext cx="4885203" cy="494325"/>
        </a:xfrm>
        <a:prstGeom prst="roundRect">
          <a:avLst/>
        </a:prstGeom>
        <a:solidFill>
          <a:schemeClr val="accent5">
            <a:hueOff val="-5040000"/>
            <a:satOff val="54963"/>
            <a:lumOff val="-3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Learning environments – books matching pupil ability </a:t>
          </a:r>
          <a:endParaRPr lang="en-US" sz="1300" kern="1200"/>
        </a:p>
      </dsp:txBody>
      <dsp:txXfrm>
        <a:off x="24131" y="3783211"/>
        <a:ext cx="4836941" cy="446063"/>
      </dsp:txXfrm>
    </dsp:sp>
    <dsp:sp modelId="{85FCAFFE-A1BA-4E9E-B81C-4A2B8589076B}">
      <dsp:nvSpPr>
        <dsp:cNvPr id="0" name=""/>
        <dsp:cNvSpPr/>
      </dsp:nvSpPr>
      <dsp:spPr>
        <a:xfrm>
          <a:off x="0" y="4290845"/>
          <a:ext cx="4885203" cy="494325"/>
        </a:xfrm>
        <a:prstGeom prst="roundRect">
          <a:avLst/>
        </a:prstGeom>
        <a:solidFill>
          <a:schemeClr val="accent5">
            <a:hueOff val="-5760000"/>
            <a:satOff val="62815"/>
            <a:lumOff val="-4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Pupil discussion – enjoyment, authors</a:t>
          </a:r>
          <a:endParaRPr lang="en-US" sz="1300" kern="1200"/>
        </a:p>
      </dsp:txBody>
      <dsp:txXfrm>
        <a:off x="24131" y="4314976"/>
        <a:ext cx="4836941" cy="446063"/>
      </dsp:txXfrm>
    </dsp:sp>
    <dsp:sp modelId="{30AB8A71-A267-4599-A5C9-CAF05006E71D}">
      <dsp:nvSpPr>
        <dsp:cNvPr id="0" name=""/>
        <dsp:cNvSpPr/>
      </dsp:nvSpPr>
      <dsp:spPr>
        <a:xfrm>
          <a:off x="0" y="4822610"/>
          <a:ext cx="4885203" cy="494325"/>
        </a:xfrm>
        <a:prstGeom prst="roundRect">
          <a:avLst/>
        </a:prstGeom>
        <a:solidFill>
          <a:schemeClr val="accent5">
            <a:hueOff val="-6480000"/>
            <a:satOff val="70667"/>
            <a:lumOff val="-4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EYFS/KS1 staff all experts in early reading – plans being followed, leaders aware when they are not and actions to rectify</a:t>
          </a:r>
          <a:endParaRPr lang="en-US" sz="1300" kern="1200"/>
        </a:p>
      </dsp:txBody>
      <dsp:txXfrm>
        <a:off x="24131" y="4846741"/>
        <a:ext cx="4836941" cy="446063"/>
      </dsp:txXfrm>
    </dsp:sp>
    <dsp:sp modelId="{EF603479-F17C-4EBE-8A5D-316697900388}">
      <dsp:nvSpPr>
        <dsp:cNvPr id="0" name=""/>
        <dsp:cNvSpPr/>
      </dsp:nvSpPr>
      <dsp:spPr>
        <a:xfrm>
          <a:off x="0" y="5354375"/>
          <a:ext cx="4885203" cy="494325"/>
        </a:xfrm>
        <a:prstGeom prst="roundRect">
          <a:avLst/>
        </a:prstGeom>
        <a:solidFill>
          <a:schemeClr val="accent5">
            <a:hueOff val="-7200000"/>
            <a:satOff val="78519"/>
            <a:lumOff val="-5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Interventions – how quickly do pupils catch up and keep up?</a:t>
          </a:r>
          <a:endParaRPr lang="en-US" sz="1300" kern="1200"/>
        </a:p>
      </dsp:txBody>
      <dsp:txXfrm>
        <a:off x="24131" y="5378506"/>
        <a:ext cx="4836941" cy="4460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6DB40BCF-5AE2-2B4F-AF0C-FC49A5EFDC7B}"/>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235523" name="Rectangle 3">
            <a:extLst>
              <a:ext uri="{FF2B5EF4-FFF2-40B4-BE49-F238E27FC236}">
                <a16:creationId xmlns:a16="http://schemas.microsoft.com/office/drawing/2014/main" id="{064AD7F9-4C1D-1043-A3FA-96A4BE1F1C95}"/>
              </a:ext>
            </a:extLst>
          </p:cNvPr>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235524" name="Rectangle 4">
            <a:extLst>
              <a:ext uri="{FF2B5EF4-FFF2-40B4-BE49-F238E27FC236}">
                <a16:creationId xmlns:a16="http://schemas.microsoft.com/office/drawing/2014/main" id="{CBD1D81B-13A9-0C4D-93D4-BE2B859347C7}"/>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235525" name="Rectangle 5">
            <a:extLst>
              <a:ext uri="{FF2B5EF4-FFF2-40B4-BE49-F238E27FC236}">
                <a16:creationId xmlns:a16="http://schemas.microsoft.com/office/drawing/2014/main" id="{102213B6-65D6-6F42-AC66-2B2520E45575}"/>
              </a:ext>
            </a:extLst>
          </p:cNvPr>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CD9E38-7CB7-47EC-A521-EFAD9F74609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4244B07-40EF-3F43-BA26-ABCF888BA716}"/>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92163" name="Rectangle 3">
            <a:extLst>
              <a:ext uri="{FF2B5EF4-FFF2-40B4-BE49-F238E27FC236}">
                <a16:creationId xmlns:a16="http://schemas.microsoft.com/office/drawing/2014/main" id="{719FDE6C-A2F6-E344-B405-7BECB53206F4}"/>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3076" name="Rectangle 4">
            <a:extLst>
              <a:ext uri="{FF2B5EF4-FFF2-40B4-BE49-F238E27FC236}">
                <a16:creationId xmlns:a16="http://schemas.microsoft.com/office/drawing/2014/main" id="{538FDE57-997E-48A0-8815-8889B3C28F17}"/>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a:extLst>
              <a:ext uri="{FF2B5EF4-FFF2-40B4-BE49-F238E27FC236}">
                <a16:creationId xmlns:a16="http://schemas.microsoft.com/office/drawing/2014/main" id="{47264998-604E-B744-8A28-941A950CB8DE}"/>
              </a:ext>
            </a:extLst>
          </p:cNvPr>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92166" name="Rectangle 6">
            <a:extLst>
              <a:ext uri="{FF2B5EF4-FFF2-40B4-BE49-F238E27FC236}">
                <a16:creationId xmlns:a16="http://schemas.microsoft.com/office/drawing/2014/main" id="{92DD7112-0D6E-FB45-8A91-E700CCE1B101}"/>
              </a:ext>
            </a:extLst>
          </p:cNvPr>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92167" name="Rectangle 7">
            <a:extLst>
              <a:ext uri="{FF2B5EF4-FFF2-40B4-BE49-F238E27FC236}">
                <a16:creationId xmlns:a16="http://schemas.microsoft.com/office/drawing/2014/main" id="{76395E55-FF22-574D-9094-459EC76EFAF1}"/>
              </a:ext>
            </a:extLst>
          </p:cNvPr>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1509875-05C1-43DB-890F-2174CFBE7EC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4CD2C7E-2767-436C-8845-CE1306C53A67}"/>
              </a:ext>
            </a:extLst>
          </p:cNvPr>
          <p:cNvSpPr>
            <a:spLocks noGrp="1" noRot="1" noChangeAspect="1" noChangeArrowheads="1" noTextEdit="1"/>
          </p:cNvSpPr>
          <p:nvPr>
            <p:ph type="sldImg"/>
          </p:nvPr>
        </p:nvSpPr>
        <p:spPr>
          <a:xfrm>
            <a:off x="1371600" y="1143000"/>
            <a:ext cx="4114800" cy="3086100"/>
          </a:xfrm>
          <a:ln/>
        </p:spPr>
      </p:sp>
      <p:sp>
        <p:nvSpPr>
          <p:cNvPr id="18435" name="Notes Placeholder 2">
            <a:extLst>
              <a:ext uri="{FF2B5EF4-FFF2-40B4-BE49-F238E27FC236}">
                <a16:creationId xmlns:a16="http://schemas.microsoft.com/office/drawing/2014/main" id="{F17935F5-96B5-418F-AA7A-274DCF70F6E5}"/>
              </a:ext>
            </a:extLst>
          </p:cNvPr>
          <p:cNvSpPr>
            <a:spLocks noGrp="1" noChangeArrowheads="1"/>
          </p:cNvSpPr>
          <p:nvPr>
            <p:ph type="body" idx="1"/>
          </p:nvPr>
        </p:nvSpPr>
        <p:spPr>
          <a:noFill/>
        </p:spPr>
        <p:txBody>
          <a:bodyPr/>
          <a:lstStyle/>
          <a:p>
            <a:endParaRPr lang="en-US" altLang="en-US"/>
          </a:p>
        </p:txBody>
      </p:sp>
      <p:sp>
        <p:nvSpPr>
          <p:cNvPr id="18436" name="Slide Number Placeholder 3">
            <a:extLst>
              <a:ext uri="{FF2B5EF4-FFF2-40B4-BE49-F238E27FC236}">
                <a16:creationId xmlns:a16="http://schemas.microsoft.com/office/drawing/2014/main" id="{891CA2E2-7765-4CBA-B0B2-5850120A1164}"/>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28663" indent="-279400">
              <a:defRPr sz="2400">
                <a:solidFill>
                  <a:schemeClr val="tx1"/>
                </a:solidFill>
                <a:latin typeface="Times New Roman" panose="02020603050405020304" pitchFamily="18" charset="0"/>
                <a:cs typeface="Arial" panose="020B0604020202020204" pitchFamily="34" charset="0"/>
              </a:defRPr>
            </a:lvl2pPr>
            <a:lvl3pPr marL="1120775" indent="-223838">
              <a:defRPr sz="2400">
                <a:solidFill>
                  <a:schemeClr val="tx1"/>
                </a:solidFill>
                <a:latin typeface="Times New Roman" panose="02020603050405020304" pitchFamily="18" charset="0"/>
                <a:cs typeface="Arial" panose="020B0604020202020204" pitchFamily="34" charset="0"/>
              </a:defRPr>
            </a:lvl3pPr>
            <a:lvl4pPr marL="1570038" indent="-223838">
              <a:defRPr sz="2400">
                <a:solidFill>
                  <a:schemeClr val="tx1"/>
                </a:solidFill>
                <a:latin typeface="Times New Roman" panose="02020603050405020304" pitchFamily="18" charset="0"/>
                <a:cs typeface="Arial" panose="020B0604020202020204" pitchFamily="34" charset="0"/>
              </a:defRPr>
            </a:lvl4pPr>
            <a:lvl5pPr marL="2019300" indent="-223838">
              <a:defRPr sz="2400">
                <a:solidFill>
                  <a:schemeClr val="tx1"/>
                </a:solidFill>
                <a:latin typeface="Times New Roman" panose="02020603050405020304" pitchFamily="18" charset="0"/>
                <a:cs typeface="Arial" panose="020B0604020202020204" pitchFamily="34" charset="0"/>
              </a:defRPr>
            </a:lvl5pPr>
            <a:lvl6pPr marL="2476500" indent="-2238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33700" indent="-2238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390900" indent="-2238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48100" indent="-2238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DDB0EA-F9B9-453A-B567-82C52AF6F2A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68F1ED0-3EFF-43CF-8A5F-E8F6621660C5}"/>
              </a:ext>
            </a:extLst>
          </p:cNvPr>
          <p:cNvSpPr>
            <a:spLocks noGrp="1" noRot="1" noChangeAspect="1" noChangeArrowheads="1" noTextEdit="1"/>
          </p:cNvSpPr>
          <p:nvPr>
            <p:ph type="sldImg"/>
          </p:nvPr>
        </p:nvSpPr>
        <p:spPr>
          <a:xfrm>
            <a:off x="917575" y="744538"/>
            <a:ext cx="4962525" cy="3722687"/>
          </a:xfrm>
          <a:ln/>
        </p:spPr>
      </p:sp>
      <p:sp>
        <p:nvSpPr>
          <p:cNvPr id="23555" name="Notes Placeholder 2">
            <a:extLst>
              <a:ext uri="{FF2B5EF4-FFF2-40B4-BE49-F238E27FC236}">
                <a16:creationId xmlns:a16="http://schemas.microsoft.com/office/drawing/2014/main" id="{C8B13DCC-9E7E-45F4-9AB7-855411C32522}"/>
              </a:ext>
            </a:extLst>
          </p:cNvPr>
          <p:cNvSpPr>
            <a:spLocks noGrp="1" noChangeArrowheads="1"/>
          </p:cNvSpPr>
          <p:nvPr>
            <p:ph type="body" idx="1"/>
          </p:nvPr>
        </p:nvSpPr>
        <p:spPr>
          <a:noFill/>
        </p:spPr>
        <p:txBody>
          <a:bodyPr/>
          <a:lstStyle/>
          <a:p>
            <a:r>
              <a:rPr lang="en-GB" altLang="en-US"/>
              <a:t>In both inspections, this process will be followed. If you know to expect it, it’s easy to be prepared for it. The focus is most definitely now on leaders at all levels – subject leaders would do well to ensure they know and understand the rationale for the curriculum choices made, why their subject is structured in the way it is, how it links to other subjects and to have evidence ready to demonstrate coherence, sequence and progression in their subject from pupil work scrutiny and conferencing which exemplifies what SLT and they are saying. This is part of subject leadership and should not involve extra workload. </a:t>
            </a:r>
          </a:p>
        </p:txBody>
      </p:sp>
      <p:sp>
        <p:nvSpPr>
          <p:cNvPr id="23556" name="Slide Number Placeholder 3">
            <a:extLst>
              <a:ext uri="{FF2B5EF4-FFF2-40B4-BE49-F238E27FC236}">
                <a16:creationId xmlns:a16="http://schemas.microsoft.com/office/drawing/2014/main" id="{E8CD4E05-039B-48CC-9432-297AAAAE141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D99BD1-00FA-4E1B-AE3A-FC303599F2DD}" type="slidenum">
              <a:rPr lang="en-GB" altLang="en-US" sz="1200" smtClean="0"/>
              <a:pPr/>
              <a:t>29</a:t>
            </a:fld>
            <a:endParaRPr lang="en-GB" altLang="en-US" sz="1200"/>
          </a:p>
        </p:txBody>
      </p:sp>
    </p:spTree>
    <p:extLst>
      <p:ext uri="{BB962C8B-B14F-4D97-AF65-F5344CB8AC3E}">
        <p14:creationId xmlns:p14="http://schemas.microsoft.com/office/powerpoint/2010/main" val="30222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5829496-CDA5-44D1-8C4C-D2CEF6B278F6}"/>
              </a:ext>
            </a:extLst>
          </p:cNvPr>
          <p:cNvSpPr>
            <a:spLocks noGrp="1" noRot="1" noChangeAspect="1" noChangeArrowheads="1" noTextEdit="1"/>
          </p:cNvSpPr>
          <p:nvPr>
            <p:ph type="sldImg"/>
          </p:nvPr>
        </p:nvSpPr>
        <p:spPr>
          <a:xfrm>
            <a:off x="917575" y="744538"/>
            <a:ext cx="4962525" cy="3722687"/>
          </a:xfrm>
          <a:ln/>
        </p:spPr>
      </p:sp>
      <p:sp>
        <p:nvSpPr>
          <p:cNvPr id="11267" name="Notes Placeholder 2">
            <a:extLst>
              <a:ext uri="{FF2B5EF4-FFF2-40B4-BE49-F238E27FC236}">
                <a16:creationId xmlns:a16="http://schemas.microsoft.com/office/drawing/2014/main" id="{0F1C8307-6A93-4C81-BF6C-ABF0FE3178CC}"/>
              </a:ext>
            </a:extLst>
          </p:cNvPr>
          <p:cNvSpPr>
            <a:spLocks noGrp="1" noChangeArrowheads="1"/>
          </p:cNvSpPr>
          <p:nvPr>
            <p:ph type="body" idx="1"/>
          </p:nvPr>
        </p:nvSpPr>
        <p:spPr>
          <a:noFill/>
        </p:spPr>
        <p:txBody>
          <a:bodyPr/>
          <a:lstStyle/>
          <a:p>
            <a:r>
              <a:rPr lang="en-GB" altLang="en-US"/>
              <a:t>Now we are a little further down the line of seeing how the new framework is being implemented, we know what scrutiny of these three areas looks like in practice. </a:t>
            </a:r>
          </a:p>
          <a:p>
            <a:r>
              <a:rPr lang="en-GB" altLang="en-US"/>
              <a:t>Intent is not merely a vision, neither is it a mission statement, a set of values or faith statement. Intent is a full understanding by a school of context and content – what you want children to know, why you want children to know it and how you are organising it in your school. It is a sequenced, progressive and coherent plan of what will be taught in each subject and when. It is everything up to the point of being taught. This will be viewed on your website, discussed in your 90 minute conversation and  unpicked with subject and middle leaders. </a:t>
            </a:r>
          </a:p>
          <a:p>
            <a:r>
              <a:rPr lang="en-GB" altLang="en-US"/>
              <a:t>Implementation is all about how this content will be taught and is definitely the biggest part of the judgement. Here, inspetcors will consider what leaders have said about their intent ( including subject leaders) and check whether this intent is being implemented in classrooms in terms of pedagogy, addressing misconceptions and building on prior knowledge, delivered over time in book scrutinies and understood by children, gauged in pupil discussions. We will discuss a little later what this looks like in practice during an inspection. </a:t>
            </a:r>
          </a:p>
          <a:p>
            <a:r>
              <a:rPr lang="en-GB" altLang="en-US"/>
              <a:t>Impact is a clear evaluation of what pupils have learnt – have pupils achieved what we set out for them to achieve? Again, this will come through book scrutiny and pupil conversation but also in middle leaders discussions about what they know about the strengths and areas for development in their subject and hat they are doing to address any gaps in practice. How do leaders know what pupils have learnt over time? </a:t>
            </a:r>
          </a:p>
          <a:p>
            <a:r>
              <a:rPr lang="en-GB" altLang="en-US"/>
              <a:t>So before we unpick fully what this looks like during an inspection, let’s look at what Ofsted said in their Curriculum Roadshow in January…</a:t>
            </a:r>
          </a:p>
        </p:txBody>
      </p:sp>
      <p:sp>
        <p:nvSpPr>
          <p:cNvPr id="11268" name="Slide Number Placeholder 3">
            <a:extLst>
              <a:ext uri="{FF2B5EF4-FFF2-40B4-BE49-F238E27FC236}">
                <a16:creationId xmlns:a16="http://schemas.microsoft.com/office/drawing/2014/main" id="{D51C4312-4AAF-4EBB-BA3C-3D023035C919}"/>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0AA748-96A5-4136-A488-C2E3DF006A48}" type="slidenum">
              <a:rPr lang="en-GB" altLang="en-US" sz="1200" smtClean="0"/>
              <a:pPr/>
              <a:t>31</a:t>
            </a:fld>
            <a:endParaRPr lang="en-GB" altLang="en-US" sz="1200"/>
          </a:p>
        </p:txBody>
      </p:sp>
    </p:spTree>
    <p:extLst>
      <p:ext uri="{BB962C8B-B14F-4D97-AF65-F5344CB8AC3E}">
        <p14:creationId xmlns:p14="http://schemas.microsoft.com/office/powerpoint/2010/main" val="160266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F5FB644-D2EB-43D7-BDC7-A56CAB4A2B88}"/>
              </a:ext>
            </a:extLst>
          </p:cNvPr>
          <p:cNvSpPr>
            <a:spLocks noGrp="1" noRot="1" noChangeAspect="1" noChangeArrowheads="1" noTextEdit="1"/>
          </p:cNvSpPr>
          <p:nvPr>
            <p:ph type="sldImg"/>
          </p:nvPr>
        </p:nvSpPr>
        <p:spPr>
          <a:xfrm>
            <a:off x="917575" y="744538"/>
            <a:ext cx="4962525" cy="3722687"/>
          </a:xfrm>
          <a:ln/>
        </p:spPr>
      </p:sp>
      <p:sp>
        <p:nvSpPr>
          <p:cNvPr id="44035" name="Notes Placeholder 2">
            <a:extLst>
              <a:ext uri="{FF2B5EF4-FFF2-40B4-BE49-F238E27FC236}">
                <a16:creationId xmlns:a16="http://schemas.microsoft.com/office/drawing/2014/main" id="{8FC366D1-B408-40CE-B9CD-79D0E0659CB6}"/>
              </a:ext>
            </a:extLst>
          </p:cNvPr>
          <p:cNvSpPr>
            <a:spLocks noGrp="1" noChangeArrowheads="1"/>
          </p:cNvSpPr>
          <p:nvPr>
            <p:ph type="body" idx="1"/>
          </p:nvPr>
        </p:nvSpPr>
        <p:spPr>
          <a:noFill/>
        </p:spPr>
        <p:txBody>
          <a:bodyPr/>
          <a:lstStyle/>
          <a:p>
            <a:r>
              <a:rPr lang="en-GB" altLang="en-US"/>
              <a:t>Knowing why you are being asked what you are being asked is key. Using the Ofsted statements and language and providing the evidence against them makes the process simpler for all. </a:t>
            </a:r>
          </a:p>
          <a:p>
            <a:r>
              <a:rPr lang="en-GB" altLang="en-US"/>
              <a:t>All inspectors are quality assured , as are their reports. Howevr, different inspector will obviously have diffetent styles of approaching the inspection. Some will be more conversational in style, which will probably put you at ease. Others may be more direct and explicit. Either way, Inspectors will use your answers to hypothesise and create key questions, that they will also ask of middle leaders and governors, and cross check against pedgagogy, learning over tme and pupil voice. And they are ALL trying to evidence against the handbook statements. </a:t>
            </a:r>
          </a:p>
        </p:txBody>
      </p:sp>
      <p:sp>
        <p:nvSpPr>
          <p:cNvPr id="44036" name="Slide Number Placeholder 3">
            <a:extLst>
              <a:ext uri="{FF2B5EF4-FFF2-40B4-BE49-F238E27FC236}">
                <a16:creationId xmlns:a16="http://schemas.microsoft.com/office/drawing/2014/main" id="{C9E926FA-7352-47F6-A16A-2E1DC11C1524}"/>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8C011D-EB2B-40B0-9CAC-B622B1C7242B}" type="slidenum">
              <a:rPr lang="en-GB" altLang="en-US" sz="1200" smtClean="0"/>
              <a:pPr/>
              <a:t>32</a:t>
            </a:fld>
            <a:endParaRPr lang="en-GB" altLang="en-US" sz="1200"/>
          </a:p>
        </p:txBody>
      </p:sp>
    </p:spTree>
    <p:extLst>
      <p:ext uri="{BB962C8B-B14F-4D97-AF65-F5344CB8AC3E}">
        <p14:creationId xmlns:p14="http://schemas.microsoft.com/office/powerpoint/2010/main" val="202982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6D8B125-7AFF-4DB7-A348-F2913E5813AB}"/>
              </a:ext>
            </a:extLst>
          </p:cNvPr>
          <p:cNvSpPr>
            <a:spLocks noGrp="1" noRot="1" noChangeAspect="1" noChangeArrowheads="1" noTextEdit="1"/>
          </p:cNvSpPr>
          <p:nvPr>
            <p:ph type="sldImg"/>
          </p:nvPr>
        </p:nvSpPr>
        <p:spPr>
          <a:xfrm>
            <a:off x="917575" y="744538"/>
            <a:ext cx="4962525" cy="3722687"/>
          </a:xfrm>
          <a:ln/>
        </p:spPr>
      </p:sp>
      <p:sp>
        <p:nvSpPr>
          <p:cNvPr id="65539" name="Notes Placeholder 2">
            <a:extLst>
              <a:ext uri="{FF2B5EF4-FFF2-40B4-BE49-F238E27FC236}">
                <a16:creationId xmlns:a16="http://schemas.microsoft.com/office/drawing/2014/main" id="{61BAB903-2ED7-4AC9-A454-E5069D2089EF}"/>
              </a:ext>
            </a:extLst>
          </p:cNvPr>
          <p:cNvSpPr>
            <a:spLocks noGrp="1" noChangeArrowheads="1"/>
          </p:cNvSpPr>
          <p:nvPr>
            <p:ph type="body" idx="1"/>
          </p:nvPr>
        </p:nvSpPr>
        <p:spPr>
          <a:noFill/>
        </p:spPr>
        <p:txBody>
          <a:bodyPr/>
          <a:lstStyle/>
          <a:p>
            <a:r>
              <a:rPr lang="en-GB" altLang="en-US"/>
              <a:t>Interestingly no mention of assessment in RI schools explicitly and definitely no mention of quantity or frequency of marking </a:t>
            </a:r>
          </a:p>
        </p:txBody>
      </p:sp>
      <p:sp>
        <p:nvSpPr>
          <p:cNvPr id="65540" name="Slide Number Placeholder 3">
            <a:extLst>
              <a:ext uri="{FF2B5EF4-FFF2-40B4-BE49-F238E27FC236}">
                <a16:creationId xmlns:a16="http://schemas.microsoft.com/office/drawing/2014/main" id="{6B520734-74BD-4D5E-AFE9-C36BAD87768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EE79B0-0B35-40FE-B827-343D26A0D802}" type="slidenum">
              <a:rPr lang="en-GB" altLang="en-US" sz="1200" smtClean="0"/>
              <a:pPr/>
              <a:t>42</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2091DAC-0932-4203-BF28-C676D499E2D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9D9063-0BF3-4DFB-9353-ED813CEA58A1}" type="slidenum">
              <a:rPr lang="en-GB" altLang="en-US" sz="1200" smtClean="0"/>
              <a:pPr/>
              <a:t>43</a:t>
            </a:fld>
            <a:endParaRPr lang="en-GB" altLang="en-US" sz="1200"/>
          </a:p>
        </p:txBody>
      </p:sp>
      <p:sp>
        <p:nvSpPr>
          <p:cNvPr id="67587" name="Rectangle 2">
            <a:extLst>
              <a:ext uri="{FF2B5EF4-FFF2-40B4-BE49-F238E27FC236}">
                <a16:creationId xmlns:a16="http://schemas.microsoft.com/office/drawing/2014/main" id="{894E0019-D263-43B0-A7EE-F4C364A76457}"/>
              </a:ext>
            </a:extLst>
          </p:cNvPr>
          <p:cNvSpPr>
            <a:spLocks noGrp="1" noRot="1" noChangeAspect="1" noChangeArrowheads="1" noTextEdit="1"/>
          </p:cNvSpPr>
          <p:nvPr>
            <p:ph type="sldImg"/>
          </p:nvPr>
        </p:nvSpPr>
        <p:spPr>
          <a:xfrm>
            <a:off x="917575" y="744538"/>
            <a:ext cx="4962525" cy="3722687"/>
          </a:xfrm>
          <a:ln/>
        </p:spPr>
      </p:sp>
      <p:sp>
        <p:nvSpPr>
          <p:cNvPr id="67588" name="Rectangle 3">
            <a:extLst>
              <a:ext uri="{FF2B5EF4-FFF2-40B4-BE49-F238E27FC236}">
                <a16:creationId xmlns:a16="http://schemas.microsoft.com/office/drawing/2014/main" id="{8A61879C-22F5-4110-BDC0-B290F1551899}"/>
              </a:ext>
            </a:extLst>
          </p:cNvPr>
          <p:cNvSpPr>
            <a:spLocks noGrp="1" noChangeArrowheads="1"/>
          </p:cNvSpPr>
          <p:nvPr>
            <p:ph type="body" idx="1"/>
          </p:nvPr>
        </p:nvSpPr>
        <p:spPr>
          <a:noFill/>
        </p:spPr>
        <p:txBody>
          <a:bodyPr/>
          <a:lstStyle/>
          <a:p>
            <a:pPr eaLnBrk="1" hangingPunct="1"/>
            <a:r>
              <a:rPr lang="en-US" altLang="en-US"/>
              <a:t>There is a wide variation in young children’s exposure to vocabulary. Evidence from cognitive psychology – direct correlation between a  higher acquisition of vocabulary and a higher level of knowledge and consequently better qualifications and employment in later life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68F1ED0-3EFF-43CF-8A5F-E8F6621660C5}"/>
              </a:ext>
            </a:extLst>
          </p:cNvPr>
          <p:cNvSpPr>
            <a:spLocks noGrp="1" noRot="1" noChangeAspect="1" noChangeArrowheads="1" noTextEdit="1"/>
          </p:cNvSpPr>
          <p:nvPr>
            <p:ph type="sldImg"/>
          </p:nvPr>
        </p:nvSpPr>
        <p:spPr>
          <a:xfrm>
            <a:off x="917575" y="744538"/>
            <a:ext cx="4962525" cy="3722687"/>
          </a:xfrm>
          <a:ln/>
        </p:spPr>
      </p:sp>
      <p:sp>
        <p:nvSpPr>
          <p:cNvPr id="23555" name="Notes Placeholder 2">
            <a:extLst>
              <a:ext uri="{FF2B5EF4-FFF2-40B4-BE49-F238E27FC236}">
                <a16:creationId xmlns:a16="http://schemas.microsoft.com/office/drawing/2014/main" id="{C8B13DCC-9E7E-45F4-9AB7-855411C32522}"/>
              </a:ext>
            </a:extLst>
          </p:cNvPr>
          <p:cNvSpPr>
            <a:spLocks noGrp="1" noChangeArrowheads="1"/>
          </p:cNvSpPr>
          <p:nvPr>
            <p:ph type="body" idx="1"/>
          </p:nvPr>
        </p:nvSpPr>
        <p:spPr>
          <a:noFill/>
        </p:spPr>
        <p:txBody>
          <a:bodyPr/>
          <a:lstStyle/>
          <a:p>
            <a:r>
              <a:rPr lang="en-GB" altLang="en-US"/>
              <a:t>In both inspections, this process will be followed. If you know to expect it, it’s easy to be prepared for it. The focus is most definitely now on leaders at all levels – subject leaders would do well to ensure they know and understand the rationale for the curriculum choices made, why their subject is structured in the way it is, how it links to other subjects and to have evidence ready to demonstrate coherence, sequence and progression in their subject from pupil work scrutiny and conferencing which exemplifies what SLT and they are saying. This is part of subject leadership and should not involve extra workload. </a:t>
            </a:r>
          </a:p>
        </p:txBody>
      </p:sp>
      <p:sp>
        <p:nvSpPr>
          <p:cNvPr id="23556" name="Slide Number Placeholder 3">
            <a:extLst>
              <a:ext uri="{FF2B5EF4-FFF2-40B4-BE49-F238E27FC236}">
                <a16:creationId xmlns:a16="http://schemas.microsoft.com/office/drawing/2014/main" id="{E8CD4E05-039B-48CC-9432-297AAAAE141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D99BD1-00FA-4E1B-AE3A-FC303599F2DD}" type="slidenum">
              <a:rPr lang="en-GB" altLang="en-US" sz="1200" smtClean="0"/>
              <a:pPr/>
              <a:t>48</a:t>
            </a:fld>
            <a:endParaRPr lang="en-GB" altLang="en-US" sz="1200"/>
          </a:p>
        </p:txBody>
      </p:sp>
    </p:spTree>
    <p:extLst>
      <p:ext uri="{BB962C8B-B14F-4D97-AF65-F5344CB8AC3E}">
        <p14:creationId xmlns:p14="http://schemas.microsoft.com/office/powerpoint/2010/main" val="309267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68F1ED0-3EFF-43CF-8A5F-E8F6621660C5}"/>
              </a:ext>
            </a:extLst>
          </p:cNvPr>
          <p:cNvSpPr>
            <a:spLocks noGrp="1" noRot="1" noChangeAspect="1" noChangeArrowheads="1" noTextEdit="1"/>
          </p:cNvSpPr>
          <p:nvPr>
            <p:ph type="sldImg"/>
          </p:nvPr>
        </p:nvSpPr>
        <p:spPr>
          <a:xfrm>
            <a:off x="917575" y="744538"/>
            <a:ext cx="4962525" cy="3722687"/>
          </a:xfrm>
          <a:ln/>
        </p:spPr>
      </p:sp>
      <p:sp>
        <p:nvSpPr>
          <p:cNvPr id="23555" name="Notes Placeholder 2">
            <a:extLst>
              <a:ext uri="{FF2B5EF4-FFF2-40B4-BE49-F238E27FC236}">
                <a16:creationId xmlns:a16="http://schemas.microsoft.com/office/drawing/2014/main" id="{C8B13DCC-9E7E-45F4-9AB7-855411C32522}"/>
              </a:ext>
            </a:extLst>
          </p:cNvPr>
          <p:cNvSpPr>
            <a:spLocks noGrp="1" noChangeArrowheads="1"/>
          </p:cNvSpPr>
          <p:nvPr>
            <p:ph type="body" idx="1"/>
          </p:nvPr>
        </p:nvSpPr>
        <p:spPr>
          <a:noFill/>
        </p:spPr>
        <p:txBody>
          <a:bodyPr/>
          <a:lstStyle/>
          <a:p>
            <a:r>
              <a:rPr lang="en-GB" altLang="en-US"/>
              <a:t>In both inspections, this process will be followed. If you know to expect it, it’s easy to be prepared for it. The focus is most definitely now on leaders at all levels – subject leaders would do well to ensure they know and understand the rationale for the curriculum choices made, why their subject is structured in the way it is, how it links to other subjects and to have evidence ready to demonstrate coherence, sequence and progression in their subject from pupil work scrutiny and conferencing which exemplifies what SLT and they are saying. This is part of subject leadership and should not involve extra workload. </a:t>
            </a:r>
          </a:p>
        </p:txBody>
      </p:sp>
      <p:sp>
        <p:nvSpPr>
          <p:cNvPr id="23556" name="Slide Number Placeholder 3">
            <a:extLst>
              <a:ext uri="{FF2B5EF4-FFF2-40B4-BE49-F238E27FC236}">
                <a16:creationId xmlns:a16="http://schemas.microsoft.com/office/drawing/2014/main" id="{E8CD4E05-039B-48CC-9432-297AAAAE141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D99BD1-00FA-4E1B-AE3A-FC303599F2DD}" type="slidenum">
              <a:rPr lang="en-GB" altLang="en-US" sz="1200" smtClean="0"/>
              <a:pPr/>
              <a:t>56</a:t>
            </a:fld>
            <a:endParaRPr lang="en-GB" altLang="en-US" sz="1200"/>
          </a:p>
        </p:txBody>
      </p:sp>
    </p:spTree>
    <p:extLst>
      <p:ext uri="{BB962C8B-B14F-4D97-AF65-F5344CB8AC3E}">
        <p14:creationId xmlns:p14="http://schemas.microsoft.com/office/powerpoint/2010/main" val="127211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3A12DED0-04D7-464F-B5CA-F98DF9DB4F15}"/>
              </a:ext>
            </a:extLst>
          </p:cNvPr>
          <p:cNvSpPr>
            <a:spLocks noGrp="1" noRot="1" noChangeAspect="1" noChangeArrowheads="1" noTextEdit="1"/>
          </p:cNvSpPr>
          <p:nvPr>
            <p:ph type="sldImg"/>
          </p:nvPr>
        </p:nvSpPr>
        <p:spPr>
          <a:xfrm>
            <a:off x="917575" y="744538"/>
            <a:ext cx="4962525" cy="3722687"/>
          </a:xfrm>
          <a:ln/>
        </p:spPr>
      </p:sp>
      <p:sp>
        <p:nvSpPr>
          <p:cNvPr id="114691" name="Notes Placeholder 2">
            <a:extLst>
              <a:ext uri="{FF2B5EF4-FFF2-40B4-BE49-F238E27FC236}">
                <a16:creationId xmlns:a16="http://schemas.microsoft.com/office/drawing/2014/main" id="{78DFE0E2-56DF-4E03-81AD-04E213892C45}"/>
              </a:ext>
            </a:extLst>
          </p:cNvPr>
          <p:cNvSpPr>
            <a:spLocks noGrp="1" noChangeArrowheads="1"/>
          </p:cNvSpPr>
          <p:nvPr>
            <p:ph type="body" idx="1"/>
          </p:nvPr>
        </p:nvSpPr>
        <p:spPr>
          <a:noFill/>
        </p:spPr>
        <p:txBody>
          <a:bodyPr/>
          <a:lstStyle/>
          <a:p>
            <a:r>
              <a:rPr lang="en-GB" altLang="en-US"/>
              <a:t>Assessing children on onset to the setting and getting the basics right is crucial. Masetring phonics in high quality consistent practice, where teacher and TA knowledge is strong is key. Adults exposing young children to a wide vocabulary through first hand experiences and reading to them is key. </a:t>
            </a:r>
          </a:p>
          <a:p>
            <a:r>
              <a:rPr lang="en-GB" altLang="en-US"/>
              <a:t>Quality practice ensures that by the end of Y2, children are confidently decoding a range of age appropriate texts. In cross curricular texts, they underatand the knowledge behind the text that enables them to comprehend what they are reading. </a:t>
            </a:r>
          </a:p>
        </p:txBody>
      </p:sp>
      <p:sp>
        <p:nvSpPr>
          <p:cNvPr id="114692" name="Slide Number Placeholder 3">
            <a:extLst>
              <a:ext uri="{FF2B5EF4-FFF2-40B4-BE49-F238E27FC236}">
                <a16:creationId xmlns:a16="http://schemas.microsoft.com/office/drawing/2014/main" id="{4808BADB-52BB-4204-94D1-89AF6CCB5037}"/>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4D5094-89E2-490E-8569-060F7DFDB819}" type="slidenum">
              <a:rPr lang="en-GB" altLang="en-US" sz="1200" smtClean="0"/>
              <a:pPr/>
              <a:t>58</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53306B5D-85AA-4A5D-96E0-6D7C977FBB33}"/>
              </a:ext>
            </a:extLst>
          </p:cNvPr>
          <p:cNvSpPr>
            <a:spLocks noGrp="1" noRot="1" noChangeAspect="1" noChangeArrowheads="1" noTextEdit="1"/>
          </p:cNvSpPr>
          <p:nvPr>
            <p:ph type="sldImg"/>
          </p:nvPr>
        </p:nvSpPr>
        <p:spPr>
          <a:xfrm>
            <a:off x="917575" y="744538"/>
            <a:ext cx="4962525" cy="3722687"/>
          </a:xfrm>
          <a:ln/>
        </p:spPr>
      </p:sp>
      <p:sp>
        <p:nvSpPr>
          <p:cNvPr id="119811" name="Notes Placeholder 2">
            <a:extLst>
              <a:ext uri="{FF2B5EF4-FFF2-40B4-BE49-F238E27FC236}">
                <a16:creationId xmlns:a16="http://schemas.microsoft.com/office/drawing/2014/main" id="{378F7F34-B914-4DBD-9733-6AE5D79B481A}"/>
              </a:ext>
            </a:extLst>
          </p:cNvPr>
          <p:cNvSpPr>
            <a:spLocks noGrp="1" noChangeArrowheads="1"/>
          </p:cNvSpPr>
          <p:nvPr>
            <p:ph type="body" idx="1"/>
          </p:nvPr>
        </p:nvSpPr>
        <p:spPr>
          <a:noFill/>
        </p:spPr>
        <p:txBody>
          <a:bodyPr/>
          <a:lstStyle/>
          <a:p>
            <a:r>
              <a:rPr lang="en-GB" altLang="en-US"/>
              <a:t>So we know Ofsted will look at the curriculum offer and how reading is prioritised. </a:t>
            </a:r>
          </a:p>
          <a:p>
            <a:r>
              <a:rPr lang="en-GB" altLang="en-US"/>
              <a:t>They will speak to the phonics lead about intent and ask how phonics is implemented in the setting and what the setting does to ensure those who are making slower progress catch up and keep up </a:t>
            </a:r>
          </a:p>
        </p:txBody>
      </p:sp>
      <p:sp>
        <p:nvSpPr>
          <p:cNvPr id="119812" name="Slide Number Placeholder 3">
            <a:extLst>
              <a:ext uri="{FF2B5EF4-FFF2-40B4-BE49-F238E27FC236}">
                <a16:creationId xmlns:a16="http://schemas.microsoft.com/office/drawing/2014/main" id="{8ED5664D-3E05-409E-94A0-0E3FF2D9609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AF34F0-12F9-4DB7-8C69-29A0FB21CAAA}" type="slidenum">
              <a:rPr lang="en-GB" altLang="en-US" sz="1200" smtClean="0"/>
              <a:pPr/>
              <a:t>59</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BAD4113-5CC8-4A10-8E91-561E98992F51}"/>
              </a:ext>
            </a:extLst>
          </p:cNvPr>
          <p:cNvSpPr>
            <a:spLocks noGrp="1" noRot="1" noChangeAspect="1" noChangeArrowheads="1" noTextEdit="1"/>
          </p:cNvSpPr>
          <p:nvPr>
            <p:ph type="sldImg"/>
          </p:nvPr>
        </p:nvSpPr>
        <p:spPr>
          <a:xfrm>
            <a:off x="917575" y="744538"/>
            <a:ext cx="4962525" cy="3722687"/>
          </a:xfrm>
          <a:ln/>
        </p:spPr>
      </p:sp>
      <p:sp>
        <p:nvSpPr>
          <p:cNvPr id="13315" name="Notes Placeholder 2">
            <a:extLst>
              <a:ext uri="{FF2B5EF4-FFF2-40B4-BE49-F238E27FC236}">
                <a16:creationId xmlns:a16="http://schemas.microsoft.com/office/drawing/2014/main" id="{AACDD9AD-B1BE-4EF1-A0B8-40905DFC9702}"/>
              </a:ext>
            </a:extLst>
          </p:cNvPr>
          <p:cNvSpPr>
            <a:spLocks noGrp="1" noChangeArrowheads="1"/>
          </p:cNvSpPr>
          <p:nvPr>
            <p:ph type="body" idx="1"/>
          </p:nvPr>
        </p:nvSpPr>
        <p:spPr>
          <a:noFill/>
        </p:spPr>
        <p:txBody>
          <a:bodyPr/>
          <a:lstStyle/>
          <a:p>
            <a:r>
              <a:rPr lang="en-GB" altLang="en-US"/>
              <a:t>No judgement made under other headings but  Inspectors consider:</a:t>
            </a:r>
          </a:p>
          <a:p>
            <a:r>
              <a:rPr lang="en-GB" altLang="en-US"/>
              <a:t>Whether school has high expectations of behaviour, whether this is reflected in pupil conduct and outcomes – observable practice, taking to pupils, bullying logs</a:t>
            </a:r>
          </a:p>
          <a:p>
            <a:r>
              <a:rPr lang="en-GB" altLang="en-US"/>
              <a:t>Whether leaders, staff and pupils create an environment in which bullying is not tolerated – staff and pupil surveys/ parentview</a:t>
            </a:r>
          </a:p>
          <a:p>
            <a:r>
              <a:rPr lang="en-GB" altLang="en-US"/>
              <a:t>Inspectors will consider the extent to which the curriculum goes beyond theacademic, vocational or technical, whether the school provides effectively forpupils’ broader development and whether the school’s work to enhance pupils’spiritual, moral, social and cultural development is of a high quality. – website, work scrutiny, conferencing, SL discussions, SLT </a:t>
            </a:r>
          </a:p>
          <a:p>
            <a:r>
              <a:rPr lang="en-GB" altLang="en-US"/>
              <a:t>Inspectors will consider the extent to which leaders engage with staff and areaware and take account of the main pressures on them, engaging with themrealistically and constructively. They will consider the extent to which staff arefree from bullying and harassment. Inspectors will also consider whetherleaders and staff understand the limitations of assessment and use it in a waythat will avoid creating unnecessary burdens. Staff survey/ work scrutiny</a:t>
            </a:r>
          </a:p>
          <a:p>
            <a:r>
              <a:rPr lang="en-GB" altLang="en-US"/>
              <a:t>64.If these issues are not being managed well, this could be considered asevidence that the school would no longer receive a ‘good’ judgement if itreceived a section 5 inspection. Where the lead inspector has serious concernsabout workload or the bullying or harassment of staff, the inspection will beconverted to a section 5 inspection.</a:t>
            </a:r>
          </a:p>
          <a:p>
            <a:r>
              <a:rPr lang="en-GB" altLang="en-US"/>
              <a:t>All schools should have a good culture of safeguarding. This means that theyshould have effective arrangements to:</a:t>
            </a:r>
          </a:p>
          <a:p>
            <a:r>
              <a:rPr lang="en-GB" altLang="en-US"/>
              <a:t>◼always act in the best interests of pupils to protect them online and offline;</a:t>
            </a:r>
          </a:p>
          <a:p>
            <a:r>
              <a:rPr lang="en-GB" altLang="en-US"/>
              <a:t>◼</a:t>
            </a:r>
            <a:r>
              <a:rPr lang="en-GB" altLang="en-US" b="1"/>
              <a:t>identify </a:t>
            </a:r>
            <a:r>
              <a:rPr lang="en-GB" altLang="en-US"/>
              <a:t>pupils who may need early help and those who are at risk ofharm or have been harmed. This harm can include, but is not limited to,</a:t>
            </a:r>
          </a:p>
          <a:p>
            <a:endParaRPr lang="en-GB" altLang="en-US"/>
          </a:p>
          <a:p>
            <a:r>
              <a:rPr lang="en-GB" altLang="en-US"/>
              <a:t>neglect, abuse (including by their peers, in school or outside school), grooming or exploitation </a:t>
            </a:r>
          </a:p>
          <a:p>
            <a:r>
              <a:rPr lang="en-GB" altLang="en-US"/>
              <a:t>◼ secure the </a:t>
            </a:r>
            <a:r>
              <a:rPr lang="en-GB" altLang="en-US" b="1"/>
              <a:t>help </a:t>
            </a:r>
            <a:r>
              <a:rPr lang="en-GB" altLang="en-US"/>
              <a:t>that pupils need, and, if required, refer pupils in a timely way to those who have the expertise to help </a:t>
            </a:r>
          </a:p>
          <a:p>
            <a:r>
              <a:rPr lang="en-GB" altLang="en-US"/>
              <a:t>◼ </a:t>
            </a:r>
            <a:r>
              <a:rPr lang="en-GB" altLang="en-US" b="1"/>
              <a:t>manage </a:t>
            </a:r>
            <a:r>
              <a:rPr lang="en-GB" altLang="en-US"/>
              <a:t>safe recruitment and allegations about adults who may be a risk to children, pupils, students and vulnerable adults. </a:t>
            </a:r>
          </a:p>
          <a:p>
            <a:endParaRPr lang="en-GB" altLang="en-US"/>
          </a:p>
        </p:txBody>
      </p:sp>
      <p:sp>
        <p:nvSpPr>
          <p:cNvPr id="13316" name="Slide Number Placeholder 3">
            <a:extLst>
              <a:ext uri="{FF2B5EF4-FFF2-40B4-BE49-F238E27FC236}">
                <a16:creationId xmlns:a16="http://schemas.microsoft.com/office/drawing/2014/main" id="{EF883C0E-4F8E-4ECD-817E-44F5981B21A1}"/>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BEED55-D4E5-45AA-8C40-10D9B74C614A}" type="slidenum">
              <a:rPr lang="en-GB" altLang="en-US" sz="1200" smtClean="0"/>
              <a:pPr/>
              <a:t>13</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A6EFFD8-58BB-4519-BF2B-9E924A41B94A}"/>
              </a:ext>
            </a:extLst>
          </p:cNvPr>
          <p:cNvSpPr>
            <a:spLocks noGrp="1" noRot="1" noChangeAspect="1" noChangeArrowheads="1" noTextEdit="1"/>
          </p:cNvSpPr>
          <p:nvPr>
            <p:ph type="sldImg"/>
          </p:nvPr>
        </p:nvSpPr>
        <p:spPr>
          <a:xfrm>
            <a:off x="917575" y="744538"/>
            <a:ext cx="4962525" cy="3722687"/>
          </a:xfrm>
          <a:ln/>
        </p:spPr>
      </p:sp>
      <p:sp>
        <p:nvSpPr>
          <p:cNvPr id="15363" name="Notes Placeholder 2">
            <a:extLst>
              <a:ext uri="{FF2B5EF4-FFF2-40B4-BE49-F238E27FC236}">
                <a16:creationId xmlns:a16="http://schemas.microsoft.com/office/drawing/2014/main" id="{4FCC90F6-89A2-4793-8401-D1C1A9823B3F}"/>
              </a:ext>
            </a:extLst>
          </p:cNvPr>
          <p:cNvSpPr>
            <a:spLocks noGrp="1" noChangeArrowheads="1"/>
          </p:cNvSpPr>
          <p:nvPr>
            <p:ph type="body" idx="1"/>
          </p:nvPr>
        </p:nvSpPr>
        <p:spPr>
          <a:noFill/>
        </p:spPr>
        <p:txBody>
          <a:bodyPr/>
          <a:lstStyle/>
          <a:p>
            <a:r>
              <a:rPr lang="en-GB" altLang="en-US"/>
              <a:t>Most inspections are Section 8 – good / outstanding schools who after Ofsteds risk assessment are still likely to be good</a:t>
            </a:r>
          </a:p>
        </p:txBody>
      </p:sp>
      <p:sp>
        <p:nvSpPr>
          <p:cNvPr id="15364" name="Slide Number Placeholder 3">
            <a:extLst>
              <a:ext uri="{FF2B5EF4-FFF2-40B4-BE49-F238E27FC236}">
                <a16:creationId xmlns:a16="http://schemas.microsoft.com/office/drawing/2014/main" id="{CDF8BD87-2143-4ADA-8540-EC6515B7D7B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CFFCBE-E13C-4345-8FE6-86232864C351}" type="slidenum">
              <a:rPr lang="en-GB" altLang="en-US" sz="1200" smtClean="0"/>
              <a:pPr/>
              <a:t>15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D77E050-7ACB-4E4D-98D2-C2472C9648D3}"/>
              </a:ext>
            </a:extLst>
          </p:cNvPr>
          <p:cNvSpPr>
            <a:spLocks noGrp="1" noRot="1" noChangeAspect="1" noChangeArrowheads="1" noTextEdit="1"/>
          </p:cNvSpPr>
          <p:nvPr>
            <p:ph type="sldImg"/>
          </p:nvPr>
        </p:nvSpPr>
        <p:spPr>
          <a:xfrm>
            <a:off x="917575" y="744538"/>
            <a:ext cx="4962525" cy="3722687"/>
          </a:xfrm>
          <a:ln/>
        </p:spPr>
      </p:sp>
      <p:sp>
        <p:nvSpPr>
          <p:cNvPr id="17411" name="Notes Placeholder 2">
            <a:extLst>
              <a:ext uri="{FF2B5EF4-FFF2-40B4-BE49-F238E27FC236}">
                <a16:creationId xmlns:a16="http://schemas.microsoft.com/office/drawing/2014/main" id="{22254A46-7A66-4D78-888A-9CD03DFA835A}"/>
              </a:ext>
            </a:extLst>
          </p:cNvPr>
          <p:cNvSpPr>
            <a:spLocks noGrp="1" noChangeArrowheads="1"/>
          </p:cNvSpPr>
          <p:nvPr>
            <p:ph type="body" idx="1"/>
          </p:nvPr>
        </p:nvSpPr>
        <p:spPr>
          <a:noFill/>
        </p:spPr>
        <p:txBody>
          <a:bodyPr/>
          <a:lstStyle/>
          <a:p>
            <a:r>
              <a:rPr lang="en-GB" altLang="en-US"/>
              <a:t>Brief discussion about how this is done – reiterate we will look at question sets later. </a:t>
            </a:r>
          </a:p>
        </p:txBody>
      </p:sp>
      <p:sp>
        <p:nvSpPr>
          <p:cNvPr id="17412" name="Slide Number Placeholder 3">
            <a:extLst>
              <a:ext uri="{FF2B5EF4-FFF2-40B4-BE49-F238E27FC236}">
                <a16:creationId xmlns:a16="http://schemas.microsoft.com/office/drawing/2014/main" id="{5452B4D3-5FCB-472A-9849-D1E5A1B4353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2B3FF8-5759-48DD-8F55-4D193E0758C9}" type="slidenum">
              <a:rPr lang="en-GB" altLang="en-US" sz="1200" smtClean="0"/>
              <a:pPr/>
              <a:t>16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DF9A8CA-5987-4D50-870E-E23435A82D66}"/>
              </a:ext>
            </a:extLst>
          </p:cNvPr>
          <p:cNvSpPr>
            <a:spLocks noGrp="1" noRot="1" noChangeAspect="1" noChangeArrowheads="1" noTextEdit="1"/>
          </p:cNvSpPr>
          <p:nvPr>
            <p:ph type="sldImg"/>
          </p:nvPr>
        </p:nvSpPr>
        <p:spPr>
          <a:xfrm>
            <a:off x="917575" y="744538"/>
            <a:ext cx="4962525" cy="3722687"/>
          </a:xfrm>
          <a:ln/>
        </p:spPr>
      </p:sp>
      <p:sp>
        <p:nvSpPr>
          <p:cNvPr id="21507" name="Notes Placeholder 2">
            <a:extLst>
              <a:ext uri="{FF2B5EF4-FFF2-40B4-BE49-F238E27FC236}">
                <a16:creationId xmlns:a16="http://schemas.microsoft.com/office/drawing/2014/main" id="{1C8F7DE8-78DA-449C-91EE-5B9C988CFDA5}"/>
              </a:ext>
            </a:extLst>
          </p:cNvPr>
          <p:cNvSpPr>
            <a:spLocks noGrp="1" noChangeArrowheads="1"/>
          </p:cNvSpPr>
          <p:nvPr>
            <p:ph type="body" idx="1"/>
          </p:nvPr>
        </p:nvSpPr>
        <p:spPr>
          <a:noFill/>
        </p:spPr>
        <p:txBody>
          <a:bodyPr/>
          <a:lstStyle/>
          <a:p>
            <a:r>
              <a:rPr lang="en-GB" altLang="en-US"/>
              <a:t>After Day 1, the Inspector will come up with a hypothesis to check on Day 2 – this may involve looking at a second subject or a further dive into one already covered, dependent on what is found. </a:t>
            </a:r>
          </a:p>
        </p:txBody>
      </p:sp>
      <p:sp>
        <p:nvSpPr>
          <p:cNvPr id="21508" name="Slide Number Placeholder 3">
            <a:extLst>
              <a:ext uri="{FF2B5EF4-FFF2-40B4-BE49-F238E27FC236}">
                <a16:creationId xmlns:a16="http://schemas.microsoft.com/office/drawing/2014/main" id="{1DC1BBE8-DD2F-42EF-A548-6B8689C2EB0F}"/>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EF3D56-684E-4E79-9B6B-F8257754BD03}" type="slidenum">
              <a:rPr lang="en-GB" altLang="en-US" sz="1200" smtClean="0"/>
              <a:pPr/>
              <a:t>19</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4785003-712D-46F6-8777-A7424DB9AA08}"/>
              </a:ext>
            </a:extLst>
          </p:cNvPr>
          <p:cNvSpPr>
            <a:spLocks noGrp="1" noRot="1" noChangeAspect="1" noChangeArrowheads="1" noTextEdit="1"/>
          </p:cNvSpPr>
          <p:nvPr>
            <p:ph type="sldImg"/>
          </p:nvPr>
        </p:nvSpPr>
        <p:spPr>
          <a:xfrm>
            <a:off x="917575" y="744538"/>
            <a:ext cx="4962525" cy="3722687"/>
          </a:xfrm>
          <a:ln/>
        </p:spPr>
      </p:sp>
      <p:sp>
        <p:nvSpPr>
          <p:cNvPr id="25603" name="Notes Placeholder 2">
            <a:extLst>
              <a:ext uri="{FF2B5EF4-FFF2-40B4-BE49-F238E27FC236}">
                <a16:creationId xmlns:a16="http://schemas.microsoft.com/office/drawing/2014/main" id="{D72871E6-EB42-4E27-99E1-8C3B4149C353}"/>
              </a:ext>
            </a:extLst>
          </p:cNvPr>
          <p:cNvSpPr>
            <a:spLocks noGrp="1" noChangeArrowheads="1"/>
          </p:cNvSpPr>
          <p:nvPr>
            <p:ph type="body" idx="1"/>
          </p:nvPr>
        </p:nvSpPr>
        <p:spPr>
          <a:noFill/>
        </p:spPr>
        <p:txBody>
          <a:bodyPr/>
          <a:lstStyle/>
          <a:p>
            <a:r>
              <a:rPr lang="en-GB" altLang="en-US"/>
              <a:t>The report will be written under ‘Spotlights’ – word counted, written for parents etc </a:t>
            </a:r>
          </a:p>
        </p:txBody>
      </p:sp>
      <p:sp>
        <p:nvSpPr>
          <p:cNvPr id="25604" name="Slide Number Placeholder 3">
            <a:extLst>
              <a:ext uri="{FF2B5EF4-FFF2-40B4-BE49-F238E27FC236}">
                <a16:creationId xmlns:a16="http://schemas.microsoft.com/office/drawing/2014/main" id="{E2F7B540-F035-4C94-9B4C-079596C88EF9}"/>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407559-311C-4C52-A386-F50486EE4133}" type="slidenum">
              <a:rPr lang="en-GB" altLang="en-US" sz="1200" smtClean="0"/>
              <a:pPr/>
              <a:t>20</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F919399-EAF6-4F7B-B0AB-1E582E62688B}"/>
              </a:ext>
            </a:extLst>
          </p:cNvPr>
          <p:cNvSpPr>
            <a:spLocks noGrp="1" noRot="1" noChangeAspect="1" noChangeArrowheads="1" noTextEdit="1"/>
          </p:cNvSpPr>
          <p:nvPr>
            <p:ph type="sldImg"/>
          </p:nvPr>
        </p:nvSpPr>
        <p:spPr>
          <a:xfrm>
            <a:off x="917575" y="744538"/>
            <a:ext cx="4962525" cy="3722687"/>
          </a:xfrm>
          <a:ln/>
        </p:spPr>
      </p:sp>
      <p:sp>
        <p:nvSpPr>
          <p:cNvPr id="27651" name="Notes Placeholder 2">
            <a:extLst>
              <a:ext uri="{FF2B5EF4-FFF2-40B4-BE49-F238E27FC236}">
                <a16:creationId xmlns:a16="http://schemas.microsoft.com/office/drawing/2014/main" id="{58CB4C34-3CB0-4E61-937B-B30BA7BC72BF}"/>
              </a:ext>
            </a:extLst>
          </p:cNvPr>
          <p:cNvSpPr>
            <a:spLocks noGrp="1" noChangeArrowheads="1"/>
          </p:cNvSpPr>
          <p:nvPr>
            <p:ph type="body" idx="1"/>
          </p:nvPr>
        </p:nvSpPr>
        <p:spPr>
          <a:noFill/>
        </p:spPr>
        <p:txBody>
          <a:bodyPr/>
          <a:lstStyle/>
          <a:p>
            <a:r>
              <a:rPr lang="en-GB" altLang="en-US"/>
              <a:t>Outcome 2 - The school will be informed that its next inspection will be a section 5 inspection, which will typically take place within one to two years of the publication of the section 8 inspection report</a:t>
            </a:r>
          </a:p>
          <a:p>
            <a:r>
              <a:rPr lang="en-GB" altLang="en-US"/>
              <a:t>Outcome 3 - The school will be informed that itsnext inspection will be a section 5 inspection within the statutorytimeframe, which will typically take place within one to two years of thepublication of the section 8 inspection report </a:t>
            </a:r>
          </a:p>
          <a:p>
            <a:r>
              <a:rPr lang="en-GB" altLang="en-US"/>
              <a:t>Outcome 4 - </a:t>
            </a:r>
          </a:p>
          <a:p>
            <a:r>
              <a:rPr lang="en-GB" altLang="en-US"/>
              <a:t>For outstandingnon-exempt schools, there are concerns that the performance of theschool could be declining to ‘requires improvement’.20 The section 8inspection will be converted to a section 5 inspection, usually within 48hours.</a:t>
            </a:r>
          </a:p>
          <a:p>
            <a:r>
              <a:rPr lang="en-GB" altLang="en-US"/>
              <a:t>Inspectors </a:t>
            </a:r>
            <a:r>
              <a:rPr lang="en-GB" altLang="en-US" b="1"/>
              <a:t>will always </a:t>
            </a:r>
            <a:r>
              <a:rPr lang="en-GB" altLang="en-US"/>
              <a:t>report on whether safeguarding is effective. If there is evidence that safeguarding is ineffective, the inspection will convert to a section 5 within 48 hours. </a:t>
            </a:r>
          </a:p>
          <a:p>
            <a:r>
              <a:rPr lang="en-GB" altLang="en-US"/>
              <a:t>Outcome 4 would be evidenced by gaming or off rolling, serious safeguarding concerns, inadequate quality of education, or there are serious concerns about behaviour and attitudes. </a:t>
            </a:r>
          </a:p>
          <a:p>
            <a:endParaRPr lang="en-GB" altLang="en-US"/>
          </a:p>
        </p:txBody>
      </p:sp>
      <p:sp>
        <p:nvSpPr>
          <p:cNvPr id="27652" name="Slide Number Placeholder 3">
            <a:extLst>
              <a:ext uri="{FF2B5EF4-FFF2-40B4-BE49-F238E27FC236}">
                <a16:creationId xmlns:a16="http://schemas.microsoft.com/office/drawing/2014/main" id="{51935EB3-2722-4E10-A23D-AFC99C691730}"/>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150549-7299-4C57-8CAA-14207E75BD9E}" type="slidenum">
              <a:rPr lang="en-GB" altLang="en-US" sz="1200" smtClean="0"/>
              <a:pPr/>
              <a:t>21</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9A0A2CA-D09E-46A3-AA40-66DCAE4B6180}"/>
              </a:ext>
            </a:extLst>
          </p:cNvPr>
          <p:cNvSpPr>
            <a:spLocks noGrp="1" noRot="1" noChangeAspect="1" noChangeArrowheads="1" noTextEdit="1"/>
          </p:cNvSpPr>
          <p:nvPr>
            <p:ph type="sldImg"/>
          </p:nvPr>
        </p:nvSpPr>
        <p:spPr>
          <a:xfrm>
            <a:off x="917575" y="744538"/>
            <a:ext cx="4962525" cy="3722687"/>
          </a:xfrm>
          <a:ln/>
        </p:spPr>
      </p:sp>
      <p:sp>
        <p:nvSpPr>
          <p:cNvPr id="29699" name="Notes Placeholder 2">
            <a:extLst>
              <a:ext uri="{FF2B5EF4-FFF2-40B4-BE49-F238E27FC236}">
                <a16:creationId xmlns:a16="http://schemas.microsoft.com/office/drawing/2014/main" id="{22D2FCDE-2E49-4B3F-92FC-AA43CF046D8B}"/>
              </a:ext>
            </a:extLst>
          </p:cNvPr>
          <p:cNvSpPr>
            <a:spLocks noGrp="1" noChangeArrowheads="1"/>
          </p:cNvSpPr>
          <p:nvPr>
            <p:ph type="body" idx="1"/>
          </p:nvPr>
        </p:nvSpPr>
        <p:spPr>
          <a:noFill/>
        </p:spPr>
        <p:txBody>
          <a:bodyPr/>
          <a:lstStyle/>
          <a:p>
            <a:r>
              <a:rPr lang="en-GB" altLang="en-US"/>
              <a:t>Pupil mobility This measures the amount of pupils leaving the school before the normal leaving age, or joining after the normal joining age, for that school. </a:t>
            </a:r>
          </a:p>
        </p:txBody>
      </p:sp>
      <p:sp>
        <p:nvSpPr>
          <p:cNvPr id="29700" name="Slide Number Placeholder 3">
            <a:extLst>
              <a:ext uri="{FF2B5EF4-FFF2-40B4-BE49-F238E27FC236}">
                <a16:creationId xmlns:a16="http://schemas.microsoft.com/office/drawing/2014/main" id="{ABAEEF71-DA18-4527-A004-8A7E45937A7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B8FABE-1D3C-4DB9-9297-BFC7B0963885}" type="slidenum">
              <a:rPr lang="en-GB" altLang="en-US" sz="1200" smtClean="0"/>
              <a:pPr/>
              <a:t>22</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714D397-C9A8-41AB-8A4A-7100A20350AF}"/>
              </a:ext>
            </a:extLst>
          </p:cNvPr>
          <p:cNvSpPr>
            <a:spLocks noGrp="1" noRot="1" noChangeAspect="1" noChangeArrowheads="1" noTextEdit="1"/>
          </p:cNvSpPr>
          <p:nvPr>
            <p:ph type="sldImg"/>
          </p:nvPr>
        </p:nvSpPr>
        <p:spPr>
          <a:xfrm>
            <a:off x="917575" y="744538"/>
            <a:ext cx="4962525" cy="3722687"/>
          </a:xfrm>
          <a:ln/>
        </p:spPr>
      </p:sp>
      <p:sp>
        <p:nvSpPr>
          <p:cNvPr id="32771" name="Notes Placeholder 2">
            <a:extLst>
              <a:ext uri="{FF2B5EF4-FFF2-40B4-BE49-F238E27FC236}">
                <a16:creationId xmlns:a16="http://schemas.microsoft.com/office/drawing/2014/main" id="{5E33C2BD-B704-43B2-9A1E-6EE5C1243A97}"/>
              </a:ext>
            </a:extLst>
          </p:cNvPr>
          <p:cNvSpPr>
            <a:spLocks noGrp="1" noChangeArrowheads="1"/>
          </p:cNvSpPr>
          <p:nvPr>
            <p:ph type="body" idx="1"/>
          </p:nvPr>
        </p:nvSpPr>
        <p:spPr>
          <a:noFill/>
        </p:spPr>
        <p:txBody>
          <a:bodyPr/>
          <a:lstStyle/>
          <a:p>
            <a:r>
              <a:rPr lang="en-GB" altLang="en-US"/>
              <a:t>This exemption also applies to academy converter schools when the overall effectiveness of the predecessor school was outstanding at its most recent section 5 inspection. </a:t>
            </a:r>
          </a:p>
        </p:txBody>
      </p:sp>
      <p:sp>
        <p:nvSpPr>
          <p:cNvPr id="32772" name="Slide Number Placeholder 3">
            <a:extLst>
              <a:ext uri="{FF2B5EF4-FFF2-40B4-BE49-F238E27FC236}">
                <a16:creationId xmlns:a16="http://schemas.microsoft.com/office/drawing/2014/main" id="{27496054-D48F-42FE-9427-F27FFA734EC2}"/>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A00806-C262-4740-B60F-CB59195A084D}" type="slidenum">
              <a:rPr lang="en-GB" altLang="en-US" sz="1200" smtClean="0"/>
              <a:pPr/>
              <a:t>24</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ogo_RGB_powerpoint">
            <a:extLst>
              <a:ext uri="{FF2B5EF4-FFF2-40B4-BE49-F238E27FC236}">
                <a16:creationId xmlns:a16="http://schemas.microsoft.com/office/drawing/2014/main" id="{EDA3A283-327C-44C4-96BD-B9F2E6FCAF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5225" y="5105400"/>
            <a:ext cx="1400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Slug">
            <a:extLst>
              <a:ext uri="{FF2B5EF4-FFF2-40B4-BE49-F238E27FC236}">
                <a16:creationId xmlns:a16="http://schemas.microsoft.com/office/drawing/2014/main" id="{0CC847C3-3343-4280-B9EE-AA0B3585A6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271463"/>
            <a:ext cx="8534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a:extLst>
              <a:ext uri="{FF2B5EF4-FFF2-40B4-BE49-F238E27FC236}">
                <a16:creationId xmlns:a16="http://schemas.microsoft.com/office/drawing/2014/main" id="{A2C06B92-425B-7B45-A4BD-A765DF064928}"/>
              </a:ext>
            </a:extLst>
          </p:cNvPr>
          <p:cNvSpPr>
            <a:spLocks noGrp="1" noChangeArrowheads="1"/>
          </p:cNvSpPr>
          <p:nvPr>
            <p:ph type="ctrTitle"/>
          </p:nvPr>
        </p:nvSpPr>
        <p:spPr>
          <a:xfrm>
            <a:off x="611188" y="1676400"/>
            <a:ext cx="7772400" cy="1295400"/>
          </a:xfrm>
        </p:spPr>
        <p:txBody>
          <a:bodyPr/>
          <a:lstStyle>
            <a:lvl1pPr>
              <a:lnSpc>
                <a:spcPct val="90000"/>
              </a:lnSpc>
              <a:defRPr sz="4100">
                <a:solidFill>
                  <a:srgbClr val="616365"/>
                </a:solidFill>
              </a:defRPr>
            </a:lvl1pPr>
          </a:lstStyle>
          <a:p>
            <a:pPr lvl="0"/>
            <a:r>
              <a:rPr lang="en-GB" altLang="en-US" noProof="0"/>
              <a:t>Click to edit master title style</a:t>
            </a:r>
            <a:br>
              <a:rPr lang="en-GB" altLang="en-US" noProof="0"/>
            </a:br>
            <a:endParaRPr lang="en-GB" altLang="en-US" noProof="0"/>
          </a:p>
        </p:txBody>
      </p:sp>
      <p:sp>
        <p:nvSpPr>
          <p:cNvPr id="78851" name="Rectangle 3">
            <a:extLst>
              <a:ext uri="{FF2B5EF4-FFF2-40B4-BE49-F238E27FC236}">
                <a16:creationId xmlns:a16="http://schemas.microsoft.com/office/drawing/2014/main" id="{1199EC28-7D69-B243-BE4E-E8A28116EA47}"/>
              </a:ext>
            </a:extLst>
          </p:cNvPr>
          <p:cNvSpPr>
            <a:spLocks noGrp="1" noChangeArrowheads="1"/>
          </p:cNvSpPr>
          <p:nvPr>
            <p:ph type="subTitle" idx="1"/>
          </p:nvPr>
        </p:nvSpPr>
        <p:spPr>
          <a:xfrm>
            <a:off x="611188" y="3048000"/>
            <a:ext cx="7696200" cy="1295400"/>
          </a:xfrm>
        </p:spPr>
        <p:txBody>
          <a:bodyPr/>
          <a:lstStyle>
            <a:lvl1pPr marL="0" indent="0">
              <a:spcBef>
                <a:spcPct val="0"/>
              </a:spcBef>
              <a:buFontTx/>
              <a:buNone/>
              <a:defRPr/>
            </a:lvl1pPr>
          </a:lstStyle>
          <a:p>
            <a:pPr lvl="0"/>
            <a:r>
              <a:rPr lang="en-GB" altLang="en-US" noProof="0"/>
              <a:t>Click to edit master subtitle style</a:t>
            </a:r>
          </a:p>
          <a:p>
            <a:pPr lvl="0"/>
            <a:endParaRPr lang="en-GB" altLang="en-US" noProof="0"/>
          </a:p>
        </p:txBody>
      </p:sp>
    </p:spTree>
    <p:extLst>
      <p:ext uri="{BB962C8B-B14F-4D97-AF65-F5344CB8AC3E}">
        <p14:creationId xmlns:p14="http://schemas.microsoft.com/office/powerpoint/2010/main" val="18811657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CAE3-B5AF-1C44-BA7D-6F89481426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A6841-3308-CC40-9AE7-3CE89529A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53657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B38A23-E24A-B046-AD81-83577F530228}"/>
              </a:ext>
            </a:extLst>
          </p:cNvPr>
          <p:cNvSpPr>
            <a:spLocks noGrp="1"/>
          </p:cNvSpPr>
          <p:nvPr>
            <p:ph type="title" orient="vert"/>
          </p:nvPr>
        </p:nvSpPr>
        <p:spPr>
          <a:xfrm>
            <a:off x="6440488" y="719138"/>
            <a:ext cx="1943100" cy="53022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42B75-C3CE-3344-B936-5C3E6A0F4661}"/>
              </a:ext>
            </a:extLst>
          </p:cNvPr>
          <p:cNvSpPr>
            <a:spLocks noGrp="1"/>
          </p:cNvSpPr>
          <p:nvPr>
            <p:ph type="body" orient="vert" idx="1"/>
          </p:nvPr>
        </p:nvSpPr>
        <p:spPr>
          <a:xfrm>
            <a:off x="611188" y="719138"/>
            <a:ext cx="5676900" cy="530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24071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12CF-F329-6F46-AB91-CADF42152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4A0B0-A954-D044-B1FF-0B9A5F99BC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94950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22EF-595B-C345-842C-FC09685EBF6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B2BF4-F4ED-DB4D-AD36-7F305DC393D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6677788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3B40-D75F-014B-BD21-8648DB2DA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9C721-8788-8A4F-8FFF-F155878EDE97}"/>
              </a:ext>
            </a:extLst>
          </p:cNvPr>
          <p:cNvSpPr>
            <a:spLocks noGrp="1"/>
          </p:cNvSpPr>
          <p:nvPr>
            <p:ph sz="half" idx="1"/>
          </p:nvPr>
        </p:nvSpPr>
        <p:spPr>
          <a:xfrm>
            <a:off x="611188" y="19065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A470F-9AF4-C842-B2EE-0D6D8E246CAB}"/>
              </a:ext>
            </a:extLst>
          </p:cNvPr>
          <p:cNvSpPr>
            <a:spLocks noGrp="1"/>
          </p:cNvSpPr>
          <p:nvPr>
            <p:ph sz="half" idx="2"/>
          </p:nvPr>
        </p:nvSpPr>
        <p:spPr>
          <a:xfrm>
            <a:off x="4573588" y="19065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86475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556A-0410-CF43-A03B-0818D4911AB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A5A05-5AAE-7146-B5D5-37854B59CAA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9BDDC-A418-4049-93B8-A19C0F83AD3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A9F5A-7A35-B647-B241-0EF115B6AF0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59D7E0-409E-7C49-8EFB-E92D96B74CE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70730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5096-5A2F-2448-90CE-6A3F19E5FBE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805491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57550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D949-9CC8-7947-A966-D7F7549966F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6C586B-CE31-7844-AF24-E8DD3DF85D4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F103AF-2924-6440-AA07-0F6BFE61F8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666204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8B7E-C34E-B44A-8C6E-7AB43B1C219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66B748-A8E2-CB4B-887E-45754B6DC2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D483B969-6545-7C4F-80F7-B23A037AE5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500739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D0DC47-4DD3-45F8-8E24-F60DBE3ACA98}"/>
              </a:ext>
            </a:extLst>
          </p:cNvPr>
          <p:cNvSpPr>
            <a:spLocks noGrp="1" noChangeArrowheads="1"/>
          </p:cNvSpPr>
          <p:nvPr>
            <p:ph type="title"/>
          </p:nvPr>
        </p:nvSpPr>
        <p:spPr bwMode="auto">
          <a:xfrm>
            <a:off x="611188" y="7191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7A77F1B-0CB8-4708-ADBC-CCDF89432F6E}"/>
              </a:ext>
            </a:extLst>
          </p:cNvPr>
          <p:cNvSpPr>
            <a:spLocks noGrp="1" noChangeArrowheads="1"/>
          </p:cNvSpPr>
          <p:nvPr>
            <p:ph type="body" idx="1"/>
          </p:nvPr>
        </p:nvSpPr>
        <p:spPr bwMode="auto">
          <a:xfrm>
            <a:off x="611188" y="19065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14">
            <a:extLst>
              <a:ext uri="{FF2B5EF4-FFF2-40B4-BE49-F238E27FC236}">
                <a16:creationId xmlns:a16="http://schemas.microsoft.com/office/drawing/2014/main" id="{21EA109D-3F1C-400E-A58C-901F9CE2BE53}"/>
              </a:ext>
            </a:extLst>
          </p:cNvPr>
          <p:cNvSpPr>
            <a:spLocks noChangeShapeType="1"/>
          </p:cNvSpPr>
          <p:nvPr userDrawn="1"/>
        </p:nvSpPr>
        <p:spPr bwMode="auto">
          <a:xfrm>
            <a:off x="609600" y="609600"/>
            <a:ext cx="7772400" cy="0"/>
          </a:xfrm>
          <a:prstGeom prst="line">
            <a:avLst/>
          </a:prstGeom>
          <a:noFill/>
          <a:ln w="19050">
            <a:solidFill>
              <a:srgbClr val="00B3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9" name="Text Box 15">
            <a:extLst>
              <a:ext uri="{FF2B5EF4-FFF2-40B4-BE49-F238E27FC236}">
                <a16:creationId xmlns:a16="http://schemas.microsoft.com/office/drawing/2014/main" id="{1C7142AE-BA2E-EA46-A598-C968B4789317}"/>
              </a:ext>
            </a:extLst>
          </p:cNvPr>
          <p:cNvSpPr txBox="1">
            <a:spLocks noChangeArrowheads="1"/>
          </p:cNvSpPr>
          <p:nvPr userDrawn="1"/>
        </p:nvSpPr>
        <p:spPr bwMode="auto">
          <a:xfrm>
            <a:off x="7162800" y="63246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fld id="{BF5EA62C-28F1-4619-A1E6-4E75B5A2CC6F}" type="slidenum">
              <a:rPr lang="en-GB" altLang="en-US" sz="1200" smtClean="0">
                <a:solidFill>
                  <a:srgbClr val="B2B2B2"/>
                </a:solidFill>
                <a:latin typeface="Arial" panose="020B0604020202020204" pitchFamily="34" charset="0"/>
              </a:rPr>
              <a:pPr algn="r" eaLnBrk="1" hangingPunct="1">
                <a:spcBef>
                  <a:spcPct val="50000"/>
                </a:spcBef>
                <a:defRPr/>
              </a:pPr>
              <a:t>‹#›</a:t>
            </a:fld>
            <a:endParaRPr lang="en-GB" altLang="en-US" sz="1200">
              <a:solidFill>
                <a:srgbClr val="B2B2B2"/>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wipe dir="r"/>
  </p:transition>
  <p:txStyles>
    <p:titleStyle>
      <a:lvl1pPr algn="l" rtl="0" eaLnBrk="0" fontAlgn="base" hangingPunct="0">
        <a:spcBef>
          <a:spcPct val="0"/>
        </a:spcBef>
        <a:spcAft>
          <a:spcPct val="0"/>
        </a:spcAft>
        <a:defRPr sz="3000" kern="12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panose="020B0604020202020204" pitchFamily="34" charset="0"/>
        </a:defRPr>
      </a:lvl2pPr>
      <a:lvl3pPr algn="l" rtl="0" eaLnBrk="0" fontAlgn="base" hangingPunct="0">
        <a:spcBef>
          <a:spcPct val="0"/>
        </a:spcBef>
        <a:spcAft>
          <a:spcPct val="0"/>
        </a:spcAft>
        <a:defRPr sz="3000">
          <a:solidFill>
            <a:srgbClr val="00B3BE"/>
          </a:solidFill>
          <a:latin typeface="Arial" panose="020B0604020202020204" pitchFamily="34" charset="0"/>
        </a:defRPr>
      </a:lvl3pPr>
      <a:lvl4pPr algn="l" rtl="0" eaLnBrk="0" fontAlgn="base" hangingPunct="0">
        <a:spcBef>
          <a:spcPct val="0"/>
        </a:spcBef>
        <a:spcAft>
          <a:spcPct val="0"/>
        </a:spcAft>
        <a:defRPr sz="3000">
          <a:solidFill>
            <a:srgbClr val="00B3BE"/>
          </a:solidFill>
          <a:latin typeface="Arial" panose="020B0604020202020204" pitchFamily="34" charset="0"/>
        </a:defRPr>
      </a:lvl4pPr>
      <a:lvl5pPr algn="l" rtl="0" eaLnBrk="0" fontAlgn="base" hangingPunct="0">
        <a:spcBef>
          <a:spcPct val="0"/>
        </a:spcBef>
        <a:spcAft>
          <a:spcPct val="0"/>
        </a:spcAft>
        <a:defRPr sz="3000">
          <a:solidFill>
            <a:srgbClr val="00B3BE"/>
          </a:solidFill>
          <a:latin typeface="Arial" panose="020B0604020202020204" pitchFamily="34" charset="0"/>
        </a:defRPr>
      </a:lvl5pPr>
      <a:lvl6pPr marL="457200" algn="l" rtl="0" fontAlgn="base">
        <a:spcBef>
          <a:spcPct val="0"/>
        </a:spcBef>
        <a:spcAft>
          <a:spcPct val="0"/>
        </a:spcAft>
        <a:defRPr sz="3000">
          <a:solidFill>
            <a:srgbClr val="00B3BE"/>
          </a:solidFill>
          <a:latin typeface="Arial" panose="020B0604020202020204" pitchFamily="34" charset="0"/>
        </a:defRPr>
      </a:lvl6pPr>
      <a:lvl7pPr marL="914400" algn="l" rtl="0" fontAlgn="base">
        <a:spcBef>
          <a:spcPct val="0"/>
        </a:spcBef>
        <a:spcAft>
          <a:spcPct val="0"/>
        </a:spcAft>
        <a:defRPr sz="3000">
          <a:solidFill>
            <a:srgbClr val="00B3BE"/>
          </a:solidFill>
          <a:latin typeface="Arial" panose="020B0604020202020204" pitchFamily="34" charset="0"/>
        </a:defRPr>
      </a:lvl7pPr>
      <a:lvl8pPr marL="1371600" algn="l" rtl="0" fontAlgn="base">
        <a:spcBef>
          <a:spcPct val="0"/>
        </a:spcBef>
        <a:spcAft>
          <a:spcPct val="0"/>
        </a:spcAft>
        <a:defRPr sz="3000">
          <a:solidFill>
            <a:srgbClr val="00B3BE"/>
          </a:solidFill>
          <a:latin typeface="Arial" panose="020B0604020202020204" pitchFamily="34" charset="0"/>
        </a:defRPr>
      </a:lvl8pPr>
      <a:lvl9pPr marL="1828800" algn="l" rtl="0" fontAlgn="base">
        <a:spcBef>
          <a:spcPct val="0"/>
        </a:spcBef>
        <a:spcAft>
          <a:spcPct val="0"/>
        </a:spcAft>
        <a:defRPr sz="3000">
          <a:solidFill>
            <a:srgbClr val="00B3BE"/>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616365"/>
          </a:solidFill>
          <a:latin typeface="+mn-lt"/>
          <a:ea typeface="+mn-ea"/>
          <a:cs typeface="+mn-cs"/>
        </a:defRPr>
      </a:lvl2pPr>
      <a:lvl3pPr marL="1143000" indent="-228600" algn="l" rtl="0" eaLnBrk="0" fontAlgn="base" hangingPunct="0">
        <a:spcBef>
          <a:spcPct val="20000"/>
        </a:spcBef>
        <a:spcAft>
          <a:spcPct val="0"/>
        </a:spcAft>
        <a:buChar char="•"/>
        <a:defRPr kern="1200">
          <a:solidFill>
            <a:srgbClr val="616365"/>
          </a:solidFill>
          <a:latin typeface="+mn-lt"/>
          <a:ea typeface="+mn-ea"/>
          <a:cs typeface="+mn-cs"/>
        </a:defRPr>
      </a:lvl3pPr>
      <a:lvl4pPr marL="1600200" indent="-228600" algn="l" rtl="0" eaLnBrk="0" fontAlgn="base" hangingPunct="0">
        <a:spcBef>
          <a:spcPct val="20000"/>
        </a:spcBef>
        <a:spcAft>
          <a:spcPct val="0"/>
        </a:spcAft>
        <a:buChar char="–"/>
        <a:defRPr kern="1200">
          <a:solidFill>
            <a:srgbClr val="616365"/>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6163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45441/School_inspection_handbook_-_section_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gov.uk/guidance/what-maintained-schools-must-publish-onlin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FBECCEAE-E05F-4A95-97EF-A1E09F260AF7}"/>
              </a:ext>
            </a:extLst>
          </p:cNvPr>
          <p:cNvSpPr>
            <a:spLocks noGrp="1" noChangeArrowheads="1"/>
          </p:cNvSpPr>
          <p:nvPr>
            <p:ph type="ctrTitle"/>
          </p:nvPr>
        </p:nvSpPr>
        <p:spPr>
          <a:xfrm>
            <a:off x="468312" y="1628800"/>
            <a:ext cx="8207375" cy="4752528"/>
          </a:xfrm>
        </p:spPr>
        <p:txBody>
          <a:bodyPr/>
          <a:lstStyle/>
          <a:p>
            <a:pPr eaLnBrk="1" hangingPunct="1"/>
            <a:r>
              <a:rPr lang="en-GB" altLang="en-US" sz="4000" b="1" dirty="0">
                <a:solidFill>
                  <a:srgbClr val="00B3BE"/>
                </a:solidFill>
              </a:rPr>
              <a:t>Preparing for your Ofsted Inspection under the New Framework</a:t>
            </a:r>
            <a:br>
              <a:rPr lang="en-GB" altLang="en-US" sz="3600" b="1" dirty="0">
                <a:solidFill>
                  <a:srgbClr val="00B3BE"/>
                </a:solidFill>
              </a:rPr>
            </a:br>
            <a:br>
              <a:rPr lang="en-GB" altLang="en-US" sz="2000" b="1" dirty="0">
                <a:solidFill>
                  <a:srgbClr val="00B3BE"/>
                </a:solidFill>
              </a:rPr>
            </a:br>
            <a:r>
              <a:rPr lang="en-GB" altLang="en-US" sz="3000" b="1" dirty="0">
                <a:solidFill>
                  <a:schemeClr val="tx1">
                    <a:lumMod val="65000"/>
                    <a:lumOff val="35000"/>
                  </a:schemeClr>
                </a:solidFill>
              </a:rPr>
              <a:t>Governor Training Session</a:t>
            </a:r>
            <a:br>
              <a:rPr lang="en-GB" altLang="en-US" sz="3600" b="1" dirty="0">
                <a:solidFill>
                  <a:srgbClr val="00B3BE"/>
                </a:solidFill>
              </a:rPr>
            </a:br>
            <a:br>
              <a:rPr lang="en-GB" altLang="en-US" sz="1100" b="1" dirty="0"/>
            </a:br>
            <a:br>
              <a:rPr lang="en-GB" altLang="en-US" sz="1100" b="1" dirty="0"/>
            </a:br>
            <a:r>
              <a:rPr lang="en-GB" altLang="en-US" sz="3000" b="1" dirty="0"/>
              <a:t>Julie Stevens</a:t>
            </a:r>
            <a:br>
              <a:rPr lang="en-GB" altLang="en-US" sz="3000" b="1" dirty="0"/>
            </a:br>
            <a:r>
              <a:rPr lang="en-GB" altLang="en-US" sz="2800" dirty="0"/>
              <a:t>Support and Challenge Officer</a:t>
            </a:r>
            <a:br>
              <a:rPr lang="en-GB" altLang="en-US" sz="2800" dirty="0"/>
            </a:br>
            <a:r>
              <a:rPr lang="en-GB" altLang="en-US" sz="2800" dirty="0"/>
              <a:t>Oldham Council</a:t>
            </a:r>
            <a:br>
              <a:rPr lang="en-GB" altLang="en-US" sz="3000" dirty="0"/>
            </a:br>
            <a:br>
              <a:rPr lang="en-GB" altLang="en-US" sz="2400" b="1" dirty="0">
                <a:solidFill>
                  <a:srgbClr val="007A87"/>
                </a:solidFill>
              </a:rPr>
            </a:br>
            <a:r>
              <a:rPr lang="en-GB" altLang="en-US" sz="2400" b="1" dirty="0"/>
              <a:t>Monday 24 February 2020</a:t>
            </a:r>
            <a:br>
              <a:rPr lang="en-GB" altLang="en-US" sz="2000" dirty="0"/>
            </a:br>
            <a:br>
              <a:rPr lang="en-GB" altLang="en-US" sz="2000" dirty="0"/>
            </a:br>
            <a:br>
              <a:rPr lang="en-GB" altLang="en-US" sz="2000" dirty="0"/>
            </a:br>
            <a:br>
              <a:rPr lang="en-GB" altLang="en-US" sz="2400" b="1" dirty="0"/>
            </a:br>
            <a:br>
              <a:rPr lang="en-US" altLang="en-US" sz="2400" dirty="0"/>
            </a:br>
            <a:endParaRPr lang="en-GB" altLang="en-US"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randombar(horizontal)">
                                      <p:cBhvr>
                                        <p:cTn id="7" dur="500"/>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5C88B44-FA96-40B8-90BA-938B127E6BAA}"/>
              </a:ext>
            </a:extLst>
          </p:cNvPr>
          <p:cNvSpPr>
            <a:spLocks noGrp="1"/>
          </p:cNvSpPr>
          <p:nvPr>
            <p:ph type="title"/>
          </p:nvPr>
        </p:nvSpPr>
        <p:spPr>
          <a:xfrm>
            <a:off x="480059" y="2053641"/>
            <a:ext cx="2751871" cy="2760098"/>
          </a:xfrm>
        </p:spPr>
        <p:txBody>
          <a:bodyPr>
            <a:normAutofit/>
          </a:bodyPr>
          <a:lstStyle/>
          <a:p>
            <a:r>
              <a:rPr lang="en-GB" dirty="0">
                <a:solidFill>
                  <a:srgbClr val="FFFFFF"/>
                </a:solidFill>
              </a:rPr>
              <a:t>Further intelligence from local inspections</a:t>
            </a:r>
          </a:p>
        </p:txBody>
      </p:sp>
      <p:sp>
        <p:nvSpPr>
          <p:cNvPr id="3" name="Content Placeholder 2">
            <a:extLst>
              <a:ext uri="{FF2B5EF4-FFF2-40B4-BE49-F238E27FC236}">
                <a16:creationId xmlns:a16="http://schemas.microsoft.com/office/drawing/2014/main" id="{3EA20E4B-0E9A-4DBA-9E2F-4A54B52551AE}"/>
              </a:ext>
            </a:extLst>
          </p:cNvPr>
          <p:cNvSpPr>
            <a:spLocks noGrp="1"/>
          </p:cNvSpPr>
          <p:nvPr>
            <p:ph idx="1"/>
          </p:nvPr>
        </p:nvSpPr>
        <p:spPr>
          <a:xfrm>
            <a:off x="4211960" y="620688"/>
            <a:ext cx="4451981" cy="5760640"/>
          </a:xfrm>
        </p:spPr>
        <p:txBody>
          <a:bodyPr anchor="ctr">
            <a:noAutofit/>
          </a:bodyPr>
          <a:lstStyle/>
          <a:p>
            <a:pPr marL="176213" indent="-176213">
              <a:lnSpc>
                <a:spcPct val="90000"/>
              </a:lnSpc>
              <a:buNone/>
            </a:pPr>
            <a:r>
              <a:rPr lang="en-GB" sz="2000" dirty="0">
                <a:solidFill>
                  <a:srgbClr val="000000"/>
                </a:solidFill>
              </a:rPr>
              <a:t>* In Oldham - All English or Reading and Maths</a:t>
            </a:r>
          </a:p>
          <a:p>
            <a:pPr>
              <a:lnSpc>
                <a:spcPct val="90000"/>
              </a:lnSpc>
            </a:pPr>
            <a:r>
              <a:rPr lang="en-GB" sz="2000" dirty="0">
                <a:solidFill>
                  <a:srgbClr val="000000"/>
                </a:solidFill>
              </a:rPr>
              <a:t>10 History</a:t>
            </a:r>
          </a:p>
          <a:p>
            <a:pPr>
              <a:lnSpc>
                <a:spcPct val="90000"/>
              </a:lnSpc>
            </a:pPr>
            <a:r>
              <a:rPr lang="en-GB" sz="2000" dirty="0">
                <a:solidFill>
                  <a:srgbClr val="000000"/>
                </a:solidFill>
              </a:rPr>
              <a:t>7 Science</a:t>
            </a:r>
          </a:p>
          <a:p>
            <a:pPr>
              <a:lnSpc>
                <a:spcPct val="90000"/>
              </a:lnSpc>
            </a:pPr>
            <a:r>
              <a:rPr lang="en-GB" sz="2000" dirty="0">
                <a:solidFill>
                  <a:srgbClr val="000000"/>
                </a:solidFill>
              </a:rPr>
              <a:t>3 Geography</a:t>
            </a:r>
          </a:p>
          <a:p>
            <a:pPr>
              <a:lnSpc>
                <a:spcPct val="90000"/>
              </a:lnSpc>
            </a:pPr>
            <a:r>
              <a:rPr lang="en-GB" sz="2000" dirty="0">
                <a:solidFill>
                  <a:srgbClr val="000000"/>
                </a:solidFill>
              </a:rPr>
              <a:t>2 MFL</a:t>
            </a:r>
          </a:p>
          <a:p>
            <a:pPr>
              <a:lnSpc>
                <a:spcPct val="90000"/>
              </a:lnSpc>
            </a:pPr>
            <a:r>
              <a:rPr lang="en-GB" sz="2000" dirty="0">
                <a:solidFill>
                  <a:srgbClr val="000000"/>
                </a:solidFill>
              </a:rPr>
              <a:t>1 ICT; 2 DT; 1 Sports / P.E.; 2 Art</a:t>
            </a:r>
          </a:p>
          <a:p>
            <a:pPr>
              <a:lnSpc>
                <a:spcPct val="90000"/>
              </a:lnSpc>
            </a:pPr>
            <a:r>
              <a:rPr lang="en-GB" sz="2000" dirty="0">
                <a:solidFill>
                  <a:srgbClr val="000000"/>
                </a:solidFill>
              </a:rPr>
              <a:t>If you have a team leading a subject then they can meet inspectors together. If the leader is new - need to show how Senior Leadership Team (SLT) have supported them.</a:t>
            </a:r>
          </a:p>
          <a:p>
            <a:pPr>
              <a:lnSpc>
                <a:spcPct val="90000"/>
              </a:lnSpc>
            </a:pPr>
            <a:r>
              <a:rPr lang="en-GB" sz="2000" dirty="0">
                <a:solidFill>
                  <a:srgbClr val="000000"/>
                </a:solidFill>
              </a:rPr>
              <a:t>Trainees should not receive a lesson visit but will be asked about how they have been supported and the CPD (Continuous  they have received.</a:t>
            </a:r>
          </a:p>
        </p:txBody>
      </p:sp>
    </p:spTree>
    <p:extLst>
      <p:ext uri="{BB962C8B-B14F-4D97-AF65-F5344CB8AC3E}">
        <p14:creationId xmlns:p14="http://schemas.microsoft.com/office/powerpoint/2010/main" val="412416667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4081-F111-44BF-B2AE-3149058D8F25}"/>
              </a:ext>
            </a:extLst>
          </p:cNvPr>
          <p:cNvSpPr>
            <a:spLocks noGrp="1"/>
          </p:cNvSpPr>
          <p:nvPr>
            <p:ph type="title"/>
          </p:nvPr>
        </p:nvSpPr>
        <p:spPr>
          <a:xfrm>
            <a:off x="611188" y="719138"/>
            <a:ext cx="7772400" cy="1143000"/>
          </a:xfrm>
        </p:spPr>
        <p:txBody>
          <a:bodyPr/>
          <a:lstStyle/>
          <a:p>
            <a:r>
              <a:rPr lang="en-GB" dirty="0"/>
              <a:t>How the LA support the school</a:t>
            </a:r>
          </a:p>
        </p:txBody>
      </p:sp>
      <p:sp>
        <p:nvSpPr>
          <p:cNvPr id="3" name="Content Placeholder 2">
            <a:extLst>
              <a:ext uri="{FF2B5EF4-FFF2-40B4-BE49-F238E27FC236}">
                <a16:creationId xmlns:a16="http://schemas.microsoft.com/office/drawing/2014/main" id="{7E2466F4-A3A6-4FDC-AD13-D14BC25FA1DB}"/>
              </a:ext>
            </a:extLst>
          </p:cNvPr>
          <p:cNvSpPr>
            <a:spLocks noGrp="1"/>
          </p:cNvSpPr>
          <p:nvPr>
            <p:ph idx="1"/>
          </p:nvPr>
        </p:nvSpPr>
        <p:spPr>
          <a:xfrm>
            <a:off x="611188" y="1412776"/>
            <a:ext cx="8065268" cy="5040560"/>
          </a:xfrm>
        </p:spPr>
        <p:txBody>
          <a:bodyPr/>
          <a:lstStyle/>
          <a:p>
            <a:pPr marL="0" indent="0">
              <a:buNone/>
            </a:pPr>
            <a:r>
              <a:rPr lang="en-GB" dirty="0"/>
              <a:t>* Has the same intelligence as Ofsted plus we can liaise with other LA teams/SIP(School Improvement Partner)</a:t>
            </a:r>
          </a:p>
          <a:p>
            <a:r>
              <a:rPr lang="en-GB" dirty="0"/>
              <a:t>Review of SEF (School Evaluation Form) / SDP (School Development Plan) / Website </a:t>
            </a:r>
          </a:p>
          <a:p>
            <a:r>
              <a:rPr lang="en-GB" dirty="0"/>
              <a:t>School visit – question preps, view of school, evidence gathering to support judgement, identify gaps </a:t>
            </a:r>
          </a:p>
          <a:p>
            <a:r>
              <a:rPr lang="en-GB" dirty="0"/>
              <a:t>Support specific leaders/governors as necessary</a:t>
            </a:r>
          </a:p>
          <a:p>
            <a:r>
              <a:rPr lang="en-GB" dirty="0"/>
              <a:t>Interview </a:t>
            </a:r>
          </a:p>
          <a:p>
            <a:r>
              <a:rPr lang="en-GB" dirty="0"/>
              <a:t>Support during the inspection as needed</a:t>
            </a:r>
          </a:p>
          <a:p>
            <a:r>
              <a:rPr lang="en-GB" dirty="0"/>
              <a:t>Meet with the inspector as the LA representative</a:t>
            </a:r>
          </a:p>
          <a:p>
            <a:r>
              <a:rPr lang="en-GB" dirty="0"/>
              <a:t>Question sets – SLT, subject leads, SENCO, governors, assessment leads, safeguarding leads.</a:t>
            </a:r>
          </a:p>
          <a:p>
            <a:endParaRPr lang="en-GB" dirty="0"/>
          </a:p>
        </p:txBody>
      </p:sp>
    </p:spTree>
    <p:extLst>
      <p:ext uri="{BB962C8B-B14F-4D97-AF65-F5344CB8AC3E}">
        <p14:creationId xmlns:p14="http://schemas.microsoft.com/office/powerpoint/2010/main" val="75020688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340-B6A9-4CBB-A762-253FC1B98854}"/>
              </a:ext>
            </a:extLst>
          </p:cNvPr>
          <p:cNvSpPr>
            <a:spLocks noGrp="1"/>
          </p:cNvSpPr>
          <p:nvPr>
            <p:ph type="ctrTitle"/>
          </p:nvPr>
        </p:nvSpPr>
        <p:spPr>
          <a:xfrm>
            <a:off x="573088" y="2153390"/>
            <a:ext cx="7772400" cy="1295400"/>
          </a:xfrm>
        </p:spPr>
        <p:txBody>
          <a:bodyPr/>
          <a:lstStyle/>
          <a:p>
            <a:r>
              <a:rPr lang="en-GB" b="1" dirty="0"/>
              <a:t>Types of Inspection </a:t>
            </a:r>
          </a:p>
        </p:txBody>
      </p:sp>
      <p:sp>
        <p:nvSpPr>
          <p:cNvPr id="3" name="Subtitle 2">
            <a:extLst>
              <a:ext uri="{FF2B5EF4-FFF2-40B4-BE49-F238E27FC236}">
                <a16:creationId xmlns:a16="http://schemas.microsoft.com/office/drawing/2014/main" id="{F0A1B67A-74D3-4C92-952E-4DC2DFC00484}"/>
              </a:ext>
            </a:extLst>
          </p:cNvPr>
          <p:cNvSpPr>
            <a:spLocks noGrp="1"/>
          </p:cNvSpPr>
          <p:nvPr>
            <p:ph type="subTitle" idx="1"/>
          </p:nvPr>
        </p:nvSpPr>
        <p:spPr>
          <a:xfrm>
            <a:off x="611188" y="3068960"/>
            <a:ext cx="7696200" cy="1295400"/>
          </a:xfrm>
        </p:spPr>
        <p:txBody>
          <a:bodyPr/>
          <a:lstStyle/>
          <a:p>
            <a:r>
              <a:rPr lang="en-GB" sz="3000" b="1" dirty="0"/>
              <a:t>Section 8 and Section 5</a:t>
            </a:r>
          </a:p>
        </p:txBody>
      </p:sp>
    </p:spTree>
    <p:extLst>
      <p:ext uri="{BB962C8B-B14F-4D97-AF65-F5344CB8AC3E}">
        <p14:creationId xmlns:p14="http://schemas.microsoft.com/office/powerpoint/2010/main" val="81519599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005BE1A-944B-491D-9847-A64A924C4E59}"/>
              </a:ext>
            </a:extLst>
          </p:cNvPr>
          <p:cNvSpPr>
            <a:spLocks noGrp="1" noChangeArrowheads="1"/>
          </p:cNvSpPr>
          <p:nvPr>
            <p:ph type="title"/>
          </p:nvPr>
        </p:nvSpPr>
        <p:spPr>
          <a:xfrm>
            <a:off x="611188" y="719138"/>
            <a:ext cx="7772400" cy="1143000"/>
          </a:xfrm>
        </p:spPr>
        <p:txBody>
          <a:bodyPr/>
          <a:lstStyle/>
          <a:p>
            <a:r>
              <a:rPr lang="en-GB" altLang="en-US" dirty="0"/>
              <a:t>Section 8 Inspection </a:t>
            </a:r>
            <a:br>
              <a:rPr lang="en-GB" altLang="en-US" dirty="0"/>
            </a:br>
            <a:r>
              <a:rPr lang="en-GB" altLang="en-US" sz="2400" dirty="0">
                <a:solidFill>
                  <a:srgbClr val="006666"/>
                </a:solidFill>
              </a:rPr>
              <a:t>The focus is on……………….. </a:t>
            </a:r>
          </a:p>
        </p:txBody>
      </p:sp>
      <p:pic>
        <p:nvPicPr>
          <p:cNvPr id="12291" name="Content Placeholder 5">
            <a:extLst>
              <a:ext uri="{FF2B5EF4-FFF2-40B4-BE49-F238E27FC236}">
                <a16:creationId xmlns:a16="http://schemas.microsoft.com/office/drawing/2014/main" id="{6716CAB3-5EFB-43FD-BC03-1DCE1066046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53" r="2722" b="4393"/>
          <a:stretch/>
        </p:blipFill>
        <p:spPr>
          <a:xfrm>
            <a:off x="388970" y="1772816"/>
            <a:ext cx="8366059" cy="3960440"/>
          </a:xfrm>
        </p:spPr>
      </p:pic>
      <p:sp>
        <p:nvSpPr>
          <p:cNvPr id="2" name="TextBox 1">
            <a:extLst>
              <a:ext uri="{FF2B5EF4-FFF2-40B4-BE49-F238E27FC236}">
                <a16:creationId xmlns:a16="http://schemas.microsoft.com/office/drawing/2014/main" id="{DE14A114-5A64-466E-BFF8-AE41418F3C3B}"/>
              </a:ext>
            </a:extLst>
          </p:cNvPr>
          <p:cNvSpPr txBox="1"/>
          <p:nvPr/>
        </p:nvSpPr>
        <p:spPr>
          <a:xfrm>
            <a:off x="755576" y="5877272"/>
            <a:ext cx="6193060" cy="830997"/>
          </a:xfrm>
          <a:prstGeom prst="rect">
            <a:avLst/>
          </a:prstGeom>
          <a:solidFill>
            <a:srgbClr val="FFDFAF"/>
          </a:solidFill>
        </p:spPr>
        <p:txBody>
          <a:bodyPr wrap="square" rtlCol="0">
            <a:spAutoFit/>
          </a:bodyPr>
          <a:lstStyle/>
          <a:p>
            <a:r>
              <a:rPr lang="en-GB" dirty="0">
                <a:latin typeface="+mn-lt"/>
              </a:rPr>
              <a:t>This is a 2 day inspection with one inspector - for the majority of primary schools</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D2E1-65AA-4309-B894-CB7A324AF9C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50D5156-3F02-4A57-9A7B-D7B8F654A7F8}"/>
              </a:ext>
            </a:extLst>
          </p:cNvPr>
          <p:cNvPicPr>
            <a:picLocks noGrp="1" noChangeAspect="1"/>
          </p:cNvPicPr>
          <p:nvPr>
            <p:ph idx="1"/>
          </p:nvPr>
        </p:nvPicPr>
        <p:blipFill rotWithShape="1">
          <a:blip r:embed="rId2"/>
          <a:srcRect t="5020" r="3333"/>
          <a:stretch/>
        </p:blipFill>
        <p:spPr>
          <a:xfrm>
            <a:off x="17404" y="588311"/>
            <a:ext cx="9105905" cy="5360969"/>
          </a:xfrm>
        </p:spPr>
      </p:pic>
    </p:spTree>
    <p:extLst>
      <p:ext uri="{BB962C8B-B14F-4D97-AF65-F5344CB8AC3E}">
        <p14:creationId xmlns:p14="http://schemas.microsoft.com/office/powerpoint/2010/main" val="99888518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E5D5C76-2035-451E-B2A5-54962209AEFD}"/>
              </a:ext>
            </a:extLst>
          </p:cNvPr>
          <p:cNvSpPr>
            <a:spLocks noGrp="1" noChangeArrowheads="1"/>
          </p:cNvSpPr>
          <p:nvPr>
            <p:ph type="title"/>
          </p:nvPr>
        </p:nvSpPr>
        <p:spPr>
          <a:xfrm>
            <a:off x="611188" y="819635"/>
            <a:ext cx="8065268" cy="693638"/>
          </a:xfrm>
        </p:spPr>
        <p:txBody>
          <a:bodyPr/>
          <a:lstStyle/>
          <a:p>
            <a:r>
              <a:rPr lang="en-GB" altLang="en-US" dirty="0"/>
              <a:t>A Section 8 inspection – p14 November 2019</a:t>
            </a:r>
          </a:p>
        </p:txBody>
      </p:sp>
      <p:sp>
        <p:nvSpPr>
          <p:cNvPr id="14339" name="Content Placeholder 3">
            <a:extLst>
              <a:ext uri="{FF2B5EF4-FFF2-40B4-BE49-F238E27FC236}">
                <a16:creationId xmlns:a16="http://schemas.microsoft.com/office/drawing/2014/main" id="{BC7AEB73-AFF3-4AE4-9E65-DACBB03C63BA}"/>
              </a:ext>
            </a:extLst>
          </p:cNvPr>
          <p:cNvSpPr>
            <a:spLocks noGrp="1" noChangeArrowheads="1"/>
          </p:cNvSpPr>
          <p:nvPr>
            <p:ph idx="1"/>
          </p:nvPr>
        </p:nvSpPr>
        <p:spPr>
          <a:xfrm>
            <a:off x="611188" y="1700808"/>
            <a:ext cx="4334152" cy="4680520"/>
          </a:xfrm>
          <a:solidFill>
            <a:schemeClr val="accent5">
              <a:lumMod val="20000"/>
              <a:lumOff val="80000"/>
            </a:schemeClr>
          </a:solidFill>
        </p:spPr>
        <p:txBody>
          <a:bodyPr/>
          <a:lstStyle/>
          <a:p>
            <a:r>
              <a:rPr lang="en-GB" altLang="en-US" dirty="0"/>
              <a:t>Inspectors will focus primarily on the ‘quality of education’ during a section 8 inspection of a good or non-exempt outstanding school. </a:t>
            </a:r>
          </a:p>
          <a:p>
            <a:r>
              <a:rPr lang="en-GB" altLang="en-US" dirty="0"/>
              <a:t>Inspectors will form a secure view of whether the quality of education as defined in the ‘school inspection handbook’ remains good at this school. </a:t>
            </a:r>
          </a:p>
        </p:txBody>
      </p:sp>
      <p:pic>
        <p:nvPicPr>
          <p:cNvPr id="2" name="Picture 1">
            <a:hlinkClick r:id="rId3"/>
            <a:extLst>
              <a:ext uri="{FF2B5EF4-FFF2-40B4-BE49-F238E27FC236}">
                <a16:creationId xmlns:a16="http://schemas.microsoft.com/office/drawing/2014/main" id="{F99DDB4E-DCC5-497A-BA30-5A612BE5F863}"/>
              </a:ext>
            </a:extLst>
          </p:cNvPr>
          <p:cNvPicPr>
            <a:picLocks noChangeAspect="1"/>
          </p:cNvPicPr>
          <p:nvPr/>
        </p:nvPicPr>
        <p:blipFill rotWithShape="1">
          <a:blip r:embed="rId4"/>
          <a:srcRect l="5201"/>
          <a:stretch/>
        </p:blipFill>
        <p:spPr>
          <a:xfrm>
            <a:off x="5292080" y="1772816"/>
            <a:ext cx="3201123" cy="4502312"/>
          </a:xfrm>
          <a:prstGeom prst="rect">
            <a:avLst/>
          </a:prstGeom>
          <a:ln>
            <a:solidFill>
              <a:srgbClr val="00B3BE"/>
            </a:solidFill>
          </a:ln>
          <a:effectLst>
            <a:outerShdw blurRad="292100" dist="139700" dir="2700000" algn="tl" rotWithShape="0">
              <a:srgbClr val="333333">
                <a:alpha val="65000"/>
              </a:srgbClr>
            </a:outerShdw>
          </a:effectLst>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1C0A40D-0259-4C53-9356-365BE1D4B963}"/>
              </a:ext>
            </a:extLst>
          </p:cNvPr>
          <p:cNvSpPr>
            <a:spLocks noGrp="1" noChangeArrowheads="1"/>
          </p:cNvSpPr>
          <p:nvPr>
            <p:ph type="title"/>
          </p:nvPr>
        </p:nvSpPr>
        <p:spPr/>
        <p:txBody>
          <a:bodyPr/>
          <a:lstStyle/>
          <a:p>
            <a:br>
              <a:rPr lang="en-GB" altLang="en-US" dirty="0"/>
            </a:br>
            <a:endParaRPr lang="en-GB" altLang="en-US" dirty="0"/>
          </a:p>
        </p:txBody>
      </p:sp>
      <p:sp>
        <p:nvSpPr>
          <p:cNvPr id="16387" name="Content Placeholder 2">
            <a:extLst>
              <a:ext uri="{FF2B5EF4-FFF2-40B4-BE49-F238E27FC236}">
                <a16:creationId xmlns:a16="http://schemas.microsoft.com/office/drawing/2014/main" id="{D2F1C0A1-407D-4ADC-B763-9D5E332B974F}"/>
              </a:ext>
            </a:extLst>
          </p:cNvPr>
          <p:cNvSpPr>
            <a:spLocks noGrp="1" noChangeArrowheads="1"/>
          </p:cNvSpPr>
          <p:nvPr>
            <p:ph idx="1"/>
          </p:nvPr>
        </p:nvSpPr>
        <p:spPr>
          <a:xfrm>
            <a:off x="449529" y="1772816"/>
            <a:ext cx="8226928" cy="4366046"/>
          </a:xfrm>
        </p:spPr>
        <p:txBody>
          <a:bodyPr/>
          <a:lstStyle/>
          <a:p>
            <a:pPr>
              <a:spcAft>
                <a:spcPts val="1200"/>
              </a:spcAft>
            </a:pPr>
            <a:r>
              <a:rPr lang="en-GB" altLang="en-US" dirty="0"/>
              <a:t>In order to do this, inspectors will focus on key aspects of the school’s provision. They will:</a:t>
            </a:r>
          </a:p>
          <a:p>
            <a:pPr lvl="1">
              <a:spcAft>
                <a:spcPts val="1200"/>
              </a:spcAft>
            </a:pPr>
            <a:r>
              <a:rPr lang="en-GB" altLang="en-US" sz="2200" dirty="0"/>
              <a:t>always consider and evaluate all aspects of the aims of the school’s curriculum, including the degree to which the school’s overall curriculum is coherently sequenced and structured (intent).</a:t>
            </a:r>
          </a:p>
          <a:p>
            <a:pPr lvl="1">
              <a:spcAft>
                <a:spcPts val="1200"/>
              </a:spcAft>
            </a:pPr>
            <a:r>
              <a:rPr lang="en-GB" altLang="en-US" sz="2200" dirty="0"/>
              <a:t>consider the extent to which teachers have good knowledge of the subjects they teach, present subject matter clearly, check pupils’ understanding systematically, identify misconceptions accurately and provide clear, direct feedback to pupils (implementation).</a:t>
            </a:r>
          </a:p>
          <a:p>
            <a:pPr>
              <a:spcAft>
                <a:spcPts val="1200"/>
              </a:spcAft>
            </a:pPr>
            <a:endParaRPr lang="en-GB" altLang="en-US" sz="2000" dirty="0"/>
          </a:p>
          <a:p>
            <a:pPr>
              <a:spcAft>
                <a:spcPts val="1200"/>
              </a:spcAft>
            </a:pPr>
            <a:endParaRPr lang="en-GB" altLang="en-US" dirty="0"/>
          </a:p>
        </p:txBody>
      </p:sp>
      <p:sp>
        <p:nvSpPr>
          <p:cNvPr id="5" name="Title 1">
            <a:extLst>
              <a:ext uri="{FF2B5EF4-FFF2-40B4-BE49-F238E27FC236}">
                <a16:creationId xmlns:a16="http://schemas.microsoft.com/office/drawing/2014/main" id="{73EEB181-D17D-486B-9066-FF2E7ED611E0}"/>
              </a:ext>
            </a:extLst>
          </p:cNvPr>
          <p:cNvSpPr txBox="1">
            <a:spLocks noChangeArrowheads="1"/>
          </p:cNvSpPr>
          <p:nvPr/>
        </p:nvSpPr>
        <p:spPr bwMode="auto">
          <a:xfrm>
            <a:off x="611188" y="752286"/>
            <a:ext cx="8065268" cy="69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kern="12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panose="020B0604020202020204" pitchFamily="34" charset="0"/>
              </a:defRPr>
            </a:lvl2pPr>
            <a:lvl3pPr algn="l" rtl="0" eaLnBrk="0" fontAlgn="base" hangingPunct="0">
              <a:spcBef>
                <a:spcPct val="0"/>
              </a:spcBef>
              <a:spcAft>
                <a:spcPct val="0"/>
              </a:spcAft>
              <a:defRPr sz="3000">
                <a:solidFill>
                  <a:srgbClr val="00B3BE"/>
                </a:solidFill>
                <a:latin typeface="Arial" panose="020B0604020202020204" pitchFamily="34" charset="0"/>
              </a:defRPr>
            </a:lvl3pPr>
            <a:lvl4pPr algn="l" rtl="0" eaLnBrk="0" fontAlgn="base" hangingPunct="0">
              <a:spcBef>
                <a:spcPct val="0"/>
              </a:spcBef>
              <a:spcAft>
                <a:spcPct val="0"/>
              </a:spcAft>
              <a:defRPr sz="3000">
                <a:solidFill>
                  <a:srgbClr val="00B3BE"/>
                </a:solidFill>
                <a:latin typeface="Arial" panose="020B0604020202020204" pitchFamily="34" charset="0"/>
              </a:defRPr>
            </a:lvl4pPr>
            <a:lvl5pPr algn="l" rtl="0" eaLnBrk="0" fontAlgn="base" hangingPunct="0">
              <a:spcBef>
                <a:spcPct val="0"/>
              </a:spcBef>
              <a:spcAft>
                <a:spcPct val="0"/>
              </a:spcAft>
              <a:defRPr sz="3000">
                <a:solidFill>
                  <a:srgbClr val="00B3BE"/>
                </a:solidFill>
                <a:latin typeface="Arial" panose="020B0604020202020204" pitchFamily="34" charset="0"/>
              </a:defRPr>
            </a:lvl5pPr>
            <a:lvl6pPr marL="457200" algn="l" rtl="0" fontAlgn="base">
              <a:spcBef>
                <a:spcPct val="0"/>
              </a:spcBef>
              <a:spcAft>
                <a:spcPct val="0"/>
              </a:spcAft>
              <a:defRPr sz="3000">
                <a:solidFill>
                  <a:srgbClr val="00B3BE"/>
                </a:solidFill>
                <a:latin typeface="Arial" panose="020B0604020202020204" pitchFamily="34" charset="0"/>
              </a:defRPr>
            </a:lvl6pPr>
            <a:lvl7pPr marL="914400" algn="l" rtl="0" fontAlgn="base">
              <a:spcBef>
                <a:spcPct val="0"/>
              </a:spcBef>
              <a:spcAft>
                <a:spcPct val="0"/>
              </a:spcAft>
              <a:defRPr sz="3000">
                <a:solidFill>
                  <a:srgbClr val="00B3BE"/>
                </a:solidFill>
                <a:latin typeface="Arial" panose="020B0604020202020204" pitchFamily="34" charset="0"/>
              </a:defRPr>
            </a:lvl7pPr>
            <a:lvl8pPr marL="1371600" algn="l" rtl="0" fontAlgn="base">
              <a:spcBef>
                <a:spcPct val="0"/>
              </a:spcBef>
              <a:spcAft>
                <a:spcPct val="0"/>
              </a:spcAft>
              <a:defRPr sz="3000">
                <a:solidFill>
                  <a:srgbClr val="00B3BE"/>
                </a:solidFill>
                <a:latin typeface="Arial" panose="020B0604020202020204" pitchFamily="34" charset="0"/>
              </a:defRPr>
            </a:lvl8pPr>
            <a:lvl9pPr marL="1828800" algn="l" rtl="0" fontAlgn="base">
              <a:spcBef>
                <a:spcPct val="0"/>
              </a:spcBef>
              <a:spcAft>
                <a:spcPct val="0"/>
              </a:spcAft>
              <a:defRPr sz="3000">
                <a:solidFill>
                  <a:srgbClr val="00B3BE"/>
                </a:solidFill>
                <a:latin typeface="Arial" panose="020B0604020202020204" pitchFamily="34" charset="0"/>
              </a:defRPr>
            </a:lvl9pPr>
          </a:lstStyle>
          <a:p>
            <a:r>
              <a:rPr lang="en-GB" altLang="en-US" dirty="0"/>
              <a:t>A Section 8 inspection – p14 November 2019</a:t>
            </a:r>
          </a:p>
          <a:p>
            <a:r>
              <a:rPr lang="en-GB" altLang="en-US" sz="2400" dirty="0">
                <a:solidFill>
                  <a:srgbClr val="006666"/>
                </a:solidFill>
              </a:rPr>
              <a:t>Continued…</a:t>
            </a:r>
            <a:endParaRPr lang="en-GB" altLang="en-US" dirty="0">
              <a:solidFill>
                <a:srgbClr val="006666"/>
              </a:solidFill>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D23E2-0E09-4A96-A041-6268AA3EFA8F}"/>
              </a:ext>
            </a:extLst>
          </p:cNvPr>
          <p:cNvSpPr>
            <a:spLocks noGrp="1"/>
          </p:cNvSpPr>
          <p:nvPr>
            <p:ph idx="1"/>
          </p:nvPr>
        </p:nvSpPr>
        <p:spPr>
          <a:xfrm>
            <a:off x="179512" y="1916832"/>
            <a:ext cx="8604956" cy="4608512"/>
          </a:xfrm>
        </p:spPr>
        <p:txBody>
          <a:bodyPr/>
          <a:lstStyle/>
          <a:p>
            <a:pPr lvl="1">
              <a:spcAft>
                <a:spcPts val="1200"/>
              </a:spcAft>
              <a:defRPr/>
            </a:pPr>
            <a:r>
              <a:rPr lang="en-GB" altLang="en-US" sz="2200" dirty="0"/>
              <a:t>consider the extent to which pupils develop detailed knowledge and skills across the curriculum and, as a result, achieve well and are ready for the next stage of education, employment or training (impact).</a:t>
            </a:r>
            <a:endParaRPr lang="en-GB" sz="2200" dirty="0"/>
          </a:p>
          <a:p>
            <a:pPr lvl="1">
              <a:spcAft>
                <a:spcPts val="1200"/>
              </a:spcAft>
              <a:defRPr/>
            </a:pPr>
            <a:r>
              <a:rPr lang="en-GB" sz="2200" dirty="0"/>
              <a:t>always consider whether there is any evidence that the school’s curriculum has been narrowed inappropriately (gaming).</a:t>
            </a:r>
          </a:p>
          <a:p>
            <a:pPr lvl="1">
              <a:spcAft>
                <a:spcPts val="1200"/>
              </a:spcAft>
              <a:defRPr/>
            </a:pPr>
            <a:r>
              <a:rPr lang="en-GB" sz="2200" dirty="0"/>
              <a:t>observe, where it exists, provision for 2 and 3 year-olds, and assess whether staff are knowledgeable about the typical development and characteristics of 2 and 3 year-olds, are focused on teaching children through the three prime areas of learning and are attentive to children’s needs (EYFS).</a:t>
            </a:r>
          </a:p>
          <a:p>
            <a:pPr lvl="1">
              <a:defRPr/>
            </a:pPr>
            <a:endParaRPr lang="en-GB" sz="2200" dirty="0"/>
          </a:p>
          <a:p>
            <a:pPr lvl="1">
              <a:defRPr/>
            </a:pPr>
            <a:endParaRPr lang="en-GB" sz="2200" dirty="0"/>
          </a:p>
          <a:p>
            <a:pPr lvl="1">
              <a:defRPr/>
            </a:pPr>
            <a:endParaRPr lang="en-GB" sz="2200" dirty="0"/>
          </a:p>
        </p:txBody>
      </p:sp>
      <p:sp>
        <p:nvSpPr>
          <p:cNvPr id="5" name="Title 1">
            <a:extLst>
              <a:ext uri="{FF2B5EF4-FFF2-40B4-BE49-F238E27FC236}">
                <a16:creationId xmlns:a16="http://schemas.microsoft.com/office/drawing/2014/main" id="{11C6F21D-512C-4CF0-ADF9-9E18B794D948}"/>
              </a:ext>
            </a:extLst>
          </p:cNvPr>
          <p:cNvSpPr txBox="1">
            <a:spLocks noChangeArrowheads="1"/>
          </p:cNvSpPr>
          <p:nvPr/>
        </p:nvSpPr>
        <p:spPr bwMode="auto">
          <a:xfrm>
            <a:off x="611188" y="752286"/>
            <a:ext cx="8065268" cy="69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kern="12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panose="020B0604020202020204" pitchFamily="34" charset="0"/>
              </a:defRPr>
            </a:lvl2pPr>
            <a:lvl3pPr algn="l" rtl="0" eaLnBrk="0" fontAlgn="base" hangingPunct="0">
              <a:spcBef>
                <a:spcPct val="0"/>
              </a:spcBef>
              <a:spcAft>
                <a:spcPct val="0"/>
              </a:spcAft>
              <a:defRPr sz="3000">
                <a:solidFill>
                  <a:srgbClr val="00B3BE"/>
                </a:solidFill>
                <a:latin typeface="Arial" panose="020B0604020202020204" pitchFamily="34" charset="0"/>
              </a:defRPr>
            </a:lvl3pPr>
            <a:lvl4pPr algn="l" rtl="0" eaLnBrk="0" fontAlgn="base" hangingPunct="0">
              <a:spcBef>
                <a:spcPct val="0"/>
              </a:spcBef>
              <a:spcAft>
                <a:spcPct val="0"/>
              </a:spcAft>
              <a:defRPr sz="3000">
                <a:solidFill>
                  <a:srgbClr val="00B3BE"/>
                </a:solidFill>
                <a:latin typeface="Arial" panose="020B0604020202020204" pitchFamily="34" charset="0"/>
              </a:defRPr>
            </a:lvl4pPr>
            <a:lvl5pPr algn="l" rtl="0" eaLnBrk="0" fontAlgn="base" hangingPunct="0">
              <a:spcBef>
                <a:spcPct val="0"/>
              </a:spcBef>
              <a:spcAft>
                <a:spcPct val="0"/>
              </a:spcAft>
              <a:defRPr sz="3000">
                <a:solidFill>
                  <a:srgbClr val="00B3BE"/>
                </a:solidFill>
                <a:latin typeface="Arial" panose="020B0604020202020204" pitchFamily="34" charset="0"/>
              </a:defRPr>
            </a:lvl5pPr>
            <a:lvl6pPr marL="457200" algn="l" rtl="0" fontAlgn="base">
              <a:spcBef>
                <a:spcPct val="0"/>
              </a:spcBef>
              <a:spcAft>
                <a:spcPct val="0"/>
              </a:spcAft>
              <a:defRPr sz="3000">
                <a:solidFill>
                  <a:srgbClr val="00B3BE"/>
                </a:solidFill>
                <a:latin typeface="Arial" panose="020B0604020202020204" pitchFamily="34" charset="0"/>
              </a:defRPr>
            </a:lvl6pPr>
            <a:lvl7pPr marL="914400" algn="l" rtl="0" fontAlgn="base">
              <a:spcBef>
                <a:spcPct val="0"/>
              </a:spcBef>
              <a:spcAft>
                <a:spcPct val="0"/>
              </a:spcAft>
              <a:defRPr sz="3000">
                <a:solidFill>
                  <a:srgbClr val="00B3BE"/>
                </a:solidFill>
                <a:latin typeface="Arial" panose="020B0604020202020204" pitchFamily="34" charset="0"/>
              </a:defRPr>
            </a:lvl7pPr>
            <a:lvl8pPr marL="1371600" algn="l" rtl="0" fontAlgn="base">
              <a:spcBef>
                <a:spcPct val="0"/>
              </a:spcBef>
              <a:spcAft>
                <a:spcPct val="0"/>
              </a:spcAft>
              <a:defRPr sz="3000">
                <a:solidFill>
                  <a:srgbClr val="00B3BE"/>
                </a:solidFill>
                <a:latin typeface="Arial" panose="020B0604020202020204" pitchFamily="34" charset="0"/>
              </a:defRPr>
            </a:lvl8pPr>
            <a:lvl9pPr marL="1828800" algn="l" rtl="0" fontAlgn="base">
              <a:spcBef>
                <a:spcPct val="0"/>
              </a:spcBef>
              <a:spcAft>
                <a:spcPct val="0"/>
              </a:spcAft>
              <a:defRPr sz="3000">
                <a:solidFill>
                  <a:srgbClr val="00B3BE"/>
                </a:solidFill>
                <a:latin typeface="Arial" panose="020B0604020202020204" pitchFamily="34" charset="0"/>
              </a:defRPr>
            </a:lvl9pPr>
          </a:lstStyle>
          <a:p>
            <a:r>
              <a:rPr lang="en-GB" altLang="en-US" dirty="0"/>
              <a:t>A Section 8 inspection – p14 November 2019</a:t>
            </a:r>
          </a:p>
          <a:p>
            <a:r>
              <a:rPr lang="en-GB" altLang="en-US" sz="2400" dirty="0">
                <a:solidFill>
                  <a:srgbClr val="006666"/>
                </a:solidFill>
              </a:rPr>
              <a:t>Continued…</a:t>
            </a:r>
            <a:endParaRPr lang="en-GB" altLang="en-US" dirty="0">
              <a:solidFill>
                <a:srgbClr val="006666"/>
              </a:solidFil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4270EC02-0DCC-4143-9865-C11E804FD192}"/>
              </a:ext>
            </a:extLst>
          </p:cNvPr>
          <p:cNvSpPr>
            <a:spLocks noGrp="1" noChangeArrowheads="1"/>
          </p:cNvSpPr>
          <p:nvPr>
            <p:ph idx="1"/>
          </p:nvPr>
        </p:nvSpPr>
        <p:spPr>
          <a:xfrm>
            <a:off x="287524" y="1772816"/>
            <a:ext cx="8604956" cy="4608512"/>
          </a:xfrm>
        </p:spPr>
        <p:txBody>
          <a:bodyPr/>
          <a:lstStyle/>
          <a:p>
            <a:pPr lvl="1"/>
            <a:r>
              <a:rPr lang="en-GB" sz="2200" dirty="0"/>
              <a:t>consider how well reading and early mathematics are taught in early years foundation stage (EYFS) and Key Stage 1 as part of a wide-ranging curriculum that prepares children well for the next stage in their education. As in section 5 inspections, inspectors will always carry out a deep dive in reading; they may choose to carry out a deep dive in mathematics but this is at the lead inspector’s discretion.</a:t>
            </a:r>
            <a:endParaRPr lang="en-GB" altLang="en-US" sz="2200" dirty="0"/>
          </a:p>
          <a:p>
            <a:pPr lvl="1"/>
            <a:r>
              <a:rPr lang="en-GB" altLang="en-US" sz="2200" dirty="0"/>
              <a:t>in primary schools, explore how well a broad range of subjects(exemplified by the national curriculum) is taught in key stage 2.</a:t>
            </a:r>
          </a:p>
          <a:p>
            <a:pPr marL="720725" lvl="1" indent="0">
              <a:buNone/>
            </a:pPr>
            <a:r>
              <a:rPr lang="en-GB" altLang="en-US" sz="2200" dirty="0"/>
              <a:t>Inspectors will focus first and foremost on the teaching of reading, particularly on how children gain access to the whole of the national curriculum through learning to read fluently and with comprehension.</a:t>
            </a:r>
          </a:p>
          <a:p>
            <a:endParaRPr lang="en-GB" altLang="en-US" sz="2200" dirty="0"/>
          </a:p>
          <a:p>
            <a:endParaRPr lang="en-GB" altLang="en-US" sz="2200" dirty="0"/>
          </a:p>
          <a:p>
            <a:endParaRPr lang="en-GB" altLang="en-US" sz="2200" dirty="0"/>
          </a:p>
          <a:p>
            <a:endParaRPr lang="en-GB" altLang="en-US" sz="2200" dirty="0"/>
          </a:p>
        </p:txBody>
      </p:sp>
      <p:sp>
        <p:nvSpPr>
          <p:cNvPr id="3" name="Title 1">
            <a:extLst>
              <a:ext uri="{FF2B5EF4-FFF2-40B4-BE49-F238E27FC236}">
                <a16:creationId xmlns:a16="http://schemas.microsoft.com/office/drawing/2014/main" id="{1CF2E707-8674-40D6-880D-4B3EE51AF666}"/>
              </a:ext>
            </a:extLst>
          </p:cNvPr>
          <p:cNvSpPr txBox="1">
            <a:spLocks noChangeArrowheads="1"/>
          </p:cNvSpPr>
          <p:nvPr/>
        </p:nvSpPr>
        <p:spPr bwMode="auto">
          <a:xfrm>
            <a:off x="611188" y="752286"/>
            <a:ext cx="8065268" cy="69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kern="12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panose="020B0604020202020204" pitchFamily="34" charset="0"/>
              </a:defRPr>
            </a:lvl2pPr>
            <a:lvl3pPr algn="l" rtl="0" eaLnBrk="0" fontAlgn="base" hangingPunct="0">
              <a:spcBef>
                <a:spcPct val="0"/>
              </a:spcBef>
              <a:spcAft>
                <a:spcPct val="0"/>
              </a:spcAft>
              <a:defRPr sz="3000">
                <a:solidFill>
                  <a:srgbClr val="00B3BE"/>
                </a:solidFill>
                <a:latin typeface="Arial" panose="020B0604020202020204" pitchFamily="34" charset="0"/>
              </a:defRPr>
            </a:lvl3pPr>
            <a:lvl4pPr algn="l" rtl="0" eaLnBrk="0" fontAlgn="base" hangingPunct="0">
              <a:spcBef>
                <a:spcPct val="0"/>
              </a:spcBef>
              <a:spcAft>
                <a:spcPct val="0"/>
              </a:spcAft>
              <a:defRPr sz="3000">
                <a:solidFill>
                  <a:srgbClr val="00B3BE"/>
                </a:solidFill>
                <a:latin typeface="Arial" panose="020B0604020202020204" pitchFamily="34" charset="0"/>
              </a:defRPr>
            </a:lvl4pPr>
            <a:lvl5pPr algn="l" rtl="0" eaLnBrk="0" fontAlgn="base" hangingPunct="0">
              <a:spcBef>
                <a:spcPct val="0"/>
              </a:spcBef>
              <a:spcAft>
                <a:spcPct val="0"/>
              </a:spcAft>
              <a:defRPr sz="3000">
                <a:solidFill>
                  <a:srgbClr val="00B3BE"/>
                </a:solidFill>
                <a:latin typeface="Arial" panose="020B0604020202020204" pitchFamily="34" charset="0"/>
              </a:defRPr>
            </a:lvl5pPr>
            <a:lvl6pPr marL="457200" algn="l" rtl="0" fontAlgn="base">
              <a:spcBef>
                <a:spcPct val="0"/>
              </a:spcBef>
              <a:spcAft>
                <a:spcPct val="0"/>
              </a:spcAft>
              <a:defRPr sz="3000">
                <a:solidFill>
                  <a:srgbClr val="00B3BE"/>
                </a:solidFill>
                <a:latin typeface="Arial" panose="020B0604020202020204" pitchFamily="34" charset="0"/>
              </a:defRPr>
            </a:lvl6pPr>
            <a:lvl7pPr marL="914400" algn="l" rtl="0" fontAlgn="base">
              <a:spcBef>
                <a:spcPct val="0"/>
              </a:spcBef>
              <a:spcAft>
                <a:spcPct val="0"/>
              </a:spcAft>
              <a:defRPr sz="3000">
                <a:solidFill>
                  <a:srgbClr val="00B3BE"/>
                </a:solidFill>
                <a:latin typeface="Arial" panose="020B0604020202020204" pitchFamily="34" charset="0"/>
              </a:defRPr>
            </a:lvl7pPr>
            <a:lvl8pPr marL="1371600" algn="l" rtl="0" fontAlgn="base">
              <a:spcBef>
                <a:spcPct val="0"/>
              </a:spcBef>
              <a:spcAft>
                <a:spcPct val="0"/>
              </a:spcAft>
              <a:defRPr sz="3000">
                <a:solidFill>
                  <a:srgbClr val="00B3BE"/>
                </a:solidFill>
                <a:latin typeface="Arial" panose="020B0604020202020204" pitchFamily="34" charset="0"/>
              </a:defRPr>
            </a:lvl8pPr>
            <a:lvl9pPr marL="1828800" algn="l" rtl="0" fontAlgn="base">
              <a:spcBef>
                <a:spcPct val="0"/>
              </a:spcBef>
              <a:spcAft>
                <a:spcPct val="0"/>
              </a:spcAft>
              <a:defRPr sz="3000">
                <a:solidFill>
                  <a:srgbClr val="00B3BE"/>
                </a:solidFill>
                <a:latin typeface="Arial" panose="020B0604020202020204" pitchFamily="34" charset="0"/>
              </a:defRPr>
            </a:lvl9pPr>
          </a:lstStyle>
          <a:p>
            <a:r>
              <a:rPr lang="en-GB" altLang="en-US" dirty="0"/>
              <a:t>A Section 8 inspection – p14 November 2019</a:t>
            </a:r>
          </a:p>
          <a:p>
            <a:r>
              <a:rPr lang="en-GB" altLang="en-US" sz="2400" dirty="0">
                <a:solidFill>
                  <a:srgbClr val="006666"/>
                </a:solidFill>
              </a:rPr>
              <a:t>Continued…</a:t>
            </a:r>
            <a:endParaRPr lang="en-GB" altLang="en-US" dirty="0">
              <a:solidFill>
                <a:srgbClr val="006666"/>
              </a:solidFill>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5857C6E-340A-4CB9-A507-A4289607ADEC}"/>
              </a:ext>
            </a:extLst>
          </p:cNvPr>
          <p:cNvSpPr>
            <a:spLocks noGrp="1" noChangeArrowheads="1"/>
          </p:cNvSpPr>
          <p:nvPr>
            <p:ph type="title"/>
          </p:nvPr>
        </p:nvSpPr>
        <p:spPr>
          <a:xfrm>
            <a:off x="395536" y="764704"/>
            <a:ext cx="8857356" cy="1143000"/>
          </a:xfrm>
        </p:spPr>
        <p:txBody>
          <a:bodyPr/>
          <a:lstStyle/>
          <a:p>
            <a:r>
              <a:rPr lang="en-GB" altLang="en-US" dirty="0"/>
              <a:t>Subjects for deep dives on section 8 inspection…</a:t>
            </a:r>
          </a:p>
        </p:txBody>
      </p:sp>
      <p:sp>
        <p:nvSpPr>
          <p:cNvPr id="3" name="Content Placeholder 2">
            <a:extLst>
              <a:ext uri="{FF2B5EF4-FFF2-40B4-BE49-F238E27FC236}">
                <a16:creationId xmlns:a16="http://schemas.microsoft.com/office/drawing/2014/main" id="{88D6C3BA-DAB0-4727-819B-9334B31246A4}"/>
              </a:ext>
            </a:extLst>
          </p:cNvPr>
          <p:cNvSpPr>
            <a:spLocks noGrp="1"/>
          </p:cNvSpPr>
          <p:nvPr>
            <p:ph idx="1"/>
          </p:nvPr>
        </p:nvSpPr>
        <p:spPr>
          <a:xfrm>
            <a:off x="900112" y="2060848"/>
            <a:ext cx="7343775" cy="4446587"/>
          </a:xfrm>
        </p:spPr>
        <p:txBody>
          <a:bodyPr>
            <a:normAutofit/>
          </a:bodyPr>
          <a:lstStyle/>
          <a:p>
            <a:pPr>
              <a:defRPr/>
            </a:pPr>
            <a:r>
              <a:rPr lang="en-GB" sz="2250" b="1" dirty="0"/>
              <a:t>Reading</a:t>
            </a:r>
            <a:r>
              <a:rPr lang="en-GB" sz="2250" dirty="0"/>
              <a:t> (definitely) – for primaries</a:t>
            </a:r>
          </a:p>
          <a:p>
            <a:pPr>
              <a:defRPr/>
            </a:pPr>
            <a:r>
              <a:rPr lang="en-GB" sz="2250" b="1" dirty="0"/>
              <a:t>Maths</a:t>
            </a:r>
            <a:r>
              <a:rPr lang="en-GB" sz="2250" dirty="0"/>
              <a:t> (</a:t>
            </a:r>
            <a:r>
              <a:rPr lang="en-GB" sz="2250" dirty="0">
                <a:solidFill>
                  <a:srgbClr val="C00000"/>
                </a:solidFill>
              </a:rPr>
              <a:t>probably</a:t>
            </a:r>
            <a:r>
              <a:rPr lang="en-GB" sz="2250" dirty="0"/>
              <a:t>) unless writing is cause for concern and becomes a focus</a:t>
            </a:r>
          </a:p>
          <a:p>
            <a:pPr>
              <a:defRPr/>
            </a:pPr>
            <a:r>
              <a:rPr lang="en-GB" sz="2250" dirty="0"/>
              <a:t>One or two other subjects (</a:t>
            </a:r>
            <a:r>
              <a:rPr lang="en-GB" sz="2250" dirty="0">
                <a:solidFill>
                  <a:srgbClr val="C00000"/>
                </a:solidFill>
              </a:rPr>
              <a:t>likely to be one of the ‘academic’ subjects…</a:t>
            </a:r>
            <a:r>
              <a:rPr lang="en-GB" sz="2250" b="1" dirty="0">
                <a:solidFill>
                  <a:srgbClr val="C00000"/>
                </a:solidFill>
              </a:rPr>
              <a:t>history, geography, science</a:t>
            </a:r>
            <a:r>
              <a:rPr lang="en-GB" sz="2250" dirty="0"/>
              <a:t>) chosen in discussion with HT.</a:t>
            </a:r>
          </a:p>
          <a:p>
            <a:pPr>
              <a:defRPr/>
            </a:pPr>
            <a:endParaRPr lang="en-GB" sz="2250" dirty="0"/>
          </a:p>
          <a:p>
            <a:pPr>
              <a:defRPr/>
            </a:pPr>
            <a:r>
              <a:rPr lang="en-GB" sz="2250" i="1" dirty="0"/>
              <a:t>The subject must be being taught during the first day but schools do not have to adjust their timetables.</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F960-4969-4946-B95E-C088F8B67EDC}"/>
              </a:ext>
            </a:extLst>
          </p:cNvPr>
          <p:cNvSpPr>
            <a:spLocks noGrp="1"/>
          </p:cNvSpPr>
          <p:nvPr>
            <p:ph type="title"/>
          </p:nvPr>
        </p:nvSpPr>
        <p:spPr>
          <a:xfrm>
            <a:off x="611188" y="719138"/>
            <a:ext cx="7772400" cy="693638"/>
          </a:xfrm>
        </p:spPr>
        <p:txBody>
          <a:bodyPr/>
          <a:lstStyle/>
          <a:p>
            <a:r>
              <a:rPr lang="en-GB" dirty="0"/>
              <a:t>Areas to be covered</a:t>
            </a:r>
          </a:p>
        </p:txBody>
      </p:sp>
      <p:sp>
        <p:nvSpPr>
          <p:cNvPr id="3" name="Content Placeholder 2">
            <a:extLst>
              <a:ext uri="{FF2B5EF4-FFF2-40B4-BE49-F238E27FC236}">
                <a16:creationId xmlns:a16="http://schemas.microsoft.com/office/drawing/2014/main" id="{9AEE7244-4DF8-45BE-A080-389A43F21024}"/>
              </a:ext>
            </a:extLst>
          </p:cNvPr>
          <p:cNvSpPr>
            <a:spLocks noGrp="1"/>
          </p:cNvSpPr>
          <p:nvPr>
            <p:ph idx="1"/>
          </p:nvPr>
        </p:nvSpPr>
        <p:spPr>
          <a:xfrm>
            <a:off x="611188" y="1700808"/>
            <a:ext cx="8065268" cy="4608612"/>
          </a:xfrm>
        </p:spPr>
        <p:txBody>
          <a:bodyPr/>
          <a:lstStyle/>
          <a:p>
            <a:pPr>
              <a:spcAft>
                <a:spcPts val="1200"/>
              </a:spcAft>
            </a:pPr>
            <a:r>
              <a:rPr lang="en-GB" dirty="0"/>
              <a:t>Brief overview of the framework</a:t>
            </a:r>
          </a:p>
          <a:p>
            <a:pPr>
              <a:spcAft>
                <a:spcPts val="1200"/>
              </a:spcAft>
            </a:pPr>
            <a:r>
              <a:rPr lang="en-GB" dirty="0"/>
              <a:t>Core functions of Governance and the new education inspection framework (EIF)</a:t>
            </a:r>
          </a:p>
          <a:p>
            <a:pPr>
              <a:spcAft>
                <a:spcPts val="1200"/>
              </a:spcAft>
            </a:pPr>
            <a:r>
              <a:rPr lang="en-GB" dirty="0"/>
              <a:t>Intelligence from regional inspections –to include timescales, deep dives, areas of focus </a:t>
            </a:r>
          </a:p>
          <a:p>
            <a:pPr>
              <a:spcAft>
                <a:spcPts val="1200"/>
              </a:spcAft>
            </a:pPr>
            <a:r>
              <a:rPr lang="en-GB" dirty="0"/>
              <a:t>How the local authority (LA) help to support the school prior to inspection</a:t>
            </a:r>
          </a:p>
          <a:p>
            <a:pPr>
              <a:spcAft>
                <a:spcPts val="1200"/>
              </a:spcAft>
            </a:pPr>
            <a:r>
              <a:rPr lang="en-GB" dirty="0"/>
              <a:t>Preparing for the practicalities of an inspection</a:t>
            </a:r>
          </a:p>
          <a:p>
            <a:pPr>
              <a:spcAft>
                <a:spcPts val="1200"/>
              </a:spcAft>
            </a:pPr>
            <a:r>
              <a:rPr lang="en-GB" dirty="0"/>
              <a:t>Questions and closing </a:t>
            </a:r>
          </a:p>
          <a:p>
            <a:pPr>
              <a:spcAft>
                <a:spcPts val="1200"/>
              </a:spcAft>
            </a:pPr>
            <a:endParaRPr lang="en-GB" dirty="0"/>
          </a:p>
        </p:txBody>
      </p:sp>
    </p:spTree>
    <p:extLst>
      <p:ext uri="{BB962C8B-B14F-4D97-AF65-F5344CB8AC3E}">
        <p14:creationId xmlns:p14="http://schemas.microsoft.com/office/powerpoint/2010/main" val="1656102288"/>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582C849-BF9F-4E31-8FF0-54C290D6179A}"/>
              </a:ext>
            </a:extLst>
          </p:cNvPr>
          <p:cNvSpPr>
            <a:spLocks noGrp="1" noChangeArrowheads="1"/>
          </p:cNvSpPr>
          <p:nvPr>
            <p:ph type="title"/>
          </p:nvPr>
        </p:nvSpPr>
        <p:spPr>
          <a:xfrm>
            <a:off x="468313" y="836612"/>
            <a:ext cx="7920037" cy="1296243"/>
          </a:xfrm>
        </p:spPr>
        <p:txBody>
          <a:bodyPr/>
          <a:lstStyle/>
          <a:p>
            <a:r>
              <a:rPr lang="en-GB" altLang="en-US" dirty="0"/>
              <a:t>Quality of Education – ‘Deep Dives’</a:t>
            </a:r>
            <a:br>
              <a:rPr lang="en-GB" altLang="en-US" sz="2100" dirty="0"/>
            </a:br>
            <a:r>
              <a:rPr lang="en-GB" altLang="en-US" sz="2400" dirty="0">
                <a:solidFill>
                  <a:srgbClr val="006666"/>
                </a:solidFill>
              </a:rPr>
              <a:t>Inspectors identify the focus for deep dives from initial conversation with SLT and information on website  </a:t>
            </a:r>
            <a:br>
              <a:rPr lang="en-GB" altLang="en-US" sz="2100" dirty="0"/>
            </a:br>
            <a:br>
              <a:rPr lang="en-GB" altLang="en-US" sz="2100" dirty="0"/>
            </a:br>
            <a:br>
              <a:rPr lang="en-GB" altLang="en-US" sz="2100" dirty="0"/>
            </a:br>
            <a:endParaRPr lang="en-GB" altLang="en-US" sz="2100" dirty="0"/>
          </a:p>
        </p:txBody>
      </p:sp>
      <p:sp>
        <p:nvSpPr>
          <p:cNvPr id="24579" name="Content Placeholder 2">
            <a:extLst>
              <a:ext uri="{FF2B5EF4-FFF2-40B4-BE49-F238E27FC236}">
                <a16:creationId xmlns:a16="http://schemas.microsoft.com/office/drawing/2014/main" id="{772E85FD-9C1C-4449-8700-2B8805AE2CEF}"/>
              </a:ext>
            </a:extLst>
          </p:cNvPr>
          <p:cNvSpPr>
            <a:spLocks noGrp="1" noChangeArrowheads="1"/>
          </p:cNvSpPr>
          <p:nvPr>
            <p:ph idx="1"/>
          </p:nvPr>
        </p:nvSpPr>
        <p:spPr>
          <a:xfrm>
            <a:off x="755837" y="2420888"/>
            <a:ext cx="7488572" cy="3744912"/>
          </a:xfrm>
        </p:spPr>
        <p:txBody>
          <a:bodyPr/>
          <a:lstStyle/>
          <a:p>
            <a:pPr>
              <a:spcAft>
                <a:spcPts val="600"/>
              </a:spcAft>
            </a:pPr>
            <a:r>
              <a:rPr lang="en-GB" altLang="en-US" sz="2000" dirty="0">
                <a:cs typeface="Arial" panose="020B0604020202020204" pitchFamily="34" charset="0"/>
              </a:rPr>
              <a:t>Curriculum conversation with SLT</a:t>
            </a:r>
          </a:p>
          <a:p>
            <a:pPr>
              <a:spcAft>
                <a:spcPts val="600"/>
              </a:spcAft>
            </a:pPr>
            <a:r>
              <a:rPr lang="en-GB" altLang="en-US" sz="2000" dirty="0">
                <a:cs typeface="Arial" panose="020B0604020202020204" pitchFamily="34" charset="0"/>
              </a:rPr>
              <a:t>Curriculum conversation with subject leader </a:t>
            </a:r>
          </a:p>
          <a:p>
            <a:pPr>
              <a:spcAft>
                <a:spcPts val="600"/>
              </a:spcAft>
            </a:pPr>
            <a:r>
              <a:rPr lang="en-GB" altLang="en-US" sz="2000" dirty="0">
                <a:cs typeface="Arial" panose="020B0604020202020204" pitchFamily="34" charset="0"/>
              </a:rPr>
              <a:t>‘</a:t>
            </a:r>
            <a:r>
              <a:rPr lang="en-GB" altLang="en-US" sz="2000" b="1" i="1" dirty="0">
                <a:cs typeface="Arial" panose="020B0604020202020204" pitchFamily="34" charset="0"/>
              </a:rPr>
              <a:t>Lessons visits</a:t>
            </a:r>
            <a:r>
              <a:rPr lang="en-GB" altLang="en-US" sz="2000" dirty="0">
                <a:cs typeface="Arial" panose="020B0604020202020204" pitchFamily="34" charset="0"/>
              </a:rPr>
              <a:t>’ - ideally, visits to all key stages </a:t>
            </a:r>
          </a:p>
          <a:p>
            <a:pPr>
              <a:spcAft>
                <a:spcPts val="600"/>
              </a:spcAft>
            </a:pPr>
            <a:r>
              <a:rPr lang="en-GB" altLang="en-US" sz="2000" dirty="0">
                <a:cs typeface="Arial" panose="020B0604020202020204" pitchFamily="34" charset="0"/>
              </a:rPr>
              <a:t>Follow up conversation with teacher after lesson </a:t>
            </a:r>
          </a:p>
          <a:p>
            <a:pPr>
              <a:spcAft>
                <a:spcPts val="600"/>
              </a:spcAft>
            </a:pPr>
            <a:r>
              <a:rPr lang="en-GB" altLang="en-US" sz="2000" dirty="0">
                <a:cs typeface="Arial" panose="020B0604020202020204" pitchFamily="34" charset="0"/>
              </a:rPr>
              <a:t>Work scrutiny and conversation with teacher/subject lead</a:t>
            </a:r>
          </a:p>
          <a:p>
            <a:pPr>
              <a:spcAft>
                <a:spcPts val="600"/>
              </a:spcAft>
            </a:pPr>
            <a:r>
              <a:rPr lang="en-GB" altLang="en-US" sz="2000" dirty="0">
                <a:cs typeface="Arial" panose="020B0604020202020204" pitchFamily="34" charset="0"/>
              </a:rPr>
              <a:t>Pupil conversation – with subject book, on focus of deep dive  </a:t>
            </a:r>
          </a:p>
          <a:p>
            <a:pPr>
              <a:spcAft>
                <a:spcPts val="600"/>
              </a:spcAft>
            </a:pPr>
            <a:r>
              <a:rPr lang="en-GB" altLang="en-US" sz="2000" dirty="0">
                <a:cs typeface="Arial" panose="020B0604020202020204" pitchFamily="34" charset="0"/>
              </a:rPr>
              <a:t>Look at sequence of lessons in the subject</a:t>
            </a:r>
          </a:p>
          <a:p>
            <a:pPr>
              <a:spcAft>
                <a:spcPts val="600"/>
              </a:spcAft>
            </a:pPr>
            <a:r>
              <a:rPr lang="en-GB" altLang="en-US" sz="2000" dirty="0">
                <a:cs typeface="Arial" panose="020B0604020202020204" pitchFamily="34" charset="0"/>
              </a:rPr>
              <a:t>Joined up evidence – what is it saying about the Quality of Education?</a:t>
            </a:r>
          </a:p>
          <a:p>
            <a:pPr>
              <a:spcAft>
                <a:spcPts val="600"/>
              </a:spcAft>
            </a:pPr>
            <a:endParaRPr lang="en-GB" altLang="en-US"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549CBE2-939B-4852-A24C-3B4A61C8D0AA}"/>
              </a:ext>
            </a:extLst>
          </p:cNvPr>
          <p:cNvSpPr>
            <a:spLocks noGrp="1" noChangeArrowheads="1"/>
          </p:cNvSpPr>
          <p:nvPr>
            <p:ph type="title"/>
          </p:nvPr>
        </p:nvSpPr>
        <p:spPr/>
        <p:txBody>
          <a:bodyPr/>
          <a:lstStyle/>
          <a:p>
            <a:r>
              <a:rPr lang="en-GB" altLang="en-US"/>
              <a:t>Outcomes of a Section 8</a:t>
            </a:r>
          </a:p>
        </p:txBody>
      </p:sp>
      <p:sp>
        <p:nvSpPr>
          <p:cNvPr id="3" name="Content Placeholder 2">
            <a:extLst>
              <a:ext uri="{FF2B5EF4-FFF2-40B4-BE49-F238E27FC236}">
                <a16:creationId xmlns:a16="http://schemas.microsoft.com/office/drawing/2014/main" id="{3A581135-B902-49A9-B4A2-47885B907869}"/>
              </a:ext>
            </a:extLst>
          </p:cNvPr>
          <p:cNvSpPr>
            <a:spLocks noGrp="1"/>
          </p:cNvSpPr>
          <p:nvPr>
            <p:ph idx="1"/>
          </p:nvPr>
        </p:nvSpPr>
        <p:spPr>
          <a:xfrm>
            <a:off x="584370" y="1484784"/>
            <a:ext cx="8164094" cy="4968552"/>
          </a:xfrm>
        </p:spPr>
        <p:txBody>
          <a:bodyPr/>
          <a:lstStyle/>
          <a:p>
            <a:pPr>
              <a:spcAft>
                <a:spcPts val="600"/>
              </a:spcAft>
              <a:defRPr/>
            </a:pPr>
            <a:r>
              <a:rPr lang="en-GB" sz="2000" b="1" dirty="0"/>
              <a:t>Outcome 1 </a:t>
            </a:r>
            <a:r>
              <a:rPr lang="en-GB" sz="2000" dirty="0"/>
              <a:t>– the school continues to be a good/outstanding school. This is the most common outcome</a:t>
            </a:r>
          </a:p>
          <a:p>
            <a:pPr>
              <a:spcAft>
                <a:spcPts val="600"/>
              </a:spcAft>
              <a:defRPr/>
            </a:pPr>
            <a:r>
              <a:rPr lang="en-GB" sz="2000" b="1" dirty="0"/>
              <a:t>Outcome 2 </a:t>
            </a:r>
            <a:r>
              <a:rPr lang="en-GB" sz="2000" dirty="0"/>
              <a:t>– the school remains good and there is sufficient evidence of improved performance to suggest that the school might be judged outstanding if it received a section 5 inspection at the time of the section 8 inspection. </a:t>
            </a:r>
          </a:p>
          <a:p>
            <a:pPr>
              <a:spcAft>
                <a:spcPts val="600"/>
              </a:spcAft>
              <a:defRPr/>
            </a:pPr>
            <a:r>
              <a:rPr lang="en-GB" sz="2000" b="1" dirty="0"/>
              <a:t>Outcome 3 </a:t>
            </a:r>
            <a:r>
              <a:rPr lang="en-GB" sz="2000" dirty="0"/>
              <a:t>– the lead inspector is not satisfied that the school would receive at least its current grade if a section 5 inspection were carried out at the time of the section 8 inspection. </a:t>
            </a:r>
          </a:p>
          <a:p>
            <a:pPr>
              <a:spcAft>
                <a:spcPts val="600"/>
              </a:spcAft>
              <a:defRPr/>
            </a:pPr>
            <a:r>
              <a:rPr lang="en-GB" sz="2000" b="1" dirty="0"/>
              <a:t>Outcome 4 </a:t>
            </a:r>
            <a:r>
              <a:rPr lang="en-GB" sz="2000" dirty="0"/>
              <a:t>– the lead inspector has gathered evidence that suggests that the school may be inadequate in one or more of the graded judgements under section 5 inspection, and there are serious concerns about the quality of education, pupils’ behaviour or safeguarding. </a:t>
            </a:r>
          </a:p>
          <a:p>
            <a:pPr marL="0" indent="0">
              <a:buFontTx/>
              <a:buNone/>
              <a:defRPr/>
            </a:pPr>
            <a:endParaRPr lang="en-GB" sz="2000" dirty="0"/>
          </a:p>
          <a:p>
            <a:pPr marL="0" indent="0">
              <a:buFontTx/>
              <a:buNone/>
              <a:defRPr/>
            </a:pPr>
            <a:endParaRPr lang="en-GB" dirty="0"/>
          </a:p>
          <a:p>
            <a:pPr marL="0" indent="0">
              <a:buFontTx/>
              <a:buNone/>
              <a:defRPr/>
            </a:pPr>
            <a:endParaRPr lang="en-GB" dirty="0"/>
          </a:p>
          <a:p>
            <a:pPr>
              <a:defRPr/>
            </a:pPr>
            <a:endParaRPr lang="en-GB"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AA1C80F-F74C-4011-947B-5C84119191AD}"/>
              </a:ext>
            </a:extLst>
          </p:cNvPr>
          <p:cNvSpPr>
            <a:spLocks noGrp="1" noChangeArrowheads="1"/>
          </p:cNvSpPr>
          <p:nvPr>
            <p:ph type="title"/>
          </p:nvPr>
        </p:nvSpPr>
        <p:spPr/>
        <p:txBody>
          <a:bodyPr/>
          <a:lstStyle/>
          <a:p>
            <a:r>
              <a:rPr lang="en-GB" altLang="en-US" dirty="0"/>
              <a:t>‘Good’ or ‘Outstanding’ schools who trigger a Section 5</a:t>
            </a:r>
            <a:br>
              <a:rPr lang="en-GB" altLang="en-US" dirty="0"/>
            </a:br>
            <a:endParaRPr lang="en-GB" altLang="en-US" dirty="0"/>
          </a:p>
        </p:txBody>
      </p:sp>
      <p:sp>
        <p:nvSpPr>
          <p:cNvPr id="3" name="Content Placeholder 2">
            <a:extLst>
              <a:ext uri="{FF2B5EF4-FFF2-40B4-BE49-F238E27FC236}">
                <a16:creationId xmlns:a16="http://schemas.microsoft.com/office/drawing/2014/main" id="{9CF459D3-0A95-494D-AEC2-4B13D7197ADB}"/>
              </a:ext>
            </a:extLst>
          </p:cNvPr>
          <p:cNvSpPr>
            <a:spLocks noGrp="1"/>
          </p:cNvSpPr>
          <p:nvPr>
            <p:ph idx="1"/>
          </p:nvPr>
        </p:nvSpPr>
        <p:spPr>
          <a:xfrm>
            <a:off x="611188" y="1906588"/>
            <a:ext cx="7772400" cy="4402732"/>
          </a:xfrm>
        </p:spPr>
        <p:txBody>
          <a:bodyPr/>
          <a:lstStyle/>
          <a:p>
            <a:pPr>
              <a:spcAft>
                <a:spcPts val="1200"/>
              </a:spcAft>
              <a:defRPr/>
            </a:pPr>
            <a:r>
              <a:rPr lang="en-GB" dirty="0"/>
              <a:t>Ofsted’s Risk Assessment (page 6-7 Handbook) </a:t>
            </a:r>
          </a:p>
          <a:p>
            <a:pPr>
              <a:spcAft>
                <a:spcPts val="600"/>
              </a:spcAft>
              <a:defRPr/>
            </a:pPr>
            <a:r>
              <a:rPr lang="en-GB" dirty="0"/>
              <a:t>Some triggers include:</a:t>
            </a:r>
          </a:p>
          <a:p>
            <a:pPr lvl="1">
              <a:defRPr/>
            </a:pPr>
            <a:r>
              <a:rPr lang="en-GB" sz="2400" dirty="0"/>
              <a:t>Data shows standards may be declining over time</a:t>
            </a:r>
          </a:p>
          <a:p>
            <a:pPr lvl="1">
              <a:defRPr/>
            </a:pPr>
            <a:r>
              <a:rPr lang="en-GB" sz="2400" dirty="0"/>
              <a:t>Safeguarding issue</a:t>
            </a:r>
          </a:p>
          <a:p>
            <a:pPr lvl="1">
              <a:defRPr/>
            </a:pPr>
            <a:r>
              <a:rPr lang="en-GB" sz="2400" dirty="0"/>
              <a:t>Qualifying complaint to Ofsted </a:t>
            </a:r>
          </a:p>
          <a:p>
            <a:pPr lvl="1">
              <a:defRPr/>
            </a:pPr>
            <a:r>
              <a:rPr lang="en-GB" sz="2400" dirty="0"/>
              <a:t>Pupil mobility</a:t>
            </a:r>
          </a:p>
          <a:p>
            <a:pPr lvl="1">
              <a:defRPr/>
            </a:pPr>
            <a:r>
              <a:rPr lang="en-GB" sz="2400" dirty="0"/>
              <a:t>Outcomes of any survey inspections carried out since last inspection. </a:t>
            </a:r>
          </a:p>
          <a:p>
            <a:pPr lvl="1">
              <a:defRPr/>
            </a:pPr>
            <a:r>
              <a:rPr lang="en-GB" sz="2400" dirty="0"/>
              <a:t>Time since last inspection for exempt schools. </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9B9C4A-F2F5-4D26-8B15-D642CC14D7ED}"/>
              </a:ext>
            </a:extLst>
          </p:cNvPr>
          <p:cNvSpPr>
            <a:spLocks noGrp="1" noChangeArrowheads="1"/>
          </p:cNvSpPr>
          <p:nvPr>
            <p:ph type="title"/>
          </p:nvPr>
        </p:nvSpPr>
        <p:spPr>
          <a:xfrm>
            <a:off x="611188" y="719138"/>
            <a:ext cx="7772400" cy="549622"/>
          </a:xfrm>
        </p:spPr>
        <p:txBody>
          <a:bodyPr/>
          <a:lstStyle/>
          <a:p>
            <a:r>
              <a:rPr lang="en-GB" altLang="en-US" dirty="0"/>
              <a:t>Section 5 Inspection</a:t>
            </a:r>
          </a:p>
        </p:txBody>
      </p:sp>
      <p:sp>
        <p:nvSpPr>
          <p:cNvPr id="30723" name="Content Placeholder 2">
            <a:extLst>
              <a:ext uri="{FF2B5EF4-FFF2-40B4-BE49-F238E27FC236}">
                <a16:creationId xmlns:a16="http://schemas.microsoft.com/office/drawing/2014/main" id="{F47DCD3E-93AC-4C73-8FEA-DB0B071429C1}"/>
              </a:ext>
            </a:extLst>
          </p:cNvPr>
          <p:cNvSpPr>
            <a:spLocks noGrp="1" noChangeArrowheads="1"/>
          </p:cNvSpPr>
          <p:nvPr>
            <p:ph idx="1"/>
          </p:nvPr>
        </p:nvSpPr>
        <p:spPr>
          <a:xfrm>
            <a:off x="755576" y="1484784"/>
            <a:ext cx="7772400" cy="4968552"/>
          </a:xfrm>
        </p:spPr>
        <p:txBody>
          <a:bodyPr/>
          <a:lstStyle/>
          <a:p>
            <a:r>
              <a:rPr lang="en-GB" altLang="en-US" sz="2300" dirty="0"/>
              <a:t>Under  Section 5 – every judgement is available</a:t>
            </a:r>
          </a:p>
          <a:p>
            <a:r>
              <a:rPr lang="en-GB" altLang="en-US" sz="2300" dirty="0"/>
              <a:t>Reporting under all areas in feedback</a:t>
            </a:r>
          </a:p>
          <a:p>
            <a:pPr lvl="1"/>
            <a:r>
              <a:rPr lang="en-GB" sz="2400" i="1" dirty="0">
                <a:solidFill>
                  <a:srgbClr val="0070C0"/>
                </a:solidFill>
              </a:rPr>
              <a:t>Quality of education</a:t>
            </a:r>
          </a:p>
          <a:p>
            <a:pPr lvl="1"/>
            <a:r>
              <a:rPr lang="en-GB" sz="2400" i="1" dirty="0">
                <a:solidFill>
                  <a:srgbClr val="0070C0"/>
                </a:solidFill>
              </a:rPr>
              <a:t>Behaviour &amp; attitudes</a:t>
            </a:r>
          </a:p>
          <a:p>
            <a:pPr lvl="1"/>
            <a:r>
              <a:rPr lang="en-GB" sz="2400" i="1" dirty="0">
                <a:solidFill>
                  <a:srgbClr val="0070C0"/>
                </a:solidFill>
              </a:rPr>
              <a:t>Personal development</a:t>
            </a:r>
          </a:p>
          <a:p>
            <a:pPr lvl="1"/>
            <a:r>
              <a:rPr lang="en-GB" sz="2400" i="1" dirty="0">
                <a:solidFill>
                  <a:srgbClr val="0070C0"/>
                </a:solidFill>
              </a:rPr>
              <a:t>Leadership &amp; management</a:t>
            </a:r>
          </a:p>
          <a:p>
            <a:pPr lvl="1"/>
            <a:r>
              <a:rPr lang="en-GB" sz="2400" i="1" dirty="0">
                <a:solidFill>
                  <a:srgbClr val="0070C0"/>
                </a:solidFill>
              </a:rPr>
              <a:t>Early years</a:t>
            </a:r>
          </a:p>
          <a:p>
            <a:r>
              <a:rPr lang="en-GB" altLang="en-US" sz="2300" dirty="0"/>
              <a:t>Lead Inspector plus 1 (or 2) others dependent on size of school. </a:t>
            </a:r>
          </a:p>
          <a:p>
            <a:r>
              <a:rPr lang="en-GB" altLang="en-US" sz="2300" dirty="0"/>
              <a:t>Deep dives into R,W,M and at least two foundation subjects. </a:t>
            </a:r>
          </a:p>
          <a:p>
            <a:r>
              <a:rPr lang="en-GB" altLang="en-US" sz="2300" dirty="0"/>
              <a:t>Section 5 inspections – Q of E is a limiting factor. </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21F1DE3-5BBD-403A-A816-54C7ECEC74DD}"/>
              </a:ext>
            </a:extLst>
          </p:cNvPr>
          <p:cNvSpPr>
            <a:spLocks noGrp="1" noChangeArrowheads="1"/>
          </p:cNvSpPr>
          <p:nvPr>
            <p:ph type="title"/>
          </p:nvPr>
        </p:nvSpPr>
        <p:spPr>
          <a:xfrm>
            <a:off x="611188" y="719138"/>
            <a:ext cx="7489204" cy="693638"/>
          </a:xfrm>
        </p:spPr>
        <p:txBody>
          <a:bodyPr/>
          <a:lstStyle/>
          <a:p>
            <a:r>
              <a:rPr lang="en-GB" altLang="en-US" dirty="0"/>
              <a:t>Exempt Schools</a:t>
            </a:r>
          </a:p>
        </p:txBody>
      </p:sp>
      <p:sp>
        <p:nvSpPr>
          <p:cNvPr id="3" name="Content Placeholder 2">
            <a:extLst>
              <a:ext uri="{FF2B5EF4-FFF2-40B4-BE49-F238E27FC236}">
                <a16:creationId xmlns:a16="http://schemas.microsoft.com/office/drawing/2014/main" id="{B9EC9FD5-0C44-4229-B30F-8132195BF12A}"/>
              </a:ext>
            </a:extLst>
          </p:cNvPr>
          <p:cNvSpPr>
            <a:spLocks noGrp="1"/>
          </p:cNvSpPr>
          <p:nvPr>
            <p:ph idx="1"/>
          </p:nvPr>
        </p:nvSpPr>
        <p:spPr>
          <a:xfrm>
            <a:off x="611188" y="1628801"/>
            <a:ext cx="7772400" cy="4320480"/>
          </a:xfrm>
        </p:spPr>
        <p:txBody>
          <a:bodyPr/>
          <a:lstStyle/>
          <a:p>
            <a:pPr>
              <a:spcAft>
                <a:spcPts val="1200"/>
              </a:spcAft>
              <a:defRPr/>
            </a:pPr>
            <a:r>
              <a:rPr lang="en-GB" dirty="0"/>
              <a:t>Primary and secondary schools and academies that were judged to be outstanding in their overall effectiveness at their most recent section 5 inspection are exempt from routine inspections under section 5. </a:t>
            </a:r>
          </a:p>
          <a:p>
            <a:pPr marL="0" indent="0">
              <a:buFontTx/>
              <a:buNone/>
              <a:defRPr/>
            </a:pPr>
            <a:r>
              <a:rPr lang="en-GB" b="1" dirty="0"/>
              <a:t>BUT…</a:t>
            </a:r>
          </a:p>
          <a:p>
            <a:pPr>
              <a:defRPr/>
            </a:pPr>
            <a:r>
              <a:rPr lang="en-GB" dirty="0"/>
              <a:t>Exempt schools are subject to risk assessment. </a:t>
            </a:r>
          </a:p>
          <a:p>
            <a:pPr lvl="1">
              <a:defRPr/>
            </a:pPr>
            <a:r>
              <a:rPr lang="en-GB" sz="2400" dirty="0"/>
              <a:t>If the risk assessment process raises concerns about the performance of an exempt school, we may inspect it under section 8 of the Act at any time after the risk assessment.</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23F53B2A-832C-4F5C-BAC9-0B47584894AC}"/>
              </a:ext>
            </a:extLst>
          </p:cNvPr>
          <p:cNvSpPr>
            <a:spLocks noGrp="1" noChangeArrowheads="1"/>
          </p:cNvSpPr>
          <p:nvPr>
            <p:ph idx="1"/>
          </p:nvPr>
        </p:nvSpPr>
        <p:spPr>
          <a:xfrm>
            <a:off x="469590" y="1484784"/>
            <a:ext cx="8063222" cy="5194089"/>
          </a:xfrm>
        </p:spPr>
        <p:txBody>
          <a:bodyPr/>
          <a:lstStyle/>
          <a:p>
            <a:r>
              <a:rPr lang="en-GB" altLang="en-US" dirty="0"/>
              <a:t>If a risk assessment identifies sufficient concerns about a decline in the performance of pupils’ academic/vocational/technical achievement and an overall decline in performance, these outstanding schools will receive a section 8 ‘no formal designation’ inspection</a:t>
            </a:r>
          </a:p>
          <a:p>
            <a:r>
              <a:rPr lang="en-GB" altLang="en-US" dirty="0"/>
              <a:t>If, during the course of the inspection, the lead inspector finds that the school’s overall effectiveness may be lower than outstanding, then the lead inspector may deem the section 8 inspection as a section 5 inspection.</a:t>
            </a:r>
          </a:p>
          <a:p>
            <a:r>
              <a:rPr lang="en-GB" altLang="en-US" i="1" dirty="0"/>
              <a:t>All outstanding schools under new proposals will be inspected in the next 4-5 years</a:t>
            </a:r>
            <a:r>
              <a:rPr lang="en-GB" altLang="en-US" dirty="0"/>
              <a:t>. </a:t>
            </a:r>
          </a:p>
        </p:txBody>
      </p:sp>
      <p:sp>
        <p:nvSpPr>
          <p:cNvPr id="4" name="Title 1">
            <a:extLst>
              <a:ext uri="{FF2B5EF4-FFF2-40B4-BE49-F238E27FC236}">
                <a16:creationId xmlns:a16="http://schemas.microsoft.com/office/drawing/2014/main" id="{4C533C8B-3DC3-4FFB-B31E-C63A38415D2B}"/>
              </a:ext>
            </a:extLst>
          </p:cNvPr>
          <p:cNvSpPr>
            <a:spLocks noGrp="1" noChangeArrowheads="1"/>
          </p:cNvSpPr>
          <p:nvPr>
            <p:ph type="title"/>
          </p:nvPr>
        </p:nvSpPr>
        <p:spPr>
          <a:xfrm>
            <a:off x="611188" y="719138"/>
            <a:ext cx="7489204" cy="693638"/>
          </a:xfrm>
        </p:spPr>
        <p:txBody>
          <a:bodyPr/>
          <a:lstStyle/>
          <a:p>
            <a:r>
              <a:rPr lang="en-GB" altLang="en-US" dirty="0"/>
              <a:t>Exempt Schools</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4E7906-2E97-41E3-B042-F13FD1D64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858FA-1EBF-4BA7-8D5D-CDB6E322977D}"/>
              </a:ext>
            </a:extLst>
          </p:cNvPr>
          <p:cNvSpPr>
            <a:spLocks noGrp="1"/>
          </p:cNvSpPr>
          <p:nvPr>
            <p:ph type="title"/>
          </p:nvPr>
        </p:nvSpPr>
        <p:spPr>
          <a:xfrm>
            <a:off x="539552" y="1700808"/>
            <a:ext cx="2896429" cy="2304256"/>
          </a:xfrm>
        </p:spPr>
        <p:txBody>
          <a:bodyPr vert="horz" lIns="91440" tIns="45720" rIns="91440" bIns="45720" rtlCol="0" anchor="b">
            <a:normAutofit/>
          </a:bodyPr>
          <a:lstStyle/>
          <a:p>
            <a:pPr algn="ctr" eaLnBrk="1" hangingPunct="1">
              <a:lnSpc>
                <a:spcPct val="90000"/>
              </a:lnSpc>
            </a:pPr>
            <a:r>
              <a:rPr lang="en-US" sz="4000" b="1" dirty="0">
                <a:solidFill>
                  <a:srgbClr val="006666"/>
                </a:solidFill>
              </a:rPr>
              <a:t>Any questions so far? </a:t>
            </a:r>
          </a:p>
        </p:txBody>
      </p:sp>
      <p:sp>
        <p:nvSpPr>
          <p:cNvPr id="12" name="Rectangle 11">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93"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D073A33-BAFF-4006-83F2-158EF26AB6CA}"/>
              </a:ext>
            </a:extLst>
          </p:cNvPr>
          <p:cNvPicPr>
            <a:picLocks noGrp="1" noChangeAspect="1"/>
          </p:cNvPicPr>
          <p:nvPr>
            <p:ph idx="1"/>
          </p:nvPr>
        </p:nvPicPr>
        <p:blipFill rotWithShape="1">
          <a:blip r:embed="rId2"/>
          <a:srcRect l="3653" r="18839"/>
          <a:stretch/>
        </p:blipFill>
        <p:spPr>
          <a:xfrm>
            <a:off x="3828497" y="10"/>
            <a:ext cx="5315503" cy="6857990"/>
          </a:xfrm>
          <a:prstGeom prst="rect">
            <a:avLst/>
          </a:prstGeom>
        </p:spPr>
      </p:pic>
    </p:spTree>
    <p:extLst>
      <p:ext uri="{BB962C8B-B14F-4D97-AF65-F5344CB8AC3E}">
        <p14:creationId xmlns:p14="http://schemas.microsoft.com/office/powerpoint/2010/main" val="133028774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8750CAB-7368-4D2D-B698-4FC13D1B0F16}"/>
              </a:ext>
            </a:extLst>
          </p:cNvPr>
          <p:cNvSpPr>
            <a:spLocks noGrp="1" noChangeArrowheads="1"/>
          </p:cNvSpPr>
          <p:nvPr>
            <p:ph type="title"/>
          </p:nvPr>
        </p:nvSpPr>
        <p:spPr/>
        <p:txBody>
          <a:bodyPr/>
          <a:lstStyle/>
          <a:p>
            <a:r>
              <a:rPr lang="en-GB" altLang="en-US"/>
              <a:t>So how is the inspection structured? </a:t>
            </a:r>
          </a:p>
        </p:txBody>
      </p:sp>
      <p:sp>
        <p:nvSpPr>
          <p:cNvPr id="38915" name="Content Placeholder 2">
            <a:extLst>
              <a:ext uri="{FF2B5EF4-FFF2-40B4-BE49-F238E27FC236}">
                <a16:creationId xmlns:a16="http://schemas.microsoft.com/office/drawing/2014/main" id="{1051E915-5354-49C7-B2FF-F9822AA3AA23}"/>
              </a:ext>
            </a:extLst>
          </p:cNvPr>
          <p:cNvSpPr>
            <a:spLocks noGrp="1" noChangeArrowheads="1"/>
          </p:cNvSpPr>
          <p:nvPr>
            <p:ph idx="1"/>
          </p:nvPr>
        </p:nvSpPr>
        <p:spPr>
          <a:xfrm>
            <a:off x="611188" y="1628800"/>
            <a:ext cx="7921624" cy="4114800"/>
          </a:xfrm>
        </p:spPr>
        <p:txBody>
          <a:bodyPr/>
          <a:lstStyle/>
          <a:p>
            <a:pPr>
              <a:spcAft>
                <a:spcPts val="1200"/>
              </a:spcAft>
            </a:pPr>
            <a:r>
              <a:rPr lang="en-GB" altLang="en-US" dirty="0"/>
              <a:t>10 days before – Inspector finds out which school they will be inspecting</a:t>
            </a:r>
          </a:p>
          <a:p>
            <a:pPr>
              <a:spcAft>
                <a:spcPts val="1200"/>
              </a:spcAft>
            </a:pPr>
            <a:r>
              <a:rPr lang="en-GB" altLang="en-US" dirty="0"/>
              <a:t>They will look at the key development points from the last inspection, examine the school IDSR (Inspection Data Summary Report) and look closely at the school website</a:t>
            </a:r>
          </a:p>
          <a:p>
            <a:pPr>
              <a:spcAft>
                <a:spcPts val="1200"/>
              </a:spcAft>
            </a:pPr>
            <a:r>
              <a:rPr lang="en-GB" altLang="en-US" dirty="0"/>
              <a:t>The school website will be viewed to ensure everything that is statutory is present and to explore the quality of curriculum offer for all pupils.</a:t>
            </a:r>
          </a:p>
          <a:p>
            <a:pPr>
              <a:spcAft>
                <a:spcPts val="1200"/>
              </a:spcAft>
            </a:pPr>
            <a:r>
              <a:rPr lang="en-GB" altLang="en-US" dirty="0"/>
              <a:t>These three things will offer up lines of discussion for the 90 minute conversation. </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D713C76-E42B-47E5-A8C9-C9E16F3CD6F6}"/>
              </a:ext>
            </a:extLst>
          </p:cNvPr>
          <p:cNvSpPr>
            <a:spLocks noGrp="1" noChangeArrowheads="1"/>
          </p:cNvSpPr>
          <p:nvPr>
            <p:ph type="title"/>
          </p:nvPr>
        </p:nvSpPr>
        <p:spPr/>
        <p:txBody>
          <a:bodyPr/>
          <a:lstStyle/>
          <a:p>
            <a:r>
              <a:rPr lang="en-GB" altLang="en-US"/>
              <a:t>Before the 90 minute conversation…</a:t>
            </a:r>
          </a:p>
        </p:txBody>
      </p:sp>
      <p:sp>
        <p:nvSpPr>
          <p:cNvPr id="39939" name="Content Placeholder 2">
            <a:extLst>
              <a:ext uri="{FF2B5EF4-FFF2-40B4-BE49-F238E27FC236}">
                <a16:creationId xmlns:a16="http://schemas.microsoft.com/office/drawing/2014/main" id="{A00745ED-3FA6-4C0D-858E-CFC87DEBD031}"/>
              </a:ext>
            </a:extLst>
          </p:cNvPr>
          <p:cNvSpPr>
            <a:spLocks noGrp="1" noChangeArrowheads="1"/>
          </p:cNvSpPr>
          <p:nvPr>
            <p:ph idx="1"/>
          </p:nvPr>
        </p:nvSpPr>
        <p:spPr>
          <a:xfrm>
            <a:off x="611188" y="1700808"/>
            <a:ext cx="7921624" cy="4752528"/>
          </a:xfrm>
        </p:spPr>
        <p:txBody>
          <a:bodyPr/>
          <a:lstStyle/>
          <a:p>
            <a:pPr>
              <a:spcAft>
                <a:spcPts val="1200"/>
              </a:spcAft>
            </a:pPr>
            <a:r>
              <a:rPr lang="en-GB" altLang="en-US" dirty="0"/>
              <a:t>The HT will receive a call from Ofsted saying that school will be inspected over the following two days, what type of inspection it will be and the name of the inspector/s. </a:t>
            </a:r>
          </a:p>
          <a:p>
            <a:pPr>
              <a:spcAft>
                <a:spcPts val="1200"/>
              </a:spcAft>
            </a:pPr>
            <a:r>
              <a:rPr lang="en-GB" altLang="en-US" dirty="0"/>
              <a:t>They will be able to negotiate the time of the conversation, which gives them time to gather up who they need to and be ready with their evidence (p56 - you can have other leaders present). </a:t>
            </a:r>
          </a:p>
          <a:p>
            <a:pPr>
              <a:spcAft>
                <a:spcPts val="1200"/>
              </a:spcAft>
            </a:pPr>
            <a:r>
              <a:rPr lang="en-GB" altLang="en-US" dirty="0"/>
              <a:t>They will receive a call from the LA representative at which point we will give them some background on their inspector/s. </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a:extLst>
              <a:ext uri="{FF2B5EF4-FFF2-40B4-BE49-F238E27FC236}">
                <a16:creationId xmlns:a16="http://schemas.microsoft.com/office/drawing/2014/main" id="{6C063CB9-1BEF-4D7D-B2B1-07F1AE2EC226}"/>
              </a:ext>
            </a:extLst>
          </p:cNvPr>
          <p:cNvGrpSpPr>
            <a:grpSpLocks/>
          </p:cNvGrpSpPr>
          <p:nvPr/>
        </p:nvGrpSpPr>
        <p:grpSpPr bwMode="auto">
          <a:xfrm>
            <a:off x="106613" y="836712"/>
            <a:ext cx="9036496" cy="5472422"/>
            <a:chOff x="755644" y="772878"/>
            <a:chExt cx="7986075" cy="4705882"/>
          </a:xfrm>
        </p:grpSpPr>
        <p:pic>
          <p:nvPicPr>
            <p:cNvPr id="22531" name="Picture 2" descr="https://image.slidesharecdn.com/190923eifhertfordshireassessmentfinal-190923133406/95/eif-and-deep-dives-12-1024.jpg?cb=1569245712">
              <a:extLst>
                <a:ext uri="{FF2B5EF4-FFF2-40B4-BE49-F238E27FC236}">
                  <a16:creationId xmlns:a16="http://schemas.microsoft.com/office/drawing/2014/main" id="{A7332244-7ACF-4D87-83A2-600B87DD8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0" t="4330" r="2689"/>
            <a:stretch/>
          </p:blipFill>
          <p:spPr bwMode="auto">
            <a:xfrm>
              <a:off x="755644" y="772878"/>
              <a:ext cx="7986075" cy="44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D30B2A7-FBAC-40A0-B8EB-9391D8F42427}"/>
                </a:ext>
              </a:extLst>
            </p:cNvPr>
            <p:cNvSpPr/>
            <p:nvPr/>
          </p:nvSpPr>
          <p:spPr>
            <a:xfrm>
              <a:off x="755645" y="4869574"/>
              <a:ext cx="7848454" cy="609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GB" sz="1800"/>
            </a:p>
          </p:txBody>
        </p:sp>
      </p:grpSp>
    </p:spTree>
    <p:extLst>
      <p:ext uri="{BB962C8B-B14F-4D97-AF65-F5344CB8AC3E}">
        <p14:creationId xmlns:p14="http://schemas.microsoft.com/office/powerpoint/2010/main" val="113205777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9E82-0FF0-44A6-AA5E-6EEE5AC24430}"/>
              </a:ext>
            </a:extLst>
          </p:cNvPr>
          <p:cNvSpPr>
            <a:spLocks noGrp="1"/>
          </p:cNvSpPr>
          <p:nvPr>
            <p:ph type="title"/>
          </p:nvPr>
        </p:nvSpPr>
        <p:spPr>
          <a:xfrm>
            <a:off x="611188" y="719138"/>
            <a:ext cx="7772400" cy="621630"/>
          </a:xfrm>
        </p:spPr>
        <p:txBody>
          <a:bodyPr/>
          <a:lstStyle/>
          <a:p>
            <a:r>
              <a:rPr lang="en-GB" dirty="0"/>
              <a:t>Brief overview of the Ofsted framework</a:t>
            </a:r>
            <a:br>
              <a:rPr lang="en-GB" dirty="0"/>
            </a:br>
            <a:endParaRPr lang="en-GB" dirty="0">
              <a:solidFill>
                <a:srgbClr val="006666"/>
              </a:solidFill>
            </a:endParaRPr>
          </a:p>
        </p:txBody>
      </p:sp>
      <p:sp>
        <p:nvSpPr>
          <p:cNvPr id="3" name="Content Placeholder 2">
            <a:extLst>
              <a:ext uri="{FF2B5EF4-FFF2-40B4-BE49-F238E27FC236}">
                <a16:creationId xmlns:a16="http://schemas.microsoft.com/office/drawing/2014/main" id="{E01B22C6-1B0C-40C2-9B04-CBA66427F44D}"/>
              </a:ext>
            </a:extLst>
          </p:cNvPr>
          <p:cNvSpPr>
            <a:spLocks noGrp="1"/>
          </p:cNvSpPr>
          <p:nvPr>
            <p:ph idx="1"/>
          </p:nvPr>
        </p:nvSpPr>
        <p:spPr>
          <a:xfrm>
            <a:off x="611188" y="1628800"/>
            <a:ext cx="7993260" cy="4752528"/>
          </a:xfrm>
        </p:spPr>
        <p:txBody>
          <a:bodyPr/>
          <a:lstStyle/>
          <a:p>
            <a:pPr>
              <a:spcAft>
                <a:spcPts val="1200"/>
              </a:spcAft>
              <a:buFont typeface="Arial" panose="020B0604020202020204" pitchFamily="34" charset="0"/>
              <a:buChar char="•"/>
            </a:pPr>
            <a:r>
              <a:rPr lang="en-GB" dirty="0">
                <a:solidFill>
                  <a:schemeClr val="tx1">
                    <a:lumMod val="65000"/>
                    <a:lumOff val="35000"/>
                  </a:schemeClr>
                </a:solidFill>
              </a:rPr>
              <a:t>Brief overview of the framework including:</a:t>
            </a:r>
          </a:p>
          <a:p>
            <a:pPr marL="628650" lvl="1" indent="-274638">
              <a:spcAft>
                <a:spcPts val="1200"/>
              </a:spcAft>
            </a:pPr>
            <a:r>
              <a:rPr lang="en-GB" sz="2400" dirty="0"/>
              <a:t>Intelligence from local inspections</a:t>
            </a:r>
          </a:p>
          <a:p>
            <a:pPr marL="628650" lvl="1" indent="-274638">
              <a:spcAft>
                <a:spcPts val="1200"/>
              </a:spcAft>
            </a:pPr>
            <a:r>
              <a:rPr lang="en-GB" sz="2400" dirty="0"/>
              <a:t>The difference between a Section 5 and a Section 8 </a:t>
            </a:r>
          </a:p>
          <a:p>
            <a:pPr marL="628650" lvl="1" indent="-274638">
              <a:spcAft>
                <a:spcPts val="1200"/>
              </a:spcAft>
            </a:pPr>
            <a:r>
              <a:rPr lang="en-GB" sz="2400" dirty="0"/>
              <a:t>Possible outcomes from each </a:t>
            </a:r>
          </a:p>
          <a:p>
            <a:pPr marL="628650" lvl="1" indent="-274638">
              <a:spcAft>
                <a:spcPts val="1200"/>
              </a:spcAft>
            </a:pPr>
            <a:r>
              <a:rPr lang="en-GB" sz="2400" dirty="0"/>
              <a:t>Self-assessment and limiting factors </a:t>
            </a:r>
          </a:p>
          <a:p>
            <a:pPr marL="628650" lvl="1" indent="-274638">
              <a:spcAft>
                <a:spcPts val="1200"/>
              </a:spcAft>
            </a:pPr>
            <a:r>
              <a:rPr lang="en-GB" sz="2400" dirty="0"/>
              <a:t>What each part of the inspection process looks like in practice</a:t>
            </a:r>
          </a:p>
          <a:p>
            <a:pPr marL="628650" lvl="1" indent="-274638">
              <a:spcAft>
                <a:spcPts val="1200"/>
              </a:spcAft>
            </a:pPr>
            <a:r>
              <a:rPr lang="en-GB" sz="2400" dirty="0"/>
              <a:t>The prominence of reading in the inspection </a:t>
            </a:r>
          </a:p>
          <a:p>
            <a:pPr>
              <a:spcAft>
                <a:spcPts val="1200"/>
              </a:spcAft>
            </a:pPr>
            <a:endParaRPr lang="en-GB" dirty="0"/>
          </a:p>
        </p:txBody>
      </p:sp>
    </p:spTree>
    <p:extLst>
      <p:ext uri="{BB962C8B-B14F-4D97-AF65-F5344CB8AC3E}">
        <p14:creationId xmlns:p14="http://schemas.microsoft.com/office/powerpoint/2010/main" val="2906887792"/>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55420B4-71DF-4165-9435-6D896BB6B240}"/>
              </a:ext>
            </a:extLst>
          </p:cNvPr>
          <p:cNvSpPr>
            <a:spLocks noGrp="1" noChangeArrowheads="1"/>
          </p:cNvSpPr>
          <p:nvPr>
            <p:ph type="title"/>
          </p:nvPr>
        </p:nvSpPr>
        <p:spPr/>
        <p:txBody>
          <a:bodyPr/>
          <a:lstStyle/>
          <a:p>
            <a:r>
              <a:rPr lang="en-GB" altLang="en-US" dirty="0"/>
              <a:t>The 90 minute conversation – Top Level View </a:t>
            </a:r>
            <a:r>
              <a:rPr lang="en-GB" altLang="en-US"/>
              <a:t>(page 17, </a:t>
            </a:r>
            <a:r>
              <a:rPr lang="en-GB" altLang="en-US" dirty="0"/>
              <a:t>Handbook) </a:t>
            </a:r>
          </a:p>
        </p:txBody>
      </p:sp>
      <p:sp>
        <p:nvSpPr>
          <p:cNvPr id="3" name="Content Placeholder 2">
            <a:extLst>
              <a:ext uri="{FF2B5EF4-FFF2-40B4-BE49-F238E27FC236}">
                <a16:creationId xmlns:a16="http://schemas.microsoft.com/office/drawing/2014/main" id="{F6FEEA58-C5D3-4A65-9B59-48A4ED32DE78}"/>
              </a:ext>
            </a:extLst>
          </p:cNvPr>
          <p:cNvSpPr>
            <a:spLocks noGrp="1"/>
          </p:cNvSpPr>
          <p:nvPr>
            <p:ph idx="1"/>
          </p:nvPr>
        </p:nvSpPr>
        <p:spPr>
          <a:xfrm>
            <a:off x="611188" y="2132856"/>
            <a:ext cx="7772400" cy="4114800"/>
          </a:xfrm>
        </p:spPr>
        <p:txBody>
          <a:bodyPr/>
          <a:lstStyle/>
          <a:p>
            <a:pPr>
              <a:spcAft>
                <a:spcPts val="1200"/>
              </a:spcAft>
              <a:defRPr/>
            </a:pPr>
            <a:r>
              <a:rPr lang="en-GB" dirty="0"/>
              <a:t>May be one or two conversations – the HT/SLT  decide. </a:t>
            </a:r>
          </a:p>
          <a:p>
            <a:pPr>
              <a:defRPr/>
            </a:pPr>
            <a:r>
              <a:rPr lang="en-GB" dirty="0"/>
              <a:t>Two purposes –</a:t>
            </a:r>
          </a:p>
          <a:p>
            <a:pPr lvl="1">
              <a:defRPr/>
            </a:pPr>
            <a:r>
              <a:rPr lang="en-GB" sz="2400" dirty="0"/>
              <a:t>A reflective conversation about the school’s progress since the last inspection, to include the curriculum offer. </a:t>
            </a:r>
          </a:p>
          <a:p>
            <a:pPr lvl="1">
              <a:defRPr/>
            </a:pPr>
            <a:r>
              <a:rPr lang="en-GB" sz="2400" dirty="0"/>
              <a:t>A shorter inspection planning conversation focussing on practical and logistical issues such as timetabling </a:t>
            </a:r>
          </a:p>
          <a:p>
            <a:pPr marL="0" indent="0">
              <a:buFontTx/>
              <a:buNone/>
              <a:defRPr/>
            </a:pPr>
            <a:endParaRPr lang="en-GB" dirty="0"/>
          </a:p>
          <a:p>
            <a:pPr>
              <a:defRPr/>
            </a:pPr>
            <a:endParaRPr lang="en-GB" dirty="0"/>
          </a:p>
        </p:txBody>
      </p:sp>
    </p:spTree>
    <p:extLst>
      <p:ext uri="{BB962C8B-B14F-4D97-AF65-F5344CB8AC3E}">
        <p14:creationId xmlns:p14="http://schemas.microsoft.com/office/powerpoint/2010/main" val="194000824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A472EB-EC93-4962-82C8-C4E408A36B1D}"/>
              </a:ext>
            </a:extLst>
          </p:cNvPr>
          <p:cNvSpPr>
            <a:spLocks noGrp="1" noChangeArrowheads="1"/>
          </p:cNvSpPr>
          <p:nvPr>
            <p:ph type="title"/>
          </p:nvPr>
        </p:nvSpPr>
        <p:spPr>
          <a:xfrm>
            <a:off x="685800" y="753474"/>
            <a:ext cx="7772400" cy="648072"/>
          </a:xfrm>
        </p:spPr>
        <p:txBody>
          <a:bodyPr/>
          <a:lstStyle/>
          <a:p>
            <a:r>
              <a:rPr lang="en-GB" altLang="en-US" dirty="0"/>
              <a:t>Intent, Implementation and Impact</a:t>
            </a:r>
          </a:p>
        </p:txBody>
      </p:sp>
      <p:pic>
        <p:nvPicPr>
          <p:cNvPr id="10243" name="Content Placeholder 4">
            <a:extLst>
              <a:ext uri="{FF2B5EF4-FFF2-40B4-BE49-F238E27FC236}">
                <a16:creationId xmlns:a16="http://schemas.microsoft.com/office/drawing/2014/main" id="{316910FC-8BAD-4A44-B874-CC1976AC899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390" t="4165" r="5022"/>
          <a:stretch/>
        </p:blipFill>
        <p:spPr>
          <a:xfrm>
            <a:off x="366129" y="1556792"/>
            <a:ext cx="8411742" cy="5143784"/>
          </a:xfrm>
        </p:spPr>
      </p:pic>
    </p:spTree>
    <p:extLst>
      <p:ext uri="{BB962C8B-B14F-4D97-AF65-F5344CB8AC3E}">
        <p14:creationId xmlns:p14="http://schemas.microsoft.com/office/powerpoint/2010/main" val="392770641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F6E152E-C2FA-4DB8-8943-8C17AD19F70C}"/>
              </a:ext>
            </a:extLst>
          </p:cNvPr>
          <p:cNvSpPr>
            <a:spLocks noGrp="1" noChangeArrowheads="1"/>
          </p:cNvSpPr>
          <p:nvPr>
            <p:ph type="title"/>
          </p:nvPr>
        </p:nvSpPr>
        <p:spPr>
          <a:xfrm>
            <a:off x="611188" y="719138"/>
            <a:ext cx="7772400" cy="693737"/>
          </a:xfrm>
        </p:spPr>
        <p:txBody>
          <a:bodyPr/>
          <a:lstStyle/>
          <a:p>
            <a:r>
              <a:rPr lang="en-GB" altLang="en-US" dirty="0"/>
              <a:t>The 90 minute conversation for leaders</a:t>
            </a:r>
          </a:p>
        </p:txBody>
      </p:sp>
      <p:sp>
        <p:nvSpPr>
          <p:cNvPr id="3" name="Content Placeholder 2">
            <a:extLst>
              <a:ext uri="{FF2B5EF4-FFF2-40B4-BE49-F238E27FC236}">
                <a16:creationId xmlns:a16="http://schemas.microsoft.com/office/drawing/2014/main" id="{A37332B6-A855-4FEF-B7B8-B3D81418BD71}"/>
              </a:ext>
            </a:extLst>
          </p:cNvPr>
          <p:cNvSpPr>
            <a:spLocks noGrp="1"/>
          </p:cNvSpPr>
          <p:nvPr>
            <p:ph idx="1"/>
          </p:nvPr>
        </p:nvSpPr>
        <p:spPr>
          <a:xfrm>
            <a:off x="397520" y="1349437"/>
            <a:ext cx="8350944" cy="5508563"/>
          </a:xfrm>
        </p:spPr>
        <p:txBody>
          <a:bodyPr/>
          <a:lstStyle/>
          <a:p>
            <a:pPr>
              <a:defRPr/>
            </a:pPr>
            <a:r>
              <a:rPr lang="en-GB" sz="2200" dirty="0"/>
              <a:t>Be clear - what you are asked will also be asked of middle leadership and governors and will inform your deep dives</a:t>
            </a:r>
          </a:p>
          <a:p>
            <a:pPr>
              <a:defRPr/>
            </a:pPr>
            <a:r>
              <a:rPr lang="en-GB" sz="2200" dirty="0"/>
              <a:t>Be honest – discuss strengths against the handbook statements, give exemplars, including the progress of PP (Pupil Premium) and SEND pupils. Other leaders may be best placed to do this – draw on team strength. Discuss SEF/SDP</a:t>
            </a:r>
          </a:p>
          <a:p>
            <a:pPr>
              <a:defRPr/>
            </a:pPr>
            <a:r>
              <a:rPr lang="en-GB" sz="2200" dirty="0"/>
              <a:t>Be prepared – the more you and your team understand why you are being asked the questions you are being asked, the simpler the discussion is. </a:t>
            </a:r>
          </a:p>
          <a:p>
            <a:pPr>
              <a:defRPr/>
            </a:pPr>
            <a:r>
              <a:rPr lang="en-GB" sz="2200" dirty="0"/>
              <a:t>Make links – you will be asked about your curriculum offer on your website and your journey in producing it. </a:t>
            </a:r>
          </a:p>
          <a:p>
            <a:pPr>
              <a:defRPr/>
            </a:pPr>
            <a:r>
              <a:rPr lang="en-GB" sz="2200" dirty="0"/>
              <a:t>Be sure – during the deep dives the quality of curriculum thinking will be explored with subject leads and triangulated with evidence. Once brought together, hypothesis are created for Day 2 around the quality of education. </a:t>
            </a:r>
          </a:p>
          <a:p>
            <a:pPr marL="0" indent="0">
              <a:buFontTx/>
              <a:buNone/>
              <a:defRPr/>
            </a:pPr>
            <a:endParaRPr lang="en-GB" sz="2200" dirty="0"/>
          </a:p>
          <a:p>
            <a:pPr>
              <a:defRPr/>
            </a:pPr>
            <a:endParaRPr lang="en-GB" sz="2200" dirty="0"/>
          </a:p>
        </p:txBody>
      </p:sp>
    </p:spTree>
    <p:extLst>
      <p:ext uri="{BB962C8B-B14F-4D97-AF65-F5344CB8AC3E}">
        <p14:creationId xmlns:p14="http://schemas.microsoft.com/office/powerpoint/2010/main" val="436770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8F6C-5FF6-4F6B-BD0C-D6DAA6A6B747}"/>
              </a:ext>
            </a:extLst>
          </p:cNvPr>
          <p:cNvSpPr>
            <a:spLocks noGrp="1"/>
          </p:cNvSpPr>
          <p:nvPr>
            <p:ph type="title"/>
          </p:nvPr>
        </p:nvSpPr>
        <p:spPr/>
        <p:txBody>
          <a:bodyPr/>
          <a:lstStyle/>
          <a:p>
            <a:r>
              <a:rPr lang="en-GB" dirty="0"/>
              <a:t>Link to Governor interview</a:t>
            </a:r>
          </a:p>
        </p:txBody>
      </p:sp>
      <p:pic>
        <p:nvPicPr>
          <p:cNvPr id="5" name="Content Placeholder 4">
            <a:extLst>
              <a:ext uri="{FF2B5EF4-FFF2-40B4-BE49-F238E27FC236}">
                <a16:creationId xmlns:a16="http://schemas.microsoft.com/office/drawing/2014/main" id="{8D50362E-F511-4A32-9387-8CEDEC8CEADD}"/>
              </a:ext>
            </a:extLst>
          </p:cNvPr>
          <p:cNvPicPr>
            <a:picLocks noGrp="1" noChangeAspect="1"/>
          </p:cNvPicPr>
          <p:nvPr>
            <p:ph idx="1"/>
          </p:nvPr>
        </p:nvPicPr>
        <p:blipFill rotWithShape="1">
          <a:blip r:embed="rId2"/>
          <a:srcRect l="4326"/>
          <a:stretch/>
        </p:blipFill>
        <p:spPr>
          <a:xfrm>
            <a:off x="179512" y="1484784"/>
            <a:ext cx="8964488" cy="5112568"/>
          </a:xfrm>
        </p:spPr>
      </p:pic>
    </p:spTree>
    <p:extLst>
      <p:ext uri="{BB962C8B-B14F-4D97-AF65-F5344CB8AC3E}">
        <p14:creationId xmlns:p14="http://schemas.microsoft.com/office/powerpoint/2010/main" val="2091017691"/>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8C1A-43CB-4506-9632-496D017F4BB8}"/>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E8834E78-DA1F-460B-A03F-862E033A3445}"/>
              </a:ext>
            </a:extLst>
          </p:cNvPr>
          <p:cNvPicPr>
            <a:picLocks noGrp="1" noChangeAspect="1"/>
          </p:cNvPicPr>
          <p:nvPr>
            <p:ph idx="1"/>
          </p:nvPr>
        </p:nvPicPr>
        <p:blipFill rotWithShape="1">
          <a:blip r:embed="rId2"/>
          <a:srcRect l="4163"/>
          <a:stretch/>
        </p:blipFill>
        <p:spPr>
          <a:xfrm>
            <a:off x="107504" y="594246"/>
            <a:ext cx="9036496" cy="5544616"/>
          </a:xfrm>
        </p:spPr>
      </p:pic>
    </p:spTree>
    <p:extLst>
      <p:ext uri="{BB962C8B-B14F-4D97-AF65-F5344CB8AC3E}">
        <p14:creationId xmlns:p14="http://schemas.microsoft.com/office/powerpoint/2010/main" val="4277461132"/>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0715-0E52-47F4-8038-3760A44696A0}"/>
              </a:ext>
            </a:extLst>
          </p:cNvPr>
          <p:cNvSpPr>
            <a:spLocks noGrp="1"/>
          </p:cNvSpPr>
          <p:nvPr>
            <p:ph type="title"/>
          </p:nvPr>
        </p:nvSpPr>
        <p:spPr/>
        <p:txBody>
          <a:bodyPr/>
          <a:lstStyle/>
          <a:p>
            <a:r>
              <a:rPr lang="en-GB" dirty="0"/>
              <a:t>Key questions</a:t>
            </a:r>
          </a:p>
        </p:txBody>
      </p:sp>
      <p:sp>
        <p:nvSpPr>
          <p:cNvPr id="3" name="Content Placeholder 2">
            <a:extLst>
              <a:ext uri="{FF2B5EF4-FFF2-40B4-BE49-F238E27FC236}">
                <a16:creationId xmlns:a16="http://schemas.microsoft.com/office/drawing/2014/main" id="{0D31317B-862F-4637-86D6-C05DE74A70F5}"/>
              </a:ext>
            </a:extLst>
          </p:cNvPr>
          <p:cNvSpPr>
            <a:spLocks noGrp="1"/>
          </p:cNvSpPr>
          <p:nvPr>
            <p:ph idx="1"/>
          </p:nvPr>
        </p:nvSpPr>
        <p:spPr>
          <a:xfrm>
            <a:off x="611188" y="1628800"/>
            <a:ext cx="8137276" cy="4114800"/>
          </a:xfrm>
        </p:spPr>
        <p:txBody>
          <a:bodyPr/>
          <a:lstStyle/>
          <a:p>
            <a:pPr>
              <a:spcAft>
                <a:spcPts val="600"/>
              </a:spcAft>
            </a:pPr>
            <a:r>
              <a:rPr lang="en-GB" dirty="0"/>
              <a:t>Do you know what the key areas of development were from your last inspection and what progress has been made against them? </a:t>
            </a:r>
          </a:p>
          <a:p>
            <a:pPr>
              <a:spcAft>
                <a:spcPts val="600"/>
              </a:spcAft>
            </a:pPr>
            <a:r>
              <a:rPr lang="en-GB" dirty="0"/>
              <a:t>Is your website statutory? Whose responsibility is it to make sure that it is? </a:t>
            </a:r>
          </a:p>
          <a:p>
            <a:pPr>
              <a:spcAft>
                <a:spcPts val="600"/>
              </a:spcAft>
            </a:pPr>
            <a:r>
              <a:rPr lang="en-GB" i="1" dirty="0">
                <a:hlinkClick r:id="rId2"/>
              </a:rPr>
              <a:t>www.gov.uk/guidance/what-maintained-schools-must-publish-online</a:t>
            </a:r>
            <a:r>
              <a:rPr lang="en-GB" i="1" dirty="0"/>
              <a:t> - 2018 update</a:t>
            </a:r>
          </a:p>
          <a:p>
            <a:pPr>
              <a:spcAft>
                <a:spcPts val="600"/>
              </a:spcAft>
            </a:pPr>
            <a:r>
              <a:rPr lang="en-GB" dirty="0"/>
              <a:t>What does your school data tell you about the progress of pupils? What are the strengths/areas for development? How do you hold leaders to account for their actions against these priorities? Do you access your SIP report? </a:t>
            </a:r>
          </a:p>
          <a:p>
            <a:endParaRPr lang="en-GB" dirty="0"/>
          </a:p>
          <a:p>
            <a:endParaRPr lang="en-GB" dirty="0"/>
          </a:p>
        </p:txBody>
      </p:sp>
    </p:spTree>
    <p:extLst>
      <p:ext uri="{BB962C8B-B14F-4D97-AF65-F5344CB8AC3E}">
        <p14:creationId xmlns:p14="http://schemas.microsoft.com/office/powerpoint/2010/main" val="889893177"/>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E9FC-B5D8-42CE-8718-D45B829E86F9}"/>
              </a:ext>
            </a:extLst>
          </p:cNvPr>
          <p:cNvSpPr>
            <a:spLocks noGrp="1"/>
          </p:cNvSpPr>
          <p:nvPr>
            <p:ph type="title"/>
          </p:nvPr>
        </p:nvSpPr>
        <p:spPr/>
        <p:txBody>
          <a:bodyPr/>
          <a:lstStyle/>
          <a:p>
            <a:r>
              <a:rPr lang="en-GB" dirty="0"/>
              <a:t>Key questions</a:t>
            </a:r>
          </a:p>
        </p:txBody>
      </p:sp>
      <p:sp>
        <p:nvSpPr>
          <p:cNvPr id="3" name="Content Placeholder 2">
            <a:extLst>
              <a:ext uri="{FF2B5EF4-FFF2-40B4-BE49-F238E27FC236}">
                <a16:creationId xmlns:a16="http://schemas.microsoft.com/office/drawing/2014/main" id="{7540D09A-1239-46DF-962F-12FDF4D394A5}"/>
              </a:ext>
            </a:extLst>
          </p:cNvPr>
          <p:cNvSpPr>
            <a:spLocks noGrp="1"/>
          </p:cNvSpPr>
          <p:nvPr>
            <p:ph idx="1"/>
          </p:nvPr>
        </p:nvSpPr>
        <p:spPr>
          <a:xfrm>
            <a:off x="583046" y="1290638"/>
            <a:ext cx="8281292" cy="5198682"/>
          </a:xfrm>
        </p:spPr>
        <p:txBody>
          <a:bodyPr/>
          <a:lstStyle/>
          <a:p>
            <a:pPr>
              <a:spcAft>
                <a:spcPts val="600"/>
              </a:spcAft>
            </a:pPr>
            <a:r>
              <a:rPr lang="en-GB" dirty="0"/>
              <a:t>Have you discussed with your SLT these key questions so that your statements ‘match’ theirs? </a:t>
            </a:r>
          </a:p>
          <a:p>
            <a:pPr>
              <a:spcAft>
                <a:spcPts val="600"/>
              </a:spcAft>
            </a:pPr>
            <a:r>
              <a:rPr lang="en-GB" dirty="0"/>
              <a:t>For timetabling purposes, does your school leadership know who they can rely on to attend the Governors interview? ( usually on Day 2?)</a:t>
            </a:r>
          </a:p>
          <a:p>
            <a:pPr>
              <a:spcAft>
                <a:spcPts val="600"/>
              </a:spcAft>
            </a:pPr>
            <a:r>
              <a:rPr lang="en-GB" dirty="0"/>
              <a:t>Who are the best people to be interviewed? What are their responsibilities? Are they up to date on knowledge and intelligence on the school? Do they attend training? What is the impact of that training?</a:t>
            </a:r>
          </a:p>
          <a:p>
            <a:pPr>
              <a:spcAft>
                <a:spcPts val="600"/>
              </a:spcAft>
            </a:pPr>
            <a:r>
              <a:rPr lang="en-GB" dirty="0"/>
              <a:t>Can Governors describe an area of challenge which has impacted on pupil outcomes? </a:t>
            </a:r>
          </a:p>
          <a:p>
            <a:pPr>
              <a:spcAft>
                <a:spcPts val="600"/>
              </a:spcAft>
            </a:pPr>
            <a:r>
              <a:rPr lang="en-GB" dirty="0"/>
              <a:t>Up to date on KCSIE </a:t>
            </a:r>
            <a:r>
              <a:rPr lang="en-GB" sz="2200" dirty="0"/>
              <a:t>(Keeping Children Safe in Education) </a:t>
            </a:r>
            <a:r>
              <a:rPr lang="en-GB" dirty="0"/>
              <a:t>2019 updates – crucial.  </a:t>
            </a:r>
          </a:p>
        </p:txBody>
      </p:sp>
    </p:spTree>
    <p:extLst>
      <p:ext uri="{BB962C8B-B14F-4D97-AF65-F5344CB8AC3E}">
        <p14:creationId xmlns:p14="http://schemas.microsoft.com/office/powerpoint/2010/main" val="1182371736"/>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4C6A-6575-4060-A3E5-FF88D490B737}"/>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ACEEDFF6-4C8F-418F-8CA3-6C4BB0984886}"/>
              </a:ext>
            </a:extLst>
          </p:cNvPr>
          <p:cNvPicPr>
            <a:picLocks noGrp="1" noChangeAspect="1"/>
          </p:cNvPicPr>
          <p:nvPr>
            <p:ph idx="1"/>
          </p:nvPr>
        </p:nvPicPr>
        <p:blipFill rotWithShape="1">
          <a:blip r:embed="rId2"/>
          <a:srcRect l="2604" b="24706"/>
          <a:stretch/>
        </p:blipFill>
        <p:spPr>
          <a:xfrm>
            <a:off x="0" y="476672"/>
            <a:ext cx="9150978" cy="4248472"/>
          </a:xfrm>
        </p:spPr>
      </p:pic>
    </p:spTree>
    <p:extLst>
      <p:ext uri="{BB962C8B-B14F-4D97-AF65-F5344CB8AC3E}">
        <p14:creationId xmlns:p14="http://schemas.microsoft.com/office/powerpoint/2010/main" val="2420084462"/>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B69A-4BC1-4FC7-B519-9969BB49EA6C}"/>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F2B5F806-26AD-4C52-8339-1FDA6E2C9717}"/>
              </a:ext>
            </a:extLst>
          </p:cNvPr>
          <p:cNvPicPr>
            <a:picLocks noGrp="1" noChangeAspect="1"/>
          </p:cNvPicPr>
          <p:nvPr>
            <p:ph idx="1"/>
          </p:nvPr>
        </p:nvPicPr>
        <p:blipFill rotWithShape="1">
          <a:blip r:embed="rId2"/>
          <a:srcRect l="3535" b="9333"/>
          <a:stretch/>
        </p:blipFill>
        <p:spPr>
          <a:xfrm>
            <a:off x="13533" y="548680"/>
            <a:ext cx="9116933" cy="5040560"/>
          </a:xfrm>
        </p:spPr>
      </p:pic>
    </p:spTree>
    <p:extLst>
      <p:ext uri="{BB962C8B-B14F-4D97-AF65-F5344CB8AC3E}">
        <p14:creationId xmlns:p14="http://schemas.microsoft.com/office/powerpoint/2010/main" val="3263237448"/>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BA613BC-7BEB-40DB-AA8F-9D828E9CD90B}"/>
              </a:ext>
            </a:extLst>
          </p:cNvPr>
          <p:cNvSpPr>
            <a:spLocks noGrp="1" noChangeArrowheads="1"/>
          </p:cNvSpPr>
          <p:nvPr>
            <p:ph type="title"/>
          </p:nvPr>
        </p:nvSpPr>
        <p:spPr/>
        <p:txBody>
          <a:bodyPr/>
          <a:lstStyle/>
          <a:p>
            <a:endParaRPr lang="en-US" altLang="en-US"/>
          </a:p>
        </p:txBody>
      </p:sp>
      <p:pic>
        <p:nvPicPr>
          <p:cNvPr id="41987" name="Content Placeholder 4">
            <a:extLst>
              <a:ext uri="{FF2B5EF4-FFF2-40B4-BE49-F238E27FC236}">
                <a16:creationId xmlns:a16="http://schemas.microsoft.com/office/drawing/2014/main" id="{9267DE1A-251D-4755-B59C-7BEDCAA6A6E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88" t="4499" r="3544"/>
          <a:stretch/>
        </p:blipFill>
        <p:spPr>
          <a:xfrm>
            <a:off x="115367" y="476672"/>
            <a:ext cx="9028633" cy="5590182"/>
          </a:xfr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48420A-9F45-4C02-9B93-A299F79F050B}"/>
              </a:ext>
            </a:extLst>
          </p:cNvPr>
          <p:cNvPicPr>
            <a:picLocks noGrp="1" noChangeAspect="1"/>
          </p:cNvPicPr>
          <p:nvPr>
            <p:ph idx="1"/>
          </p:nvPr>
        </p:nvPicPr>
        <p:blipFill rotWithShape="1">
          <a:blip r:embed="rId2"/>
          <a:srcRect l="3768" t="3961" r="3768"/>
          <a:stretch/>
        </p:blipFill>
        <p:spPr>
          <a:xfrm>
            <a:off x="143117" y="1268760"/>
            <a:ext cx="8857765" cy="5280147"/>
          </a:xfrm>
        </p:spPr>
      </p:pic>
      <p:sp>
        <p:nvSpPr>
          <p:cNvPr id="6" name="Title 5">
            <a:extLst>
              <a:ext uri="{FF2B5EF4-FFF2-40B4-BE49-F238E27FC236}">
                <a16:creationId xmlns:a16="http://schemas.microsoft.com/office/drawing/2014/main" id="{600BE9AA-DE20-4F1F-8179-891E616C26DE}"/>
              </a:ext>
            </a:extLst>
          </p:cNvPr>
          <p:cNvSpPr>
            <a:spLocks noGrp="1"/>
          </p:cNvSpPr>
          <p:nvPr>
            <p:ph type="title"/>
          </p:nvPr>
        </p:nvSpPr>
        <p:spPr/>
        <p:txBody>
          <a:bodyPr/>
          <a:lstStyle/>
          <a:p>
            <a:r>
              <a:rPr lang="en-GB" dirty="0"/>
              <a:t>The previous framework…</a:t>
            </a:r>
          </a:p>
        </p:txBody>
      </p:sp>
    </p:spTree>
    <p:extLst>
      <p:ext uri="{BB962C8B-B14F-4D97-AF65-F5344CB8AC3E}">
        <p14:creationId xmlns:p14="http://schemas.microsoft.com/office/powerpoint/2010/main" val="2252350142"/>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EDDEE453-69A1-4C34-A91F-48018E5B32E9}"/>
              </a:ext>
            </a:extLst>
          </p:cNvPr>
          <p:cNvSpPr>
            <a:spLocks noGrp="1" noChangeArrowheads="1"/>
          </p:cNvSpPr>
          <p:nvPr>
            <p:ph type="title"/>
          </p:nvPr>
        </p:nvSpPr>
        <p:spPr/>
        <p:txBody>
          <a:bodyPr/>
          <a:lstStyle/>
          <a:p>
            <a:endParaRPr lang="en-US" altLang="en-US"/>
          </a:p>
        </p:txBody>
      </p:sp>
      <p:pic>
        <p:nvPicPr>
          <p:cNvPr id="120835" name="Content Placeholder 4">
            <a:extLst>
              <a:ext uri="{FF2B5EF4-FFF2-40B4-BE49-F238E27FC236}">
                <a16:creationId xmlns:a16="http://schemas.microsoft.com/office/drawing/2014/main" id="{1175BF17-431A-432A-BB7D-8024B3C21CE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77" t="3453" r="3183"/>
          <a:stretch/>
        </p:blipFill>
        <p:spPr>
          <a:xfrm>
            <a:off x="85405" y="548680"/>
            <a:ext cx="8973190" cy="5590182"/>
          </a:xfrm>
        </p:spPr>
      </p:pic>
    </p:spTree>
    <p:extLst>
      <p:ext uri="{BB962C8B-B14F-4D97-AF65-F5344CB8AC3E}">
        <p14:creationId xmlns:p14="http://schemas.microsoft.com/office/powerpoint/2010/main" val="324749733"/>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688D-135C-4975-A5B9-8CB2F3B049E0}"/>
              </a:ext>
            </a:extLst>
          </p:cNvPr>
          <p:cNvSpPr>
            <a:spLocks noGrp="1"/>
          </p:cNvSpPr>
          <p:nvPr>
            <p:ph type="title"/>
          </p:nvPr>
        </p:nvSpPr>
        <p:spPr>
          <a:xfrm>
            <a:off x="611188" y="719138"/>
            <a:ext cx="7772400" cy="765646"/>
          </a:xfrm>
        </p:spPr>
        <p:txBody>
          <a:bodyPr/>
          <a:lstStyle/>
          <a:p>
            <a:r>
              <a:rPr lang="en-GB" dirty="0"/>
              <a:t>Key questions</a:t>
            </a:r>
          </a:p>
        </p:txBody>
      </p:sp>
      <p:sp>
        <p:nvSpPr>
          <p:cNvPr id="3" name="Content Placeholder 2">
            <a:extLst>
              <a:ext uri="{FF2B5EF4-FFF2-40B4-BE49-F238E27FC236}">
                <a16:creationId xmlns:a16="http://schemas.microsoft.com/office/drawing/2014/main" id="{94598E93-DCB9-4542-93CE-2AB3B0C6AA69}"/>
              </a:ext>
            </a:extLst>
          </p:cNvPr>
          <p:cNvSpPr>
            <a:spLocks noGrp="1"/>
          </p:cNvSpPr>
          <p:nvPr>
            <p:ph idx="1"/>
          </p:nvPr>
        </p:nvSpPr>
        <p:spPr>
          <a:xfrm>
            <a:off x="611188" y="1772816"/>
            <a:ext cx="7772400" cy="4536504"/>
          </a:xfrm>
        </p:spPr>
        <p:txBody>
          <a:bodyPr/>
          <a:lstStyle/>
          <a:p>
            <a:pPr>
              <a:spcAft>
                <a:spcPts val="1200"/>
              </a:spcAft>
            </a:pPr>
            <a:r>
              <a:rPr lang="en-GB" dirty="0"/>
              <a:t>Do you know what the barriers for children are in your context and how your curriculum offer intends to close the gap? </a:t>
            </a:r>
          </a:p>
          <a:p>
            <a:pPr>
              <a:spcAft>
                <a:spcPts val="1200"/>
              </a:spcAft>
            </a:pPr>
            <a:r>
              <a:rPr lang="en-GB" dirty="0"/>
              <a:t>What are your schools current strengths in this area and what are the areas for development? How do you know? (</a:t>
            </a:r>
            <a:r>
              <a:rPr lang="en-GB" i="1" dirty="0"/>
              <a:t>Governing body meetings, work scrutiny, subject leader conversations) </a:t>
            </a:r>
            <a:r>
              <a:rPr lang="en-GB" dirty="0"/>
              <a:t>In short, whose responsibility is it in your Governing Body to know this? </a:t>
            </a:r>
          </a:p>
          <a:p>
            <a:pPr>
              <a:spcAft>
                <a:spcPts val="1200"/>
              </a:spcAft>
            </a:pPr>
            <a:r>
              <a:rPr lang="en-GB" dirty="0"/>
              <a:t>How are staff new to role supported? (mentors/CPD)</a:t>
            </a:r>
          </a:p>
        </p:txBody>
      </p:sp>
    </p:spTree>
    <p:extLst>
      <p:ext uri="{BB962C8B-B14F-4D97-AF65-F5344CB8AC3E}">
        <p14:creationId xmlns:p14="http://schemas.microsoft.com/office/powerpoint/2010/main" val="384377761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FEF80DD-7073-414E-8D5B-F434D5239E15}"/>
              </a:ext>
            </a:extLst>
          </p:cNvPr>
          <p:cNvSpPr>
            <a:spLocks noGrp="1" noChangeArrowheads="1"/>
          </p:cNvSpPr>
          <p:nvPr>
            <p:ph type="title"/>
          </p:nvPr>
        </p:nvSpPr>
        <p:spPr/>
        <p:txBody>
          <a:bodyPr/>
          <a:lstStyle/>
          <a:p>
            <a:r>
              <a:rPr lang="en-GB" altLang="en-US"/>
              <a:t>Assessment</a:t>
            </a:r>
          </a:p>
        </p:txBody>
      </p:sp>
      <p:sp>
        <p:nvSpPr>
          <p:cNvPr id="3" name="Content Placeholder 2">
            <a:extLst>
              <a:ext uri="{FF2B5EF4-FFF2-40B4-BE49-F238E27FC236}">
                <a16:creationId xmlns:a16="http://schemas.microsoft.com/office/drawing/2014/main" id="{4DE8D09C-5C89-4D94-984F-FB0DDF18CB36}"/>
              </a:ext>
            </a:extLst>
          </p:cNvPr>
          <p:cNvSpPr>
            <a:spLocks noGrp="1"/>
          </p:cNvSpPr>
          <p:nvPr>
            <p:ph idx="1"/>
          </p:nvPr>
        </p:nvSpPr>
        <p:spPr>
          <a:xfrm>
            <a:off x="611188" y="1862139"/>
            <a:ext cx="7772400" cy="3943126"/>
          </a:xfrm>
        </p:spPr>
        <p:txBody>
          <a:bodyPr/>
          <a:lstStyle/>
          <a:p>
            <a:pPr>
              <a:spcAft>
                <a:spcPts val="1200"/>
              </a:spcAft>
              <a:defRPr/>
            </a:pPr>
            <a:r>
              <a:rPr lang="en-GB" dirty="0"/>
              <a:t>Good schools praised for quality of assessment</a:t>
            </a:r>
          </a:p>
          <a:p>
            <a:pPr>
              <a:spcAft>
                <a:spcPts val="1200"/>
              </a:spcAft>
              <a:defRPr/>
            </a:pPr>
            <a:r>
              <a:rPr lang="en-GB" dirty="0"/>
              <a:t>Teachers use assessment information well</a:t>
            </a:r>
          </a:p>
          <a:p>
            <a:pPr>
              <a:spcAft>
                <a:spcPts val="1200"/>
              </a:spcAft>
              <a:defRPr/>
            </a:pPr>
            <a:r>
              <a:rPr lang="en-GB" dirty="0"/>
              <a:t>Teachers using skilled subject knowledge to iron out misconceptions and fill gaps in pupil knowledge</a:t>
            </a:r>
          </a:p>
          <a:p>
            <a:pPr>
              <a:spcAft>
                <a:spcPts val="1200"/>
              </a:spcAft>
              <a:defRPr/>
            </a:pPr>
            <a:r>
              <a:rPr lang="en-GB" dirty="0"/>
              <a:t>Skilful questioning to ensure they are finding out what pupils know and remember and where there are struggling to catch up and keep up, planning rapid interventions to ensure the gap does not widen</a:t>
            </a:r>
          </a:p>
          <a:p>
            <a:pPr>
              <a:spcAft>
                <a:spcPts val="1200"/>
              </a:spcAft>
              <a:defRPr/>
            </a:pPr>
            <a:endParaRPr lang="en-GB" dirty="0"/>
          </a:p>
          <a:p>
            <a:pPr marL="0" indent="0">
              <a:spcAft>
                <a:spcPts val="1200"/>
              </a:spcAft>
              <a:buNone/>
              <a:defRPr/>
            </a:pPr>
            <a:endParaRPr lang="en-GB" dirty="0">
              <a:solidFill>
                <a:srgbClr val="0070C0"/>
              </a:solidFill>
            </a:endParaRPr>
          </a:p>
          <a:p>
            <a:pPr>
              <a:spcAft>
                <a:spcPts val="1200"/>
              </a:spcAft>
              <a:defRPr/>
            </a:pPr>
            <a:endParaRPr lang="en-GB" dirty="0"/>
          </a:p>
          <a:p>
            <a:pPr marL="0" indent="0">
              <a:spcAft>
                <a:spcPts val="1200"/>
              </a:spcAft>
              <a:buFontTx/>
              <a:buNone/>
              <a:defRPr/>
            </a:pPr>
            <a:endParaRPr lang="en-GB" dirty="0"/>
          </a:p>
          <a:p>
            <a:pPr>
              <a:spcAft>
                <a:spcPts val="1200"/>
              </a:spcAft>
              <a:defRPr/>
            </a:pPr>
            <a:endParaRPr lang="en-GB" dirty="0"/>
          </a:p>
          <a:p>
            <a:pPr>
              <a:spcAft>
                <a:spcPts val="1200"/>
              </a:spcAft>
              <a:defRPr/>
            </a:pPr>
            <a:endParaRPr lang="en-GB" dirty="0"/>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E32ED0F-7F88-41C2-BE65-DF302A5194E9}"/>
              </a:ext>
            </a:extLst>
          </p:cNvPr>
          <p:cNvSpPr>
            <a:spLocks noGrp="1" noChangeArrowheads="1"/>
          </p:cNvSpPr>
          <p:nvPr>
            <p:ph type="title"/>
          </p:nvPr>
        </p:nvSpPr>
        <p:spPr>
          <a:xfrm>
            <a:off x="611188" y="697259"/>
            <a:ext cx="7772400" cy="1143000"/>
          </a:xfrm>
        </p:spPr>
        <p:txBody>
          <a:bodyPr/>
          <a:lstStyle/>
          <a:p>
            <a:pPr eaLnBrk="1" hangingPunct="1"/>
            <a:r>
              <a:rPr lang="en-GB" altLang="en-US" dirty="0">
                <a:solidFill>
                  <a:srgbClr val="008C99"/>
                </a:solidFill>
              </a:rPr>
              <a:t>The importance of vocabulary acquisition</a:t>
            </a:r>
            <a:br>
              <a:rPr lang="en-GB" altLang="en-US" dirty="0"/>
            </a:br>
            <a:endParaRPr lang="en-GB" altLang="en-US" sz="2400" dirty="0">
              <a:solidFill>
                <a:schemeClr val="tx1"/>
              </a:solidFill>
            </a:endParaRPr>
          </a:p>
        </p:txBody>
      </p:sp>
      <p:sp>
        <p:nvSpPr>
          <p:cNvPr id="212995" name="Rectangle 3">
            <a:extLst>
              <a:ext uri="{FF2B5EF4-FFF2-40B4-BE49-F238E27FC236}">
                <a16:creationId xmlns:a16="http://schemas.microsoft.com/office/drawing/2014/main" id="{FD7EC6FA-3DA4-43A2-8CDC-465ADA455B05}"/>
              </a:ext>
            </a:extLst>
          </p:cNvPr>
          <p:cNvSpPr>
            <a:spLocks noGrp="1" noChangeArrowheads="1"/>
          </p:cNvSpPr>
          <p:nvPr>
            <p:ph type="body" idx="1"/>
          </p:nvPr>
        </p:nvSpPr>
        <p:spPr>
          <a:xfrm>
            <a:off x="787946" y="5589240"/>
            <a:ext cx="7418883" cy="1143000"/>
          </a:xfrm>
          <a:solidFill>
            <a:srgbClr val="B3E6FF"/>
          </a:solidFill>
          <a:ln>
            <a:noFill/>
          </a:ln>
        </p:spPr>
        <p:txBody>
          <a:bodyPr/>
          <a:lstStyle/>
          <a:p>
            <a:pPr marL="0" indent="0" algn="ctr" eaLnBrk="1" hangingPunct="1">
              <a:buFontTx/>
              <a:buNone/>
            </a:pPr>
            <a:r>
              <a:rPr lang="en-GB" altLang="en-US" i="1" dirty="0">
                <a:solidFill>
                  <a:schemeClr val="tx1"/>
                </a:solidFill>
              </a:rPr>
              <a:t>‘</a:t>
            </a:r>
            <a:r>
              <a:rPr lang="en-GB" altLang="en-US" sz="2200" i="1" dirty="0">
                <a:solidFill>
                  <a:schemeClr val="tx1"/>
                </a:solidFill>
              </a:rPr>
              <a:t>There is a clear link between vocabulary and social class – and potential educational outcomes are set in motion well before a child starts school.’</a:t>
            </a:r>
          </a:p>
        </p:txBody>
      </p:sp>
      <p:pic>
        <p:nvPicPr>
          <p:cNvPr id="66564" name="Picture 2">
            <a:extLst>
              <a:ext uri="{FF2B5EF4-FFF2-40B4-BE49-F238E27FC236}">
                <a16:creationId xmlns:a16="http://schemas.microsoft.com/office/drawing/2014/main" id="{C80447B6-929A-49F8-948E-5A31E84181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2" t="4178" r="3787"/>
          <a:stretch/>
        </p:blipFill>
        <p:spPr bwMode="auto">
          <a:xfrm>
            <a:off x="1077008" y="1407721"/>
            <a:ext cx="6840760" cy="4042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dissolve">
                                      <p:cBhvr>
                                        <p:cTn id="7" dur="500"/>
                                        <p:tgtEl>
                                          <p:spTgt spid="212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A7FF1487-4078-42D0-A1D8-2CF33C3C094E}"/>
              </a:ext>
            </a:extLst>
          </p:cNvPr>
          <p:cNvSpPr>
            <a:spLocks noGrp="1" noChangeArrowheads="1"/>
          </p:cNvSpPr>
          <p:nvPr>
            <p:ph type="title"/>
          </p:nvPr>
        </p:nvSpPr>
        <p:spPr/>
        <p:txBody>
          <a:bodyPr/>
          <a:lstStyle/>
          <a:p>
            <a:endParaRPr lang="en-US" altLang="en-US"/>
          </a:p>
        </p:txBody>
      </p:sp>
      <p:pic>
        <p:nvPicPr>
          <p:cNvPr id="68611" name="Content Placeholder 4">
            <a:extLst>
              <a:ext uri="{FF2B5EF4-FFF2-40B4-BE49-F238E27FC236}">
                <a16:creationId xmlns:a16="http://schemas.microsoft.com/office/drawing/2014/main" id="{C3A06095-715E-4D61-BF68-0632519B3E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07" t="4550" r="3497"/>
          <a:stretch/>
        </p:blipFill>
        <p:spPr>
          <a:xfrm>
            <a:off x="0" y="548680"/>
            <a:ext cx="9125603" cy="5590182"/>
          </a:xfrm>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3A37-53A3-40E0-B558-64AFF38B1080}"/>
              </a:ext>
            </a:extLst>
          </p:cNvPr>
          <p:cNvSpPr>
            <a:spLocks noGrp="1"/>
          </p:cNvSpPr>
          <p:nvPr>
            <p:ph type="title"/>
          </p:nvPr>
        </p:nvSpPr>
        <p:spPr/>
        <p:txBody>
          <a:bodyPr/>
          <a:lstStyle/>
          <a:p>
            <a:r>
              <a:rPr lang="en-GB" dirty="0"/>
              <a:t>Key question</a:t>
            </a:r>
          </a:p>
        </p:txBody>
      </p:sp>
      <p:sp>
        <p:nvSpPr>
          <p:cNvPr id="3" name="Content Placeholder 2">
            <a:extLst>
              <a:ext uri="{FF2B5EF4-FFF2-40B4-BE49-F238E27FC236}">
                <a16:creationId xmlns:a16="http://schemas.microsoft.com/office/drawing/2014/main" id="{0676E7D8-9A16-4167-A366-176B5EB78864}"/>
              </a:ext>
            </a:extLst>
          </p:cNvPr>
          <p:cNvSpPr>
            <a:spLocks noGrp="1"/>
          </p:cNvSpPr>
          <p:nvPr>
            <p:ph idx="1"/>
          </p:nvPr>
        </p:nvSpPr>
        <p:spPr/>
        <p:txBody>
          <a:bodyPr/>
          <a:lstStyle/>
          <a:p>
            <a:pPr>
              <a:spcAft>
                <a:spcPts val="1200"/>
              </a:spcAft>
            </a:pPr>
            <a:r>
              <a:rPr lang="en-GB" dirty="0"/>
              <a:t>What does your school do to close the vocabulary gap? How is this visible in practice? </a:t>
            </a:r>
          </a:p>
          <a:p>
            <a:pPr lvl="1">
              <a:spcAft>
                <a:spcPts val="1200"/>
              </a:spcAft>
            </a:pPr>
            <a:r>
              <a:rPr lang="en-GB" sz="2400" i="1" dirty="0">
                <a:solidFill>
                  <a:srgbClr val="00B3BE"/>
                </a:solidFill>
              </a:rPr>
              <a:t>Learning environments</a:t>
            </a:r>
          </a:p>
          <a:p>
            <a:pPr lvl="1">
              <a:spcAft>
                <a:spcPts val="1200"/>
              </a:spcAft>
            </a:pPr>
            <a:r>
              <a:rPr lang="en-GB" sz="2400" i="1" dirty="0">
                <a:solidFill>
                  <a:srgbClr val="00B3BE"/>
                </a:solidFill>
              </a:rPr>
              <a:t>Knowledge organisers</a:t>
            </a:r>
          </a:p>
          <a:p>
            <a:pPr lvl="1">
              <a:spcAft>
                <a:spcPts val="1200"/>
              </a:spcAft>
            </a:pPr>
            <a:r>
              <a:rPr lang="en-GB" sz="2400" i="1" dirty="0">
                <a:solidFill>
                  <a:srgbClr val="00B3BE"/>
                </a:solidFill>
              </a:rPr>
              <a:t>Pedagogy ( teaching and learning)</a:t>
            </a:r>
          </a:p>
          <a:p>
            <a:pPr lvl="1">
              <a:spcAft>
                <a:spcPts val="1200"/>
              </a:spcAft>
            </a:pPr>
            <a:r>
              <a:rPr lang="en-GB" sz="2400" i="1" dirty="0">
                <a:solidFill>
                  <a:srgbClr val="00B3BE"/>
                </a:solidFill>
              </a:rPr>
              <a:t>Interventions/support</a:t>
            </a:r>
          </a:p>
          <a:p>
            <a:pPr lvl="1">
              <a:spcAft>
                <a:spcPts val="1200"/>
              </a:spcAft>
            </a:pPr>
            <a:r>
              <a:rPr lang="en-GB" sz="2400" i="1" dirty="0">
                <a:solidFill>
                  <a:srgbClr val="00B3BE"/>
                </a:solidFill>
              </a:rPr>
              <a:t>Work with external agencies  </a:t>
            </a:r>
          </a:p>
          <a:p>
            <a:pPr marL="0" indent="0">
              <a:spcAft>
                <a:spcPts val="1200"/>
              </a:spcAft>
              <a:buNone/>
            </a:pPr>
            <a:endParaRPr lang="en-GB" i="1" dirty="0"/>
          </a:p>
        </p:txBody>
      </p:sp>
    </p:spTree>
    <p:extLst>
      <p:ext uri="{BB962C8B-B14F-4D97-AF65-F5344CB8AC3E}">
        <p14:creationId xmlns:p14="http://schemas.microsoft.com/office/powerpoint/2010/main" val="1294554148"/>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42795DC2-FDBD-4A4A-B104-A35D3C32710A}"/>
              </a:ext>
            </a:extLst>
          </p:cNvPr>
          <p:cNvSpPr>
            <a:spLocks noGrp="1" noChangeArrowheads="1"/>
          </p:cNvSpPr>
          <p:nvPr>
            <p:ph type="title"/>
          </p:nvPr>
        </p:nvSpPr>
        <p:spPr>
          <a:xfrm>
            <a:off x="539553" y="710420"/>
            <a:ext cx="5904656" cy="660053"/>
          </a:xfrm>
        </p:spPr>
        <p:txBody>
          <a:bodyPr>
            <a:normAutofit/>
          </a:bodyPr>
          <a:lstStyle/>
          <a:p>
            <a:r>
              <a:rPr lang="en-GB" altLang="en-US" dirty="0"/>
              <a:t>Takeaway points – key summary</a:t>
            </a:r>
          </a:p>
        </p:txBody>
      </p:sp>
      <p:graphicFrame>
        <p:nvGraphicFramePr>
          <p:cNvPr id="110599" name="Content Placeholder 2">
            <a:extLst>
              <a:ext uri="{FF2B5EF4-FFF2-40B4-BE49-F238E27FC236}">
                <a16:creationId xmlns:a16="http://schemas.microsoft.com/office/drawing/2014/main" id="{BA3BB5D2-7C8D-440E-8EA6-0541D12990D0}"/>
              </a:ext>
            </a:extLst>
          </p:cNvPr>
          <p:cNvGraphicFramePr>
            <a:graphicFrameLocks noGrp="1"/>
          </p:cNvGraphicFramePr>
          <p:nvPr>
            <p:ph idx="1"/>
            <p:extLst>
              <p:ext uri="{D42A27DB-BD31-4B8C-83A1-F6EECF244321}">
                <p14:modId xmlns:p14="http://schemas.microsoft.com/office/powerpoint/2010/main" val="4024483935"/>
              </p:ext>
            </p:extLst>
          </p:nvPr>
        </p:nvGraphicFramePr>
        <p:xfrm>
          <a:off x="294192" y="1358788"/>
          <a:ext cx="8555615" cy="5238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8839-90AA-41EE-9896-D01709988216}"/>
              </a:ext>
            </a:extLst>
          </p:cNvPr>
          <p:cNvSpPr>
            <a:spLocks noGrp="1"/>
          </p:cNvSpPr>
          <p:nvPr>
            <p:ph type="title"/>
          </p:nvPr>
        </p:nvSpPr>
        <p:spPr/>
        <p:txBody>
          <a:bodyPr/>
          <a:lstStyle/>
          <a:p>
            <a:r>
              <a:rPr lang="en-GB" dirty="0"/>
              <a:t>Short reflection time (10 minutes) </a:t>
            </a:r>
          </a:p>
        </p:txBody>
      </p:sp>
      <p:sp>
        <p:nvSpPr>
          <p:cNvPr id="3" name="Content Placeholder 2">
            <a:extLst>
              <a:ext uri="{FF2B5EF4-FFF2-40B4-BE49-F238E27FC236}">
                <a16:creationId xmlns:a16="http://schemas.microsoft.com/office/drawing/2014/main" id="{4C0C6B3F-8A81-4413-B99E-C2DA81DE0868}"/>
              </a:ext>
            </a:extLst>
          </p:cNvPr>
          <p:cNvSpPr>
            <a:spLocks noGrp="1"/>
          </p:cNvSpPr>
          <p:nvPr>
            <p:ph idx="1"/>
          </p:nvPr>
        </p:nvSpPr>
        <p:spPr>
          <a:xfrm>
            <a:off x="611188" y="2024062"/>
            <a:ext cx="7772400" cy="4114800"/>
          </a:xfrm>
        </p:spPr>
        <p:txBody>
          <a:bodyPr/>
          <a:lstStyle/>
          <a:p>
            <a:pPr>
              <a:spcAft>
                <a:spcPts val="1800"/>
              </a:spcAft>
            </a:pPr>
            <a:r>
              <a:rPr lang="en-GB" dirty="0"/>
              <a:t>From our discussions thus far, what are the key strengths of your school? Areas of development? </a:t>
            </a:r>
          </a:p>
          <a:p>
            <a:pPr>
              <a:spcAft>
                <a:spcPts val="1800"/>
              </a:spcAft>
            </a:pPr>
            <a:r>
              <a:rPr lang="en-GB" dirty="0"/>
              <a:t>What questions do you need to ask when you go back to school? </a:t>
            </a:r>
          </a:p>
          <a:p>
            <a:pPr>
              <a:spcAft>
                <a:spcPts val="1800"/>
              </a:spcAft>
            </a:pPr>
            <a:r>
              <a:rPr lang="en-GB" dirty="0"/>
              <a:t>What do you know and what do you need to find out? </a:t>
            </a:r>
          </a:p>
        </p:txBody>
      </p:sp>
    </p:spTree>
    <p:extLst>
      <p:ext uri="{BB962C8B-B14F-4D97-AF65-F5344CB8AC3E}">
        <p14:creationId xmlns:p14="http://schemas.microsoft.com/office/powerpoint/2010/main" val="4010945605"/>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a:extLst>
              <a:ext uri="{FF2B5EF4-FFF2-40B4-BE49-F238E27FC236}">
                <a16:creationId xmlns:a16="http://schemas.microsoft.com/office/drawing/2014/main" id="{6C063CB9-1BEF-4D7D-B2B1-07F1AE2EC226}"/>
              </a:ext>
            </a:extLst>
          </p:cNvPr>
          <p:cNvGrpSpPr>
            <a:grpSpLocks/>
          </p:cNvGrpSpPr>
          <p:nvPr/>
        </p:nvGrpSpPr>
        <p:grpSpPr bwMode="auto">
          <a:xfrm>
            <a:off x="0" y="548680"/>
            <a:ext cx="9036496" cy="5688632"/>
            <a:chOff x="683569" y="571182"/>
            <a:chExt cx="7991858" cy="4907578"/>
          </a:xfrm>
        </p:grpSpPr>
        <p:pic>
          <p:nvPicPr>
            <p:cNvPr id="22531" name="Picture 2" descr="https://image.slidesharecdn.com/190923eifhertfordshireassessmentfinal-190923133406/95/eif-and-deep-dives-12-1024.jpg?cb=1569245712">
              <a:extLst>
                <a:ext uri="{FF2B5EF4-FFF2-40B4-BE49-F238E27FC236}">
                  <a16:creationId xmlns:a16="http://schemas.microsoft.com/office/drawing/2014/main" id="{A7332244-7ACF-4D87-83A2-600B87DD8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90"/>
            <a:stretch/>
          </p:blipFill>
          <p:spPr bwMode="auto">
            <a:xfrm>
              <a:off x="683569" y="571182"/>
              <a:ext cx="7991858" cy="465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D30B2A7-FBAC-40A0-B8EB-9391D8F42427}"/>
                </a:ext>
              </a:extLst>
            </p:cNvPr>
            <p:cNvSpPr/>
            <p:nvPr/>
          </p:nvSpPr>
          <p:spPr>
            <a:xfrm>
              <a:off x="755645" y="4869574"/>
              <a:ext cx="7848454" cy="609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GB" sz="1800"/>
            </a:p>
          </p:txBody>
        </p:sp>
      </p:grpSp>
    </p:spTree>
    <p:extLst>
      <p:ext uri="{BB962C8B-B14F-4D97-AF65-F5344CB8AC3E}">
        <p14:creationId xmlns:p14="http://schemas.microsoft.com/office/powerpoint/2010/main" val="2037123103"/>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A1C0-FDB0-4AEA-AE01-0837771403F9}"/>
              </a:ext>
            </a:extLst>
          </p:cNvPr>
          <p:cNvSpPr>
            <a:spLocks noGrp="1"/>
          </p:cNvSpPr>
          <p:nvPr>
            <p:ph type="title"/>
          </p:nvPr>
        </p:nvSpPr>
        <p:spPr>
          <a:xfrm>
            <a:off x="611188" y="719138"/>
            <a:ext cx="7772400" cy="1143000"/>
          </a:xfrm>
        </p:spPr>
        <p:txBody>
          <a:bodyPr/>
          <a:lstStyle/>
          <a:p>
            <a:r>
              <a:rPr lang="en-GB"/>
              <a:t>Safeguarding </a:t>
            </a:r>
            <a:endParaRPr lang="en-GB" dirty="0"/>
          </a:p>
        </p:txBody>
      </p:sp>
      <p:pic>
        <p:nvPicPr>
          <p:cNvPr id="5" name="Content Placeholder 4">
            <a:extLst>
              <a:ext uri="{FF2B5EF4-FFF2-40B4-BE49-F238E27FC236}">
                <a16:creationId xmlns:a16="http://schemas.microsoft.com/office/drawing/2014/main" id="{4A78472D-7A0A-409E-872F-DA5C2302BBF3}"/>
              </a:ext>
            </a:extLst>
          </p:cNvPr>
          <p:cNvPicPr>
            <a:picLocks noGrp="1" noChangeAspect="1"/>
          </p:cNvPicPr>
          <p:nvPr>
            <p:ph idx="1"/>
          </p:nvPr>
        </p:nvPicPr>
        <p:blipFill rotWithShape="1">
          <a:blip r:embed="rId2"/>
          <a:srcRect l="4959" t="4167" r="4132"/>
          <a:stretch/>
        </p:blipFill>
        <p:spPr>
          <a:xfrm>
            <a:off x="107504" y="1268760"/>
            <a:ext cx="8928992" cy="5378722"/>
          </a:xfrm>
        </p:spPr>
      </p:pic>
    </p:spTree>
    <p:extLst>
      <p:ext uri="{BB962C8B-B14F-4D97-AF65-F5344CB8AC3E}">
        <p14:creationId xmlns:p14="http://schemas.microsoft.com/office/powerpoint/2010/main" val="401303699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00CB63-776F-45F0-AAA6-13CEA80F5514}"/>
              </a:ext>
            </a:extLst>
          </p:cNvPr>
          <p:cNvPicPr>
            <a:picLocks noGrp="1" noChangeAspect="1"/>
          </p:cNvPicPr>
          <p:nvPr>
            <p:ph idx="1"/>
          </p:nvPr>
        </p:nvPicPr>
        <p:blipFill rotWithShape="1">
          <a:blip r:embed="rId2"/>
          <a:srcRect l="5371" r="4546"/>
          <a:stretch/>
        </p:blipFill>
        <p:spPr>
          <a:xfrm>
            <a:off x="223300" y="584684"/>
            <a:ext cx="8697400" cy="5688632"/>
          </a:xfrm>
        </p:spPr>
      </p:pic>
    </p:spTree>
    <p:extLst>
      <p:ext uri="{BB962C8B-B14F-4D97-AF65-F5344CB8AC3E}">
        <p14:creationId xmlns:p14="http://schemas.microsoft.com/office/powerpoint/2010/main" val="594733723"/>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FCE0-4711-4EFA-8B7E-2B4C7F6E865E}"/>
              </a:ext>
            </a:extLst>
          </p:cNvPr>
          <p:cNvSpPr>
            <a:spLocks noGrp="1"/>
          </p:cNvSpPr>
          <p:nvPr>
            <p:ph type="title"/>
          </p:nvPr>
        </p:nvSpPr>
        <p:spPr/>
        <p:txBody>
          <a:bodyPr/>
          <a:lstStyle/>
          <a:p>
            <a:r>
              <a:rPr lang="en-GB" dirty="0"/>
              <a:t>Safeguarding</a:t>
            </a:r>
          </a:p>
        </p:txBody>
      </p:sp>
      <p:pic>
        <p:nvPicPr>
          <p:cNvPr id="5" name="Content Placeholder 4">
            <a:extLst>
              <a:ext uri="{FF2B5EF4-FFF2-40B4-BE49-F238E27FC236}">
                <a16:creationId xmlns:a16="http://schemas.microsoft.com/office/drawing/2014/main" id="{DF79BBDE-3D48-4FE0-9C26-631E03B040B5}"/>
              </a:ext>
            </a:extLst>
          </p:cNvPr>
          <p:cNvPicPr>
            <a:picLocks noGrp="1" noChangeAspect="1"/>
          </p:cNvPicPr>
          <p:nvPr>
            <p:ph idx="1"/>
          </p:nvPr>
        </p:nvPicPr>
        <p:blipFill rotWithShape="1">
          <a:blip r:embed="rId2"/>
          <a:srcRect l="4132"/>
          <a:stretch/>
        </p:blipFill>
        <p:spPr>
          <a:xfrm>
            <a:off x="179512" y="1290638"/>
            <a:ext cx="8856984" cy="5528477"/>
          </a:xfrm>
        </p:spPr>
      </p:pic>
    </p:spTree>
    <p:extLst>
      <p:ext uri="{BB962C8B-B14F-4D97-AF65-F5344CB8AC3E}">
        <p14:creationId xmlns:p14="http://schemas.microsoft.com/office/powerpoint/2010/main" val="3464252754"/>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5B6-56B7-42E3-B532-7AEC16382BBB}"/>
              </a:ext>
            </a:extLst>
          </p:cNvPr>
          <p:cNvSpPr>
            <a:spLocks noGrp="1"/>
          </p:cNvSpPr>
          <p:nvPr>
            <p:ph type="title"/>
          </p:nvPr>
        </p:nvSpPr>
        <p:spPr/>
        <p:txBody>
          <a:bodyPr/>
          <a:lstStyle/>
          <a:p>
            <a:r>
              <a:rPr lang="en-GB" dirty="0"/>
              <a:t>Staff workload and protection from bullying and harassment</a:t>
            </a:r>
          </a:p>
        </p:txBody>
      </p:sp>
      <p:sp>
        <p:nvSpPr>
          <p:cNvPr id="3" name="Content Placeholder 2">
            <a:extLst>
              <a:ext uri="{FF2B5EF4-FFF2-40B4-BE49-F238E27FC236}">
                <a16:creationId xmlns:a16="http://schemas.microsoft.com/office/drawing/2014/main" id="{061DCE36-773D-4E8D-B46A-F5392D2F691C}"/>
              </a:ext>
            </a:extLst>
          </p:cNvPr>
          <p:cNvSpPr>
            <a:spLocks noGrp="1"/>
          </p:cNvSpPr>
          <p:nvPr>
            <p:ph idx="1"/>
          </p:nvPr>
        </p:nvSpPr>
        <p:spPr>
          <a:xfrm>
            <a:off x="611188" y="1988840"/>
            <a:ext cx="7921252" cy="4501282"/>
          </a:xfrm>
        </p:spPr>
        <p:txBody>
          <a:bodyPr/>
          <a:lstStyle/>
          <a:p>
            <a:pPr>
              <a:spcAft>
                <a:spcPts val="1200"/>
              </a:spcAft>
            </a:pPr>
            <a:r>
              <a:rPr lang="en-GB" dirty="0"/>
              <a:t>With reference to assessment and the data collection, input and analysis it involves, Ofsted now suggest that leaders </a:t>
            </a:r>
            <a:r>
              <a:rPr lang="en-GB" i="1" dirty="0"/>
              <a:t>‘do not use it in a way that creates unnecessary burdens for staff or learners’</a:t>
            </a:r>
            <a:r>
              <a:rPr lang="en-GB" dirty="0"/>
              <a:t>. </a:t>
            </a:r>
          </a:p>
          <a:p>
            <a:pPr>
              <a:spcAft>
                <a:spcPts val="1200"/>
              </a:spcAft>
            </a:pPr>
            <a:r>
              <a:rPr lang="en-GB" dirty="0"/>
              <a:t>The framework and handbooks also contain more general outlines for leaders saying that they should be aware of the main pressures that are on staff and take account of them, be realistic and constructive in the way they manage their staff (including their workload), and that any workload issues are consistently dealt with appropriately and quickly.</a:t>
            </a:r>
            <a:endParaRPr lang="en-GB" sz="2800" dirty="0"/>
          </a:p>
        </p:txBody>
      </p:sp>
    </p:spTree>
    <p:extLst>
      <p:ext uri="{BB962C8B-B14F-4D97-AF65-F5344CB8AC3E}">
        <p14:creationId xmlns:p14="http://schemas.microsoft.com/office/powerpoint/2010/main" val="3240231205"/>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5B6-56B7-42E3-B532-7AEC16382BBB}"/>
              </a:ext>
            </a:extLst>
          </p:cNvPr>
          <p:cNvSpPr>
            <a:spLocks noGrp="1"/>
          </p:cNvSpPr>
          <p:nvPr>
            <p:ph type="title"/>
          </p:nvPr>
        </p:nvSpPr>
        <p:spPr/>
        <p:txBody>
          <a:bodyPr/>
          <a:lstStyle/>
          <a:p>
            <a:r>
              <a:rPr lang="en-GB" dirty="0"/>
              <a:t>Staff workload and protection from bullying and harassment</a:t>
            </a:r>
          </a:p>
        </p:txBody>
      </p:sp>
      <p:sp>
        <p:nvSpPr>
          <p:cNvPr id="3" name="Content Placeholder 2">
            <a:extLst>
              <a:ext uri="{FF2B5EF4-FFF2-40B4-BE49-F238E27FC236}">
                <a16:creationId xmlns:a16="http://schemas.microsoft.com/office/drawing/2014/main" id="{061DCE36-773D-4E8D-B46A-F5392D2F691C}"/>
              </a:ext>
            </a:extLst>
          </p:cNvPr>
          <p:cNvSpPr>
            <a:spLocks noGrp="1"/>
          </p:cNvSpPr>
          <p:nvPr>
            <p:ph idx="1"/>
          </p:nvPr>
        </p:nvSpPr>
        <p:spPr>
          <a:xfrm>
            <a:off x="611188" y="1700808"/>
            <a:ext cx="8281292" cy="5472608"/>
          </a:xfrm>
        </p:spPr>
        <p:txBody>
          <a:bodyPr/>
          <a:lstStyle/>
          <a:p>
            <a:pPr>
              <a:spcAft>
                <a:spcPts val="600"/>
              </a:spcAft>
            </a:pPr>
            <a:r>
              <a:rPr lang="en-GB" dirty="0"/>
              <a:t>It’s not just workload that leaders need to protect their staff from, the framework also states that leaders should </a:t>
            </a:r>
            <a:r>
              <a:rPr lang="en-GB" i="1" dirty="0"/>
              <a:t>‘protect their staff from bullying and harassment.’</a:t>
            </a:r>
            <a:r>
              <a:rPr lang="en-GB" dirty="0"/>
              <a:t> The criteria for outstanding leadership also include the statement: </a:t>
            </a:r>
            <a:r>
              <a:rPr lang="en-GB" i="1" dirty="0"/>
              <a:t>‘Staff consistently report high levels of support for well-being issues.’</a:t>
            </a:r>
            <a:endParaRPr lang="en-GB" dirty="0"/>
          </a:p>
          <a:p>
            <a:pPr>
              <a:spcAft>
                <a:spcPts val="300"/>
              </a:spcAft>
            </a:pPr>
            <a:r>
              <a:rPr lang="en-GB" dirty="0"/>
              <a:t>In order to lead on improvements to workload problems, Ofsted also point out that:</a:t>
            </a:r>
          </a:p>
          <a:p>
            <a:pPr lvl="1">
              <a:spcAft>
                <a:spcPts val="0"/>
              </a:spcAft>
            </a:pPr>
            <a:r>
              <a:rPr lang="en-GB" sz="2200" dirty="0"/>
              <a:t>Teachers should not be selecting resources and materials which create unnecessary workload;</a:t>
            </a:r>
          </a:p>
          <a:p>
            <a:pPr lvl="1">
              <a:spcAft>
                <a:spcPts val="0"/>
              </a:spcAft>
            </a:pPr>
            <a:r>
              <a:rPr lang="en-GB" sz="2200" dirty="0"/>
              <a:t>That teaching should  not be unnecessarily elaborate;</a:t>
            </a:r>
          </a:p>
          <a:p>
            <a:pPr lvl="1">
              <a:spcAft>
                <a:spcPts val="0"/>
              </a:spcAft>
            </a:pPr>
            <a:r>
              <a:rPr lang="en-GB" sz="2200" dirty="0"/>
              <a:t>That differentiated approaches that require a great deal of planning time aren’t necessary.</a:t>
            </a:r>
          </a:p>
        </p:txBody>
      </p:sp>
    </p:spTree>
    <p:extLst>
      <p:ext uri="{BB962C8B-B14F-4D97-AF65-F5344CB8AC3E}">
        <p14:creationId xmlns:p14="http://schemas.microsoft.com/office/powerpoint/2010/main" val="800194652"/>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5B6-56B7-42E3-B532-7AEC16382BBB}"/>
              </a:ext>
            </a:extLst>
          </p:cNvPr>
          <p:cNvSpPr>
            <a:spLocks noGrp="1"/>
          </p:cNvSpPr>
          <p:nvPr>
            <p:ph type="title"/>
          </p:nvPr>
        </p:nvSpPr>
        <p:spPr/>
        <p:txBody>
          <a:bodyPr/>
          <a:lstStyle/>
          <a:p>
            <a:r>
              <a:rPr lang="en-GB" dirty="0"/>
              <a:t>Staff workload and protection from bullying and harassment</a:t>
            </a:r>
          </a:p>
        </p:txBody>
      </p:sp>
      <p:sp>
        <p:nvSpPr>
          <p:cNvPr id="3" name="Content Placeholder 2">
            <a:extLst>
              <a:ext uri="{FF2B5EF4-FFF2-40B4-BE49-F238E27FC236}">
                <a16:creationId xmlns:a16="http://schemas.microsoft.com/office/drawing/2014/main" id="{061DCE36-773D-4E8D-B46A-F5392D2F691C}"/>
              </a:ext>
            </a:extLst>
          </p:cNvPr>
          <p:cNvSpPr>
            <a:spLocks noGrp="1"/>
          </p:cNvSpPr>
          <p:nvPr>
            <p:ph idx="1"/>
          </p:nvPr>
        </p:nvSpPr>
        <p:spPr>
          <a:xfrm>
            <a:off x="395536" y="1772816"/>
            <a:ext cx="8640960" cy="4807222"/>
          </a:xfrm>
        </p:spPr>
        <p:txBody>
          <a:bodyPr/>
          <a:lstStyle/>
          <a:p>
            <a:r>
              <a:rPr lang="en-GB" dirty="0"/>
              <a:t>Staff will be asked…</a:t>
            </a:r>
          </a:p>
          <a:p>
            <a:pPr marL="628650" lvl="1" indent="-268288"/>
            <a:r>
              <a:rPr lang="en-GB" sz="2200" b="1" dirty="0"/>
              <a:t>Q.</a:t>
            </a:r>
            <a:r>
              <a:rPr lang="en-GB" sz="2200" dirty="0"/>
              <a:t> What is it like to work here? </a:t>
            </a:r>
          </a:p>
          <a:p>
            <a:pPr marL="628650" lvl="1" indent="-268288"/>
            <a:r>
              <a:rPr lang="en-GB" sz="2200" b="1" dirty="0"/>
              <a:t>Q.</a:t>
            </a:r>
            <a:r>
              <a:rPr lang="en-GB" sz="2200" dirty="0"/>
              <a:t> How do leaders support you with a work-life balance?</a:t>
            </a:r>
          </a:p>
          <a:p>
            <a:pPr marL="628650" lvl="1" indent="-268288">
              <a:spcAft>
                <a:spcPts val="1200"/>
              </a:spcAft>
            </a:pPr>
            <a:r>
              <a:rPr lang="en-GB" sz="2200" b="1" dirty="0"/>
              <a:t>Q.</a:t>
            </a:r>
            <a:r>
              <a:rPr lang="en-GB" sz="2200" dirty="0"/>
              <a:t> How are you supported in dealing with ‘difficult’ parents?</a:t>
            </a:r>
          </a:p>
          <a:p>
            <a:pPr marL="360363" lvl="1" indent="-360363">
              <a:buFont typeface="Arial" panose="020B0604020202020204" pitchFamily="34" charset="0"/>
              <a:buChar char="•"/>
            </a:pPr>
            <a:r>
              <a:rPr lang="en-GB" sz="2200" dirty="0"/>
              <a:t>SLT not to attend meetings with staff</a:t>
            </a:r>
          </a:p>
          <a:p>
            <a:pPr marL="360363" lvl="1" indent="-360363">
              <a:buFont typeface="Arial" panose="020B0604020202020204" pitchFamily="34" charset="0"/>
              <a:buChar char="•"/>
            </a:pPr>
            <a:r>
              <a:rPr lang="en-GB" sz="2200" dirty="0"/>
              <a:t>Inspectors to ask staff individually i.e. at a subject leader meeting</a:t>
            </a:r>
          </a:p>
          <a:p>
            <a:pPr marL="360363" lvl="1" indent="-360363">
              <a:buFont typeface="Arial" panose="020B0604020202020204" pitchFamily="34" charset="0"/>
              <a:buChar char="•"/>
            </a:pPr>
            <a:r>
              <a:rPr lang="en-GB" sz="2200" dirty="0"/>
              <a:t>Discussion with leaders – how do you support staff workload?</a:t>
            </a:r>
          </a:p>
          <a:p>
            <a:pPr marL="360363" lvl="1" indent="-360363">
              <a:buFont typeface="Arial" panose="020B0604020202020204" pitchFamily="34" charset="0"/>
              <a:buChar char="•"/>
            </a:pPr>
            <a:r>
              <a:rPr lang="en-GB" sz="2200" dirty="0"/>
              <a:t>How well do leaders deal with workload issues when they are identified?</a:t>
            </a:r>
          </a:p>
          <a:p>
            <a:pPr marL="360363" lvl="1" indent="-360363">
              <a:buFont typeface="Arial" panose="020B0604020202020204" pitchFamily="34" charset="0"/>
              <a:buChar char="•"/>
            </a:pPr>
            <a:r>
              <a:rPr lang="en-GB" sz="2200" dirty="0"/>
              <a:t>Discussion with governors – How do you know if staff are happy?</a:t>
            </a:r>
          </a:p>
          <a:p>
            <a:pPr marL="360363" lvl="1" indent="-360363">
              <a:buFont typeface="Arial" panose="020B0604020202020204" pitchFamily="34" charset="0"/>
              <a:buChar char="•"/>
            </a:pPr>
            <a:r>
              <a:rPr lang="en-GB" sz="2200" dirty="0"/>
              <a:t>Staff questionnaire</a:t>
            </a:r>
          </a:p>
          <a:p>
            <a:endParaRPr lang="en-GB" dirty="0"/>
          </a:p>
        </p:txBody>
      </p:sp>
    </p:spTree>
    <p:extLst>
      <p:ext uri="{BB962C8B-B14F-4D97-AF65-F5344CB8AC3E}">
        <p14:creationId xmlns:p14="http://schemas.microsoft.com/office/powerpoint/2010/main" val="4060884205"/>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41C3-1FF2-4311-8D31-1352A04F68C2}"/>
              </a:ext>
            </a:extLst>
          </p:cNvPr>
          <p:cNvSpPr>
            <a:spLocks noGrp="1"/>
          </p:cNvSpPr>
          <p:nvPr>
            <p:ph type="title"/>
          </p:nvPr>
        </p:nvSpPr>
        <p:spPr/>
        <p:txBody>
          <a:bodyPr/>
          <a:lstStyle/>
          <a:p>
            <a:r>
              <a:rPr lang="en-GB" dirty="0"/>
              <a:t>Key questions</a:t>
            </a:r>
          </a:p>
        </p:txBody>
      </p:sp>
      <p:sp>
        <p:nvSpPr>
          <p:cNvPr id="3" name="Content Placeholder 2">
            <a:extLst>
              <a:ext uri="{FF2B5EF4-FFF2-40B4-BE49-F238E27FC236}">
                <a16:creationId xmlns:a16="http://schemas.microsoft.com/office/drawing/2014/main" id="{2A7C8B9D-A5CA-4B7C-9A2D-A63D621A78A3}"/>
              </a:ext>
            </a:extLst>
          </p:cNvPr>
          <p:cNvSpPr>
            <a:spLocks noGrp="1"/>
          </p:cNvSpPr>
          <p:nvPr>
            <p:ph idx="1"/>
          </p:nvPr>
        </p:nvSpPr>
        <p:spPr>
          <a:xfrm>
            <a:off x="611188" y="1700808"/>
            <a:ext cx="8065268" cy="4114800"/>
          </a:xfrm>
        </p:spPr>
        <p:txBody>
          <a:bodyPr/>
          <a:lstStyle/>
          <a:p>
            <a:r>
              <a:rPr lang="en-GB" dirty="0"/>
              <a:t>When was the last time school carried out a staff wellbeing questionnaire? </a:t>
            </a:r>
          </a:p>
          <a:p>
            <a:r>
              <a:rPr lang="en-GB" dirty="0"/>
              <a:t>What were the results of it and was anything changed as a result? </a:t>
            </a:r>
          </a:p>
          <a:p>
            <a:pPr marL="0" indent="0">
              <a:buNone/>
            </a:pPr>
            <a:r>
              <a:rPr lang="en-GB" dirty="0"/>
              <a:t>______________________________________________</a:t>
            </a:r>
          </a:p>
          <a:p>
            <a:endParaRPr lang="en-GB" dirty="0"/>
          </a:p>
          <a:p>
            <a:r>
              <a:rPr lang="en-GB" dirty="0"/>
              <a:t>How do Governors ensure the wellbeing of the Headteacher? </a:t>
            </a:r>
          </a:p>
          <a:p>
            <a:r>
              <a:rPr lang="en-GB" dirty="0"/>
              <a:t>Does your Head take their allocated release time? </a:t>
            </a:r>
          </a:p>
        </p:txBody>
      </p:sp>
    </p:spTree>
    <p:extLst>
      <p:ext uri="{BB962C8B-B14F-4D97-AF65-F5344CB8AC3E}">
        <p14:creationId xmlns:p14="http://schemas.microsoft.com/office/powerpoint/2010/main" val="998737860"/>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B2CC-ADAE-4024-8F56-2EDA15D3AFB7}"/>
              </a:ext>
            </a:extLst>
          </p:cNvPr>
          <p:cNvSpPr>
            <a:spLocks noGrp="1"/>
          </p:cNvSpPr>
          <p:nvPr>
            <p:ph type="title"/>
          </p:nvPr>
        </p:nvSpPr>
        <p:spPr/>
        <p:txBody>
          <a:bodyPr/>
          <a:lstStyle/>
          <a:p>
            <a:r>
              <a:rPr lang="en-GB" dirty="0"/>
              <a:t>Any questions? </a:t>
            </a:r>
          </a:p>
        </p:txBody>
      </p:sp>
      <p:pic>
        <p:nvPicPr>
          <p:cNvPr id="5" name="Content Placeholder 4">
            <a:extLst>
              <a:ext uri="{FF2B5EF4-FFF2-40B4-BE49-F238E27FC236}">
                <a16:creationId xmlns:a16="http://schemas.microsoft.com/office/drawing/2014/main" id="{395C0061-0D26-41FC-AA61-6B9E5D89A17D}"/>
              </a:ext>
            </a:extLst>
          </p:cNvPr>
          <p:cNvPicPr>
            <a:picLocks noGrp="1" noChangeAspect="1"/>
          </p:cNvPicPr>
          <p:nvPr>
            <p:ph idx="1"/>
          </p:nvPr>
        </p:nvPicPr>
        <p:blipFill>
          <a:blip r:embed="rId2"/>
          <a:stretch>
            <a:fillRect/>
          </a:stretch>
        </p:blipFill>
        <p:spPr>
          <a:xfrm>
            <a:off x="1979712" y="1484784"/>
            <a:ext cx="4968552" cy="4870102"/>
          </a:xfrm>
        </p:spPr>
      </p:pic>
    </p:spTree>
    <p:extLst>
      <p:ext uri="{BB962C8B-B14F-4D97-AF65-F5344CB8AC3E}">
        <p14:creationId xmlns:p14="http://schemas.microsoft.com/office/powerpoint/2010/main" val="4086120703"/>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a:extLst>
              <a:ext uri="{FF2B5EF4-FFF2-40B4-BE49-F238E27FC236}">
                <a16:creationId xmlns:a16="http://schemas.microsoft.com/office/drawing/2014/main" id="{6C063CB9-1BEF-4D7D-B2B1-07F1AE2EC226}"/>
              </a:ext>
            </a:extLst>
          </p:cNvPr>
          <p:cNvGrpSpPr>
            <a:grpSpLocks/>
          </p:cNvGrpSpPr>
          <p:nvPr/>
        </p:nvGrpSpPr>
        <p:grpSpPr bwMode="auto">
          <a:xfrm>
            <a:off x="0" y="548680"/>
            <a:ext cx="9144000" cy="5616624"/>
            <a:chOff x="683568" y="690879"/>
            <a:chExt cx="8040568" cy="4787881"/>
          </a:xfrm>
        </p:grpSpPr>
        <p:pic>
          <p:nvPicPr>
            <p:cNvPr id="22531" name="Picture 2" descr="https://image.slidesharecdn.com/190923eifhertfordshireassessmentfinal-190923133406/95/eif-and-deep-dives-12-1024.jpg?cb=1569245712">
              <a:extLst>
                <a:ext uri="{FF2B5EF4-FFF2-40B4-BE49-F238E27FC236}">
                  <a16:creationId xmlns:a16="http://schemas.microsoft.com/office/drawing/2014/main" id="{A7332244-7ACF-4D87-83A2-600B87DD8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0" r="2903"/>
            <a:stretch/>
          </p:blipFill>
          <p:spPr bwMode="auto">
            <a:xfrm>
              <a:off x="683568" y="690879"/>
              <a:ext cx="8040568" cy="453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D30B2A7-FBAC-40A0-B8EB-9391D8F42427}"/>
                </a:ext>
              </a:extLst>
            </p:cNvPr>
            <p:cNvSpPr/>
            <p:nvPr/>
          </p:nvSpPr>
          <p:spPr>
            <a:xfrm>
              <a:off x="755645" y="4869574"/>
              <a:ext cx="7848454" cy="609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GB" sz="1800"/>
            </a:p>
          </p:txBody>
        </p:sp>
      </p:grpSp>
    </p:spTree>
    <p:extLst>
      <p:ext uri="{BB962C8B-B14F-4D97-AF65-F5344CB8AC3E}">
        <p14:creationId xmlns:p14="http://schemas.microsoft.com/office/powerpoint/2010/main" val="3946851181"/>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181A-6EBF-4C41-8F83-A7942452C6D7}"/>
              </a:ext>
            </a:extLst>
          </p:cNvPr>
          <p:cNvSpPr>
            <a:spLocks noGrp="1"/>
          </p:cNvSpPr>
          <p:nvPr>
            <p:ph type="title"/>
          </p:nvPr>
        </p:nvSpPr>
        <p:spPr>
          <a:xfrm>
            <a:off x="628650" y="5534025"/>
            <a:ext cx="7886700" cy="822326"/>
          </a:xfrm>
        </p:spPr>
        <p:txBody>
          <a:bodyPr vert="horz" lIns="91440" tIns="45720" rIns="91440" bIns="45720" rtlCol="0" anchor="ctr">
            <a:normAutofit/>
          </a:bodyPr>
          <a:lstStyle/>
          <a:p>
            <a:pPr algn="ctr" eaLnBrk="1" hangingPunct="1">
              <a:lnSpc>
                <a:spcPct val="90000"/>
              </a:lnSpc>
            </a:pPr>
            <a:r>
              <a:rPr lang="en-US" sz="4400" dirty="0">
                <a:solidFill>
                  <a:schemeClr val="tx1"/>
                </a:solidFill>
              </a:rPr>
              <a:t>Reading – the non-negotiable</a:t>
            </a:r>
          </a:p>
        </p:txBody>
      </p:sp>
      <p:pic>
        <p:nvPicPr>
          <p:cNvPr id="8" name="Content Placeholder 7">
            <a:extLst>
              <a:ext uri="{FF2B5EF4-FFF2-40B4-BE49-F238E27FC236}">
                <a16:creationId xmlns:a16="http://schemas.microsoft.com/office/drawing/2014/main" id="{ACB59269-BAAB-4E19-B9E7-3A570825F104}"/>
              </a:ext>
            </a:extLst>
          </p:cNvPr>
          <p:cNvPicPr>
            <a:picLocks noGrp="1" noChangeAspect="1"/>
          </p:cNvPicPr>
          <p:nvPr>
            <p:ph idx="1"/>
          </p:nvPr>
        </p:nvPicPr>
        <p:blipFill rotWithShape="1">
          <a:blip r:embed="rId2"/>
          <a:srcRect b="11263"/>
          <a:stretch/>
        </p:blipFill>
        <p:spPr>
          <a:xfrm>
            <a:off x="20" y="10"/>
            <a:ext cx="9143980" cy="5395902"/>
          </a:xfrm>
          <a:prstGeom prst="rect">
            <a:avLst/>
          </a:prstGeom>
        </p:spPr>
      </p:pic>
    </p:spTree>
    <p:extLst>
      <p:ext uri="{BB962C8B-B14F-4D97-AF65-F5344CB8AC3E}">
        <p14:creationId xmlns:p14="http://schemas.microsoft.com/office/powerpoint/2010/main" val="3520147649"/>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666" name="Title 1">
            <a:extLst>
              <a:ext uri="{FF2B5EF4-FFF2-40B4-BE49-F238E27FC236}">
                <a16:creationId xmlns:a16="http://schemas.microsoft.com/office/drawing/2014/main" id="{E1A00055-F054-4EE2-9859-371EC61B9775}"/>
              </a:ext>
            </a:extLst>
          </p:cNvPr>
          <p:cNvSpPr>
            <a:spLocks noGrp="1" noChangeArrowheads="1"/>
          </p:cNvSpPr>
          <p:nvPr>
            <p:ph type="title"/>
          </p:nvPr>
        </p:nvSpPr>
        <p:spPr>
          <a:xfrm>
            <a:off x="647271" y="1012004"/>
            <a:ext cx="2562119" cy="4795408"/>
          </a:xfrm>
        </p:spPr>
        <p:txBody>
          <a:bodyPr>
            <a:normAutofit/>
          </a:bodyPr>
          <a:lstStyle/>
          <a:p>
            <a:r>
              <a:rPr lang="en-GB" altLang="en-US" dirty="0">
                <a:solidFill>
                  <a:srgbClr val="FFFFFF"/>
                </a:solidFill>
              </a:rPr>
              <a:t>Effective Schools</a:t>
            </a:r>
          </a:p>
        </p:txBody>
      </p:sp>
      <p:graphicFrame>
        <p:nvGraphicFramePr>
          <p:cNvPr id="113669" name="Content Placeholder 2">
            <a:extLst>
              <a:ext uri="{FF2B5EF4-FFF2-40B4-BE49-F238E27FC236}">
                <a16:creationId xmlns:a16="http://schemas.microsoft.com/office/drawing/2014/main" id="{CB814DD7-F6B9-4B5D-B059-EEDAE2CBE0AF}"/>
              </a:ext>
            </a:extLst>
          </p:cNvPr>
          <p:cNvGraphicFramePr>
            <a:graphicFrameLocks noGrp="1"/>
          </p:cNvGraphicFramePr>
          <p:nvPr>
            <p:ph idx="1"/>
            <p:extLst>
              <p:ext uri="{D42A27DB-BD31-4B8C-83A1-F6EECF244321}">
                <p14:modId xmlns:p14="http://schemas.microsoft.com/office/powerpoint/2010/main" val="2151323654"/>
              </p:ext>
            </p:extLst>
          </p:nvPr>
        </p:nvGraphicFramePr>
        <p:xfrm>
          <a:off x="3707904" y="260648"/>
          <a:ext cx="5112567" cy="609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90"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786" name="Title 1">
            <a:extLst>
              <a:ext uri="{FF2B5EF4-FFF2-40B4-BE49-F238E27FC236}">
                <a16:creationId xmlns:a16="http://schemas.microsoft.com/office/drawing/2014/main" id="{FCC58659-EFC0-4217-BA00-7BBC0B54162F}"/>
              </a:ext>
            </a:extLst>
          </p:cNvPr>
          <p:cNvSpPr>
            <a:spLocks noGrp="1" noChangeArrowheads="1"/>
          </p:cNvSpPr>
          <p:nvPr>
            <p:ph type="title"/>
          </p:nvPr>
        </p:nvSpPr>
        <p:spPr>
          <a:xfrm>
            <a:off x="647271" y="1012004"/>
            <a:ext cx="2562119" cy="4795408"/>
          </a:xfrm>
        </p:spPr>
        <p:txBody>
          <a:bodyPr>
            <a:normAutofit/>
          </a:bodyPr>
          <a:lstStyle/>
          <a:p>
            <a:r>
              <a:rPr lang="en-GB" altLang="en-US" dirty="0">
                <a:solidFill>
                  <a:srgbClr val="FFFFFF"/>
                </a:solidFill>
              </a:rPr>
              <a:t>Inspecting reading… p87 of handbook</a:t>
            </a:r>
            <a:br>
              <a:rPr lang="en-GB" altLang="en-US" dirty="0">
                <a:solidFill>
                  <a:srgbClr val="FFFFFF"/>
                </a:solidFill>
              </a:rPr>
            </a:br>
            <a:endParaRPr lang="en-GB" altLang="en-US" dirty="0">
              <a:solidFill>
                <a:srgbClr val="FFFFFF"/>
              </a:solidFill>
            </a:endParaRPr>
          </a:p>
        </p:txBody>
      </p:sp>
      <p:graphicFrame>
        <p:nvGraphicFramePr>
          <p:cNvPr id="118789" name="Content Placeholder 2">
            <a:extLst>
              <a:ext uri="{FF2B5EF4-FFF2-40B4-BE49-F238E27FC236}">
                <a16:creationId xmlns:a16="http://schemas.microsoft.com/office/drawing/2014/main" id="{A86BD5A3-D019-47B1-A865-053CCF4CB500}"/>
              </a:ext>
            </a:extLst>
          </p:cNvPr>
          <p:cNvGraphicFramePr>
            <a:graphicFrameLocks noGrp="1"/>
          </p:cNvGraphicFramePr>
          <p:nvPr>
            <p:ph idx="1"/>
            <p:extLst>
              <p:ext uri="{D42A27DB-BD31-4B8C-83A1-F6EECF244321}">
                <p14:modId xmlns:p14="http://schemas.microsoft.com/office/powerpoint/2010/main" val="402032918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77BAD0-77E4-4022-9922-348F5DC8C0F4}"/>
              </a:ext>
            </a:extLst>
          </p:cNvPr>
          <p:cNvPicPr>
            <a:picLocks noGrp="1" noChangeAspect="1"/>
          </p:cNvPicPr>
          <p:nvPr>
            <p:ph idx="1"/>
          </p:nvPr>
        </p:nvPicPr>
        <p:blipFill rotWithShape="1">
          <a:blip r:embed="rId2"/>
          <a:srcRect l="5042"/>
          <a:stretch/>
        </p:blipFill>
        <p:spPr>
          <a:xfrm>
            <a:off x="115379" y="548680"/>
            <a:ext cx="9028621" cy="5832648"/>
          </a:xfrm>
        </p:spPr>
      </p:pic>
    </p:spTree>
    <p:extLst>
      <p:ext uri="{BB962C8B-B14F-4D97-AF65-F5344CB8AC3E}">
        <p14:creationId xmlns:p14="http://schemas.microsoft.com/office/powerpoint/2010/main" val="4020663476"/>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826B-84A3-44B0-8C08-9954297436FB}"/>
              </a:ext>
            </a:extLst>
          </p:cNvPr>
          <p:cNvSpPr>
            <a:spLocks noGrp="1"/>
          </p:cNvSpPr>
          <p:nvPr>
            <p:ph type="title"/>
          </p:nvPr>
        </p:nvSpPr>
        <p:spPr>
          <a:xfrm>
            <a:off x="611188" y="692696"/>
            <a:ext cx="7772400" cy="648072"/>
          </a:xfrm>
        </p:spPr>
        <p:txBody>
          <a:bodyPr/>
          <a:lstStyle/>
          <a:p>
            <a:r>
              <a:rPr lang="en-GB" dirty="0"/>
              <a:t>Systematic v Typical </a:t>
            </a:r>
          </a:p>
        </p:txBody>
      </p:sp>
      <p:sp>
        <p:nvSpPr>
          <p:cNvPr id="3" name="Content Placeholder 2">
            <a:extLst>
              <a:ext uri="{FF2B5EF4-FFF2-40B4-BE49-F238E27FC236}">
                <a16:creationId xmlns:a16="http://schemas.microsoft.com/office/drawing/2014/main" id="{F87DC38D-858A-4B7D-BF1B-AC0E8E2FFF3F}"/>
              </a:ext>
            </a:extLst>
          </p:cNvPr>
          <p:cNvSpPr>
            <a:spLocks noGrp="1"/>
          </p:cNvSpPr>
          <p:nvPr>
            <p:ph idx="1"/>
          </p:nvPr>
        </p:nvSpPr>
        <p:spPr>
          <a:xfrm>
            <a:off x="395536" y="1484784"/>
            <a:ext cx="8569138" cy="5200829"/>
          </a:xfrm>
        </p:spPr>
        <p:txBody>
          <a:bodyPr/>
          <a:lstStyle/>
          <a:p>
            <a:pPr>
              <a:spcAft>
                <a:spcPts val="300"/>
              </a:spcAft>
            </a:pPr>
            <a:r>
              <a:rPr lang="en-GB" dirty="0"/>
              <a:t>When making a judgement of the quality of education, inspectors will question whether the intent and implementation are a systemic strength or if there are areas of weakness. These may form a hypothesis in Day 2. </a:t>
            </a:r>
          </a:p>
          <a:p>
            <a:pPr>
              <a:spcAft>
                <a:spcPts val="300"/>
              </a:spcAft>
            </a:pPr>
            <a:r>
              <a:rPr lang="en-GB" dirty="0"/>
              <a:t>The findings will then be part of feedback or action points to improve. </a:t>
            </a:r>
          </a:p>
          <a:p>
            <a:pPr>
              <a:spcAft>
                <a:spcPts val="300"/>
              </a:spcAft>
            </a:pPr>
            <a:r>
              <a:rPr lang="en-GB" dirty="0"/>
              <a:t>Transition arrangements are only valid for intent. </a:t>
            </a:r>
          </a:p>
          <a:p>
            <a:pPr>
              <a:spcAft>
                <a:spcPts val="300"/>
              </a:spcAft>
            </a:pPr>
            <a:r>
              <a:rPr lang="en-GB" dirty="0"/>
              <a:t>As long as Reading, Writing, Maths and Science plus a couple of foundation subjects are ‘sound’, 198 is triggered and your action point will be to give other areas more time or bring other subjects up to the same standard. </a:t>
            </a:r>
          </a:p>
          <a:p>
            <a:pPr>
              <a:spcAft>
                <a:spcPts val="300"/>
              </a:spcAft>
            </a:pPr>
            <a:r>
              <a:rPr lang="en-GB" dirty="0"/>
              <a:t>Not used in outstanding schools or on a section 8. </a:t>
            </a:r>
          </a:p>
          <a:p>
            <a:pPr marL="0" indent="0">
              <a:spcAft>
                <a:spcPts val="300"/>
              </a:spcAft>
              <a:buNone/>
            </a:pPr>
            <a:endParaRPr lang="en-GB" dirty="0"/>
          </a:p>
        </p:txBody>
      </p:sp>
    </p:spTree>
    <p:extLst>
      <p:ext uri="{BB962C8B-B14F-4D97-AF65-F5344CB8AC3E}">
        <p14:creationId xmlns:p14="http://schemas.microsoft.com/office/powerpoint/2010/main" val="727116142"/>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A960-38C1-42D4-AED3-406B4F07647C}"/>
              </a:ext>
            </a:extLst>
          </p:cNvPr>
          <p:cNvSpPr>
            <a:spLocks noGrp="1"/>
          </p:cNvSpPr>
          <p:nvPr>
            <p:ph type="title"/>
          </p:nvPr>
        </p:nvSpPr>
        <p:spPr/>
        <p:txBody>
          <a:bodyPr/>
          <a:lstStyle/>
          <a:p>
            <a:r>
              <a:rPr lang="en-GB" dirty="0"/>
              <a:t>Final note </a:t>
            </a:r>
          </a:p>
        </p:txBody>
      </p:sp>
      <p:sp>
        <p:nvSpPr>
          <p:cNvPr id="3" name="Content Placeholder 2">
            <a:extLst>
              <a:ext uri="{FF2B5EF4-FFF2-40B4-BE49-F238E27FC236}">
                <a16:creationId xmlns:a16="http://schemas.microsoft.com/office/drawing/2014/main" id="{083D810F-7436-4FF6-939A-D0270BDA0B9C}"/>
              </a:ext>
            </a:extLst>
          </p:cNvPr>
          <p:cNvSpPr>
            <a:spLocks noGrp="1"/>
          </p:cNvSpPr>
          <p:nvPr>
            <p:ph idx="1"/>
          </p:nvPr>
        </p:nvSpPr>
        <p:spPr>
          <a:xfrm>
            <a:off x="611188" y="1556792"/>
            <a:ext cx="7772400" cy="4114800"/>
          </a:xfrm>
        </p:spPr>
        <p:txBody>
          <a:bodyPr/>
          <a:lstStyle/>
          <a:p>
            <a:pPr>
              <a:spcAft>
                <a:spcPts val="1200"/>
              </a:spcAft>
            </a:pPr>
            <a:r>
              <a:rPr lang="en-GB" dirty="0"/>
              <a:t>Reports</a:t>
            </a:r>
          </a:p>
          <a:p>
            <a:pPr>
              <a:spcAft>
                <a:spcPts val="1200"/>
              </a:spcAft>
            </a:pPr>
            <a:r>
              <a:rPr lang="en-GB" dirty="0"/>
              <a:t>These are brief and for the benefit of parents – what is it like to be a child in this school? </a:t>
            </a:r>
          </a:p>
          <a:p>
            <a:pPr>
              <a:spcAft>
                <a:spcPts val="1200"/>
              </a:spcAft>
            </a:pPr>
            <a:r>
              <a:rPr lang="en-GB" dirty="0"/>
              <a:t>There is a format and word count inspectors have to stick to</a:t>
            </a:r>
          </a:p>
          <a:p>
            <a:pPr>
              <a:spcAft>
                <a:spcPts val="1200"/>
              </a:spcAft>
            </a:pPr>
            <a:r>
              <a:rPr lang="en-GB" dirty="0"/>
              <a:t>Feedback is detailed (to HT/SLT first) so advise someone to take detailed notes</a:t>
            </a:r>
          </a:p>
          <a:p>
            <a:pPr>
              <a:spcAft>
                <a:spcPts val="1200"/>
              </a:spcAft>
            </a:pPr>
            <a:r>
              <a:rPr lang="en-GB" dirty="0"/>
              <a:t>You can tell staff the outcome straight away</a:t>
            </a:r>
          </a:p>
        </p:txBody>
      </p:sp>
    </p:spTree>
    <p:extLst>
      <p:ext uri="{BB962C8B-B14F-4D97-AF65-F5344CB8AC3E}">
        <p14:creationId xmlns:p14="http://schemas.microsoft.com/office/powerpoint/2010/main" val="372864122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B009-3FF4-42B8-A0C1-FD2EDD0943C4}"/>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B0C212B1-F8AA-4E54-9CA5-E8938ECE43B4}"/>
              </a:ext>
            </a:extLst>
          </p:cNvPr>
          <p:cNvPicPr>
            <a:picLocks noGrp="1" noChangeAspect="1"/>
          </p:cNvPicPr>
          <p:nvPr>
            <p:ph idx="1"/>
          </p:nvPr>
        </p:nvPicPr>
        <p:blipFill rotWithShape="1">
          <a:blip r:embed="rId2"/>
          <a:srcRect l="5313" r="4438"/>
          <a:stretch/>
        </p:blipFill>
        <p:spPr>
          <a:xfrm>
            <a:off x="175707" y="476672"/>
            <a:ext cx="8792586" cy="5544616"/>
          </a:xfrm>
        </p:spPr>
      </p:pic>
    </p:spTree>
    <p:extLst>
      <p:ext uri="{BB962C8B-B14F-4D97-AF65-F5344CB8AC3E}">
        <p14:creationId xmlns:p14="http://schemas.microsoft.com/office/powerpoint/2010/main" val="40194870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D293-1D7E-43E7-B73F-5F22124EDF2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C1B958-7209-4E0A-A44E-41210F413A4A}"/>
              </a:ext>
            </a:extLst>
          </p:cNvPr>
          <p:cNvSpPr>
            <a:spLocks noGrp="1"/>
          </p:cNvSpPr>
          <p:nvPr>
            <p:ph idx="1"/>
          </p:nvPr>
        </p:nvSpPr>
        <p:spPr/>
        <p:txBody>
          <a:bodyPr/>
          <a:lstStyle/>
          <a:p>
            <a:endParaRPr lang="en-GB" dirty="0"/>
          </a:p>
        </p:txBody>
      </p:sp>
      <p:pic>
        <p:nvPicPr>
          <p:cNvPr id="4" name="Content Placeholder 4">
            <a:extLst>
              <a:ext uri="{FF2B5EF4-FFF2-40B4-BE49-F238E27FC236}">
                <a16:creationId xmlns:a16="http://schemas.microsoft.com/office/drawing/2014/main" id="{F788DD2E-947E-4547-B387-A5326B32E67C}"/>
              </a:ext>
            </a:extLst>
          </p:cNvPr>
          <p:cNvPicPr>
            <a:picLocks noChangeAspect="1"/>
          </p:cNvPicPr>
          <p:nvPr/>
        </p:nvPicPr>
        <p:blipFill rotWithShape="1">
          <a:blip r:embed="rId2"/>
          <a:srcRect l="4782" r="4038" b="-1"/>
          <a:stretch/>
        </p:blipFill>
        <p:spPr bwMode="auto">
          <a:xfrm>
            <a:off x="19965" y="422524"/>
            <a:ext cx="910431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67055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C38DA-4FC6-4A0E-A4F6-5763FE03753B}"/>
              </a:ext>
            </a:extLst>
          </p:cNvPr>
          <p:cNvSpPr>
            <a:spLocks noGrp="1"/>
          </p:cNvSpPr>
          <p:nvPr>
            <p:ph type="title"/>
          </p:nvPr>
        </p:nvSpPr>
        <p:spPr>
          <a:xfrm>
            <a:off x="628650" y="963877"/>
            <a:ext cx="2620771" cy="4930246"/>
          </a:xfrm>
        </p:spPr>
        <p:txBody>
          <a:bodyPr>
            <a:normAutofit/>
          </a:bodyPr>
          <a:lstStyle/>
          <a:p>
            <a:pPr algn="r"/>
            <a:r>
              <a:rPr lang="en-GB" dirty="0">
                <a:solidFill>
                  <a:schemeClr val="accent1"/>
                </a:solidFill>
              </a:rPr>
              <a:t>Intelligence from local inspections</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F6444F-6FC5-46C4-B05A-7D6B6EA8E651}"/>
              </a:ext>
            </a:extLst>
          </p:cNvPr>
          <p:cNvSpPr>
            <a:spLocks noGrp="1"/>
          </p:cNvSpPr>
          <p:nvPr>
            <p:ph idx="1"/>
          </p:nvPr>
        </p:nvSpPr>
        <p:spPr>
          <a:xfrm>
            <a:off x="3904578" y="908720"/>
            <a:ext cx="4843857" cy="5472607"/>
          </a:xfrm>
        </p:spPr>
        <p:txBody>
          <a:bodyPr anchor="ctr">
            <a:normAutofit fontScale="92500" lnSpcReduction="10000"/>
          </a:bodyPr>
          <a:lstStyle/>
          <a:p>
            <a:pPr>
              <a:lnSpc>
                <a:spcPct val="110000"/>
              </a:lnSpc>
              <a:spcAft>
                <a:spcPts val="600"/>
              </a:spcAft>
            </a:pPr>
            <a:r>
              <a:rPr lang="en-GB" sz="2200" dirty="0"/>
              <a:t>We have had 17 Primary inspections in Oldham since September 2019</a:t>
            </a:r>
          </a:p>
          <a:p>
            <a:pPr>
              <a:lnSpc>
                <a:spcPct val="110000"/>
              </a:lnSpc>
              <a:spcAft>
                <a:spcPts val="600"/>
              </a:spcAft>
            </a:pPr>
            <a:r>
              <a:rPr lang="en-GB" sz="2200" dirty="0"/>
              <a:t>The gap between inspections has been between:</a:t>
            </a:r>
          </a:p>
          <a:p>
            <a:pPr lvl="1">
              <a:lnSpc>
                <a:spcPct val="110000"/>
              </a:lnSpc>
              <a:spcAft>
                <a:spcPts val="600"/>
              </a:spcAft>
            </a:pPr>
            <a:r>
              <a:rPr lang="en-GB" sz="2200" dirty="0"/>
              <a:t>43 and 59 months for good schools and </a:t>
            </a:r>
          </a:p>
          <a:p>
            <a:pPr lvl="1">
              <a:lnSpc>
                <a:spcPct val="110000"/>
              </a:lnSpc>
              <a:spcAft>
                <a:spcPts val="600"/>
              </a:spcAft>
            </a:pPr>
            <a:r>
              <a:rPr lang="en-GB" sz="2200" dirty="0"/>
              <a:t>26 and 35 months for RI schools. </a:t>
            </a:r>
          </a:p>
          <a:p>
            <a:pPr>
              <a:lnSpc>
                <a:spcPct val="110000"/>
              </a:lnSpc>
              <a:spcAft>
                <a:spcPts val="600"/>
              </a:spcAft>
            </a:pPr>
            <a:r>
              <a:rPr lang="en-GB" sz="2200" dirty="0"/>
              <a:t>We have had 28 different inspectors (a handful have completed a couple of inspections) but have intelligence on others</a:t>
            </a:r>
          </a:p>
          <a:p>
            <a:pPr>
              <a:lnSpc>
                <a:spcPct val="110000"/>
              </a:lnSpc>
              <a:spcAft>
                <a:spcPts val="600"/>
              </a:spcAft>
            </a:pPr>
            <a:r>
              <a:rPr lang="en-GB" sz="2200" dirty="0"/>
              <a:t>Nationally the percentage of primary schools being graded as outstanding is now only 2% (inspections since September 2019)</a:t>
            </a:r>
          </a:p>
        </p:txBody>
      </p:sp>
    </p:spTree>
    <p:extLst>
      <p:ext uri="{BB962C8B-B14F-4D97-AF65-F5344CB8AC3E}">
        <p14:creationId xmlns:p14="http://schemas.microsoft.com/office/powerpoint/2010/main" val="4244462329"/>
      </p:ext>
    </p:extLst>
  </p:cSld>
  <p:clrMapOvr>
    <a:masterClrMapping/>
  </p:clrMapOvr>
  <p:transition>
    <p:wipe dir="r"/>
  </p:transition>
</p:sld>
</file>

<file path=ppt/theme/theme1.xml><?xml version="1.0" encoding="utf-8"?>
<a:theme xmlns:a="http://schemas.openxmlformats.org/drawingml/2006/main" name="Hemisphere">
  <a:themeElements>
    <a:clrScheme name="">
      <a:dk1>
        <a:srgbClr val="000000"/>
      </a:dk1>
      <a:lt1>
        <a:srgbClr val="FFFFFF"/>
      </a:lt1>
      <a:dk2>
        <a:srgbClr val="000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Hemisphe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emisphe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emisphe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misphe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misphe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misphe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misphe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emisphe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emisphere 8">
        <a:dk1>
          <a:srgbClr val="000000"/>
        </a:dk1>
        <a:lt1>
          <a:srgbClr val="FFFFCC"/>
        </a:lt1>
        <a:dk2>
          <a:srgbClr val="660066"/>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5151</TotalTime>
  <Words>5041</Words>
  <Application>Microsoft Office PowerPoint</Application>
  <PresentationFormat>On-screen Show (4:3)</PresentationFormat>
  <Paragraphs>309</Paragraphs>
  <Slides>61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Times New Roman</vt:lpstr>
      <vt:lpstr>Hemisphere</vt:lpstr>
      <vt:lpstr>Preparing for your Ofsted Inspection under the New Framework  Governor Training Session   Julie Stevens Support and Challenge Officer Oldham Council  Monday 24 February 2020     </vt:lpstr>
      <vt:lpstr>Areas to be covered</vt:lpstr>
      <vt:lpstr>Brief overview of the Ofsted framework </vt:lpstr>
      <vt:lpstr>The previous framework…</vt:lpstr>
      <vt:lpstr>PowerPoint Presentation</vt:lpstr>
      <vt:lpstr>PowerPoint Presentation</vt:lpstr>
      <vt:lpstr>PowerPoint Presentation</vt:lpstr>
      <vt:lpstr>PowerPoint Presentation</vt:lpstr>
      <vt:lpstr>Intelligence from local inspections</vt:lpstr>
      <vt:lpstr>Further intelligence from local inspections</vt:lpstr>
      <vt:lpstr>How the LA support the school</vt:lpstr>
      <vt:lpstr>Types of Inspection </vt:lpstr>
      <vt:lpstr>Section 8 Inspection  The focus is on……………….. </vt:lpstr>
      <vt:lpstr>PowerPoint Presentation</vt:lpstr>
      <vt:lpstr>A Section 8 inspection – p14 November 2019</vt:lpstr>
      <vt:lpstr> </vt:lpstr>
      <vt:lpstr>PowerPoint Presentation</vt:lpstr>
      <vt:lpstr>PowerPoint Presentation</vt:lpstr>
      <vt:lpstr>Subjects for deep dives on section 8 inspection…</vt:lpstr>
      <vt:lpstr>Quality of Education – ‘Deep Dives’ Inspectors identify the focus for deep dives from initial conversation with SLT and information on website     </vt:lpstr>
      <vt:lpstr>Outcomes of a Section 8</vt:lpstr>
      <vt:lpstr>‘Good’ or ‘Outstanding’ schools who trigger a Section 5 </vt:lpstr>
      <vt:lpstr>Section 5 Inspection</vt:lpstr>
      <vt:lpstr>Exempt Schools</vt:lpstr>
      <vt:lpstr>Exempt Schools</vt:lpstr>
      <vt:lpstr>Any questions so far? </vt:lpstr>
      <vt:lpstr>So how is the inspection structured? </vt:lpstr>
      <vt:lpstr>Before the 90 minute conversation…</vt:lpstr>
      <vt:lpstr>PowerPoint Presentation</vt:lpstr>
      <vt:lpstr>The 90 minute conversation – Top Level View (page 17, Handbook) </vt:lpstr>
      <vt:lpstr>Intent, Implementation and Impact</vt:lpstr>
      <vt:lpstr>The 90 minute conversation for leaders</vt:lpstr>
      <vt:lpstr>Link to Governor interview</vt:lpstr>
      <vt:lpstr>PowerPoint Presentation</vt:lpstr>
      <vt:lpstr>Key questions</vt:lpstr>
      <vt:lpstr>Key questions</vt:lpstr>
      <vt:lpstr>PowerPoint Presentation</vt:lpstr>
      <vt:lpstr>PowerPoint Presentation</vt:lpstr>
      <vt:lpstr>PowerPoint Presentation</vt:lpstr>
      <vt:lpstr>PowerPoint Presentation</vt:lpstr>
      <vt:lpstr>Key questions</vt:lpstr>
      <vt:lpstr>Assessment</vt:lpstr>
      <vt:lpstr>The importance of vocabulary acquisition </vt:lpstr>
      <vt:lpstr>PowerPoint Presentation</vt:lpstr>
      <vt:lpstr>Key question</vt:lpstr>
      <vt:lpstr>Takeaway points – key summary</vt:lpstr>
      <vt:lpstr>Short reflection time (10 minutes) </vt:lpstr>
      <vt:lpstr>PowerPoint Presentation</vt:lpstr>
      <vt:lpstr>Safeguarding </vt:lpstr>
      <vt:lpstr>Safeguarding</vt:lpstr>
      <vt:lpstr>Staff workload and protection from bullying and harassment</vt:lpstr>
      <vt:lpstr>Staff workload and protection from bullying and harassment</vt:lpstr>
      <vt:lpstr>Staff workload and protection from bullying and harassment</vt:lpstr>
      <vt:lpstr>Key questions</vt:lpstr>
      <vt:lpstr>Any questions? </vt:lpstr>
      <vt:lpstr>PowerPoint Presentation</vt:lpstr>
      <vt:lpstr>Reading – the non-negotiable</vt:lpstr>
      <vt:lpstr>Effective Schools</vt:lpstr>
      <vt:lpstr>Inspecting reading… p87 of handbook </vt:lpstr>
      <vt:lpstr>Systematic v Typical </vt:lpstr>
      <vt:lpstr>Final note </vt:lpstr>
    </vt:vector>
  </TitlesOfParts>
  <Company>Hemisphere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Oldham Council</dc:title>
  <dc:creator>Faye</dc:creator>
  <cp:lastModifiedBy>Abdul Salam</cp:lastModifiedBy>
  <cp:revision>193</cp:revision>
  <dcterms:created xsi:type="dcterms:W3CDTF">2002-11-05T10:54:26Z</dcterms:created>
  <dcterms:modified xsi:type="dcterms:W3CDTF">2020-02-20T10:23:50Z</dcterms:modified>
</cp:coreProperties>
</file>