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5"/>
  </p:notesMasterIdLst>
  <p:handoutMasterIdLst>
    <p:handoutMasterId r:id="rId66"/>
  </p:handoutMasterIdLst>
  <p:sldIdLst>
    <p:sldId id="342" r:id="rId4"/>
    <p:sldId id="1622" r:id="rId5"/>
    <p:sldId id="685" r:id="rId6"/>
    <p:sldId id="1607" r:id="rId7"/>
    <p:sldId id="491" r:id="rId8"/>
    <p:sldId id="1592" r:id="rId9"/>
    <p:sldId id="452" r:id="rId10"/>
    <p:sldId id="1567" r:id="rId11"/>
    <p:sldId id="423" r:id="rId12"/>
    <p:sldId id="559" r:id="rId13"/>
    <p:sldId id="526" r:id="rId14"/>
    <p:sldId id="544" r:id="rId15"/>
    <p:sldId id="557" r:id="rId16"/>
    <p:sldId id="1610" r:id="rId17"/>
    <p:sldId id="1591" r:id="rId18"/>
    <p:sldId id="1624" r:id="rId19"/>
    <p:sldId id="498" r:id="rId20"/>
    <p:sldId id="1576" r:id="rId21"/>
    <p:sldId id="1620" r:id="rId22"/>
    <p:sldId id="1625" r:id="rId23"/>
    <p:sldId id="556" r:id="rId24"/>
    <p:sldId id="257" r:id="rId25"/>
    <p:sldId id="1141" r:id="rId26"/>
    <p:sldId id="1578" r:id="rId27"/>
    <p:sldId id="262" r:id="rId28"/>
    <p:sldId id="259" r:id="rId29"/>
    <p:sldId id="261" r:id="rId30"/>
    <p:sldId id="263" r:id="rId31"/>
    <p:sldId id="1565" r:id="rId32"/>
    <p:sldId id="1586" r:id="rId33"/>
    <p:sldId id="569" r:id="rId34"/>
    <p:sldId id="534" r:id="rId35"/>
    <p:sldId id="1598" r:id="rId36"/>
    <p:sldId id="1128" r:id="rId37"/>
    <p:sldId id="1608" r:id="rId38"/>
    <p:sldId id="1623" r:id="rId39"/>
    <p:sldId id="1619" r:id="rId40"/>
    <p:sldId id="1606" r:id="rId41"/>
    <p:sldId id="513" r:id="rId42"/>
    <p:sldId id="1611" r:id="rId43"/>
    <p:sldId id="1151" r:id="rId44"/>
    <p:sldId id="1612" r:id="rId45"/>
    <p:sldId id="486" r:id="rId46"/>
    <p:sldId id="541" r:id="rId47"/>
    <p:sldId id="1609" r:id="rId48"/>
    <p:sldId id="1613" r:id="rId49"/>
    <p:sldId id="558" r:id="rId50"/>
    <p:sldId id="1589" r:id="rId51"/>
    <p:sldId id="1073" r:id="rId52"/>
    <p:sldId id="571" r:id="rId53"/>
    <p:sldId id="1600" r:id="rId54"/>
    <p:sldId id="1601" r:id="rId55"/>
    <p:sldId id="1614" r:id="rId56"/>
    <p:sldId id="1615" r:id="rId57"/>
    <p:sldId id="1616" r:id="rId58"/>
    <p:sldId id="1618" r:id="rId59"/>
    <p:sldId id="1587" r:id="rId60"/>
    <p:sldId id="1584" r:id="rId61"/>
    <p:sldId id="381" r:id="rId62"/>
    <p:sldId id="390" r:id="rId63"/>
    <p:sldId id="475" r:id="rId64"/>
  </p:sldIdLst>
  <p:sldSz cx="9144000" cy="6858000" type="screen4x3"/>
  <p:notesSz cx="6810375" cy="99425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BE"/>
    <a:srgbClr val="FF0000"/>
    <a:srgbClr val="009999"/>
    <a:srgbClr val="FF33CC"/>
    <a:srgbClr val="EBEBFF"/>
    <a:srgbClr val="CCCCFF"/>
    <a:srgbClr val="FFB3EB"/>
    <a:srgbClr val="C5FAFD"/>
    <a:srgbClr val="616365"/>
    <a:srgbClr val="392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171" autoAdjust="0"/>
  </p:normalViewPr>
  <p:slideViewPr>
    <p:cSldViewPr>
      <p:cViewPr varScale="1">
        <p:scale>
          <a:sx n="97" d="100"/>
          <a:sy n="97" d="100"/>
        </p:scale>
        <p:origin x="276"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varScale="1">
      <p:scale>
        <a:sx n="1" d="1"/>
        <a:sy n="1" d="1"/>
      </p:scale>
      <p:origin x="0" y="-16428"/>
    </p:cViewPr>
  </p:sorterViewPr>
  <p:notesViewPr>
    <p:cSldViewPr>
      <p:cViewPr varScale="1">
        <p:scale>
          <a:sx n="85" d="100"/>
          <a:sy n="85" d="100"/>
        </p:scale>
        <p:origin x="-1950" y="-6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16.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3" y="3"/>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t" anchorCtr="0" compatLnSpc="1">
            <a:prstTxWarp prst="textNoShape">
              <a:avLst/>
            </a:prstTxWarp>
          </a:bodyPr>
          <a:lstStyle>
            <a:lvl1pPr>
              <a:defRPr sz="1200"/>
            </a:lvl1pPr>
          </a:lstStyle>
          <a:p>
            <a:endParaRPr lang="en-GB" altLang="en-US"/>
          </a:p>
        </p:txBody>
      </p:sp>
      <p:sp>
        <p:nvSpPr>
          <p:cNvPr id="235523" name="Rectangle 3"/>
          <p:cNvSpPr>
            <a:spLocks noGrp="1" noChangeArrowheads="1"/>
          </p:cNvSpPr>
          <p:nvPr>
            <p:ph type="dt" sz="quarter" idx="1"/>
          </p:nvPr>
        </p:nvSpPr>
        <p:spPr bwMode="auto">
          <a:xfrm>
            <a:off x="3858474" y="3"/>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t" anchorCtr="0" compatLnSpc="1">
            <a:prstTxWarp prst="textNoShape">
              <a:avLst/>
            </a:prstTxWarp>
          </a:bodyPr>
          <a:lstStyle>
            <a:lvl1pPr algn="r">
              <a:defRPr sz="1200"/>
            </a:lvl1pPr>
          </a:lstStyle>
          <a:p>
            <a:endParaRPr lang="en-GB" altLang="en-US"/>
          </a:p>
        </p:txBody>
      </p:sp>
      <p:sp>
        <p:nvSpPr>
          <p:cNvPr id="235524" name="Rectangle 4"/>
          <p:cNvSpPr>
            <a:spLocks noGrp="1" noChangeArrowheads="1"/>
          </p:cNvSpPr>
          <p:nvPr>
            <p:ph type="ftr" sz="quarter" idx="2"/>
          </p:nvPr>
        </p:nvSpPr>
        <p:spPr bwMode="auto">
          <a:xfrm>
            <a:off x="3" y="9444834"/>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b" anchorCtr="0" compatLnSpc="1">
            <a:prstTxWarp prst="textNoShape">
              <a:avLst/>
            </a:prstTxWarp>
          </a:bodyPr>
          <a:lstStyle>
            <a:lvl1pPr>
              <a:defRPr sz="1200"/>
            </a:lvl1pPr>
          </a:lstStyle>
          <a:p>
            <a:endParaRPr lang="en-GB" altLang="en-US"/>
          </a:p>
        </p:txBody>
      </p:sp>
      <p:sp>
        <p:nvSpPr>
          <p:cNvPr id="235525" name="Rectangle 5"/>
          <p:cNvSpPr>
            <a:spLocks noGrp="1" noChangeArrowheads="1"/>
          </p:cNvSpPr>
          <p:nvPr>
            <p:ph type="sldNum" sz="quarter" idx="3"/>
          </p:nvPr>
        </p:nvSpPr>
        <p:spPr bwMode="auto">
          <a:xfrm>
            <a:off x="3858474" y="9444834"/>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b" anchorCtr="0" compatLnSpc="1">
            <a:prstTxWarp prst="textNoShape">
              <a:avLst/>
            </a:prstTxWarp>
          </a:bodyPr>
          <a:lstStyle>
            <a:lvl1pPr algn="r">
              <a:defRPr sz="1200"/>
            </a:lvl1pPr>
          </a:lstStyle>
          <a:p>
            <a:fld id="{27BA8017-7CD9-4EB3-91D1-43E0E6A02F05}" type="slidenum">
              <a:rPr lang="en-GB" altLang="en-US"/>
              <a:pPr/>
              <a:t>‹#›</a:t>
            </a:fld>
            <a:endParaRPr lang="en-GB" altLang="en-US"/>
          </a:p>
        </p:txBody>
      </p:sp>
    </p:spTree>
    <p:extLst>
      <p:ext uri="{BB962C8B-B14F-4D97-AF65-F5344CB8AC3E}">
        <p14:creationId xmlns:p14="http://schemas.microsoft.com/office/powerpoint/2010/main" val="3878620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3" y="3"/>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t" anchorCtr="0" compatLnSpc="1">
            <a:prstTxWarp prst="textNoShape">
              <a:avLst/>
            </a:prstTxWarp>
          </a:bodyPr>
          <a:lstStyle>
            <a:lvl1pPr>
              <a:defRPr sz="1200"/>
            </a:lvl1pPr>
          </a:lstStyle>
          <a:p>
            <a:endParaRPr lang="en-GB" altLang="en-US"/>
          </a:p>
        </p:txBody>
      </p:sp>
      <p:sp>
        <p:nvSpPr>
          <p:cNvPr id="92163" name="Rectangle 3"/>
          <p:cNvSpPr>
            <a:spLocks noGrp="1" noChangeArrowheads="1"/>
          </p:cNvSpPr>
          <p:nvPr>
            <p:ph type="dt" idx="1"/>
          </p:nvPr>
        </p:nvSpPr>
        <p:spPr bwMode="auto">
          <a:xfrm>
            <a:off x="3858474" y="3"/>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t" anchorCtr="0" compatLnSpc="1">
            <a:prstTxWarp prst="textNoShape">
              <a:avLst/>
            </a:prstTxWarp>
          </a:bodyPr>
          <a:lstStyle>
            <a:lvl1pPr algn="r">
              <a:defRPr sz="1200"/>
            </a:lvl1pPr>
          </a:lstStyle>
          <a:p>
            <a:endParaRPr lang="en-GB" altLang="en-US"/>
          </a:p>
        </p:txBody>
      </p:sp>
      <p:sp>
        <p:nvSpPr>
          <p:cNvPr id="92164"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p:cNvSpPr>
            <a:spLocks noGrp="1" noChangeArrowheads="1"/>
          </p:cNvSpPr>
          <p:nvPr>
            <p:ph type="body" sz="quarter" idx="3"/>
          </p:nvPr>
        </p:nvSpPr>
        <p:spPr bwMode="auto">
          <a:xfrm>
            <a:off x="908163" y="4722423"/>
            <a:ext cx="4994063" cy="447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166" name="Rectangle 6"/>
          <p:cNvSpPr>
            <a:spLocks noGrp="1" noChangeArrowheads="1"/>
          </p:cNvSpPr>
          <p:nvPr>
            <p:ph type="ftr" sz="quarter" idx="4"/>
          </p:nvPr>
        </p:nvSpPr>
        <p:spPr bwMode="auto">
          <a:xfrm>
            <a:off x="3" y="9444834"/>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b" anchorCtr="0" compatLnSpc="1">
            <a:prstTxWarp prst="textNoShape">
              <a:avLst/>
            </a:prstTxWarp>
          </a:bodyPr>
          <a:lstStyle>
            <a:lvl1pPr>
              <a:defRPr sz="1200"/>
            </a:lvl1pPr>
          </a:lstStyle>
          <a:p>
            <a:endParaRPr lang="en-GB" altLang="en-US"/>
          </a:p>
        </p:txBody>
      </p:sp>
      <p:sp>
        <p:nvSpPr>
          <p:cNvPr id="92167" name="Rectangle 7"/>
          <p:cNvSpPr>
            <a:spLocks noGrp="1" noChangeArrowheads="1"/>
          </p:cNvSpPr>
          <p:nvPr>
            <p:ph type="sldNum" sz="quarter" idx="5"/>
          </p:nvPr>
        </p:nvSpPr>
        <p:spPr bwMode="auto">
          <a:xfrm>
            <a:off x="3858474" y="9444834"/>
            <a:ext cx="295190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6" rIns="91553" bIns="45776" numCol="1" anchor="b" anchorCtr="0" compatLnSpc="1">
            <a:prstTxWarp prst="textNoShape">
              <a:avLst/>
            </a:prstTxWarp>
          </a:bodyPr>
          <a:lstStyle>
            <a:lvl1pPr algn="r">
              <a:defRPr sz="1200"/>
            </a:lvl1pPr>
          </a:lstStyle>
          <a:p>
            <a:fld id="{7324B02B-6000-4CAD-90A8-CD462F808D25}" type="slidenum">
              <a:rPr lang="en-GB" altLang="en-US"/>
              <a:pPr/>
              <a:t>‹#›</a:t>
            </a:fld>
            <a:endParaRPr lang="en-GB" altLang="en-US"/>
          </a:p>
        </p:txBody>
      </p:sp>
    </p:spTree>
    <p:extLst>
      <p:ext uri="{BB962C8B-B14F-4D97-AF65-F5344CB8AC3E}">
        <p14:creationId xmlns:p14="http://schemas.microsoft.com/office/powerpoint/2010/main" val="19875028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B0B1CE6-F218-43FB-8C20-0989815FB3C3}" type="slidenum">
              <a:rPr lang="en-GB" altLang="en-US" smtClean="0"/>
              <a:pPr>
                <a:defRPr/>
              </a:pPr>
              <a:t>5</a:t>
            </a:fld>
            <a:endParaRPr lang="en-GB" altLang="en-US" dirty="0"/>
          </a:p>
        </p:txBody>
      </p:sp>
    </p:spTree>
    <p:extLst>
      <p:ext uri="{BB962C8B-B14F-4D97-AF65-F5344CB8AC3E}">
        <p14:creationId xmlns:p14="http://schemas.microsoft.com/office/powerpoint/2010/main" val="128668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B63AEE3-CF1E-48B0-B932-83C720A30144}"/>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7F98F73C-68CC-4011-8A36-2213AA37F79F}"/>
              </a:ext>
            </a:extLst>
          </p:cNvPr>
          <p:cNvSpPr>
            <a:spLocks noGrp="1" noChangeArrowheads="1"/>
          </p:cNvSpPr>
          <p:nvPr>
            <p:ph type="body" idx="1"/>
          </p:nvPr>
        </p:nvSpPr>
        <p:spPr>
          <a:noFill/>
        </p:spPr>
        <p:txBody>
          <a:bodyPr/>
          <a:lstStyle/>
          <a:p>
            <a:endParaRPr lang="en-US" altLang="en-US"/>
          </a:p>
        </p:txBody>
      </p:sp>
      <p:sp>
        <p:nvSpPr>
          <p:cNvPr id="75780" name="Slide Number Placeholder 3">
            <a:extLst>
              <a:ext uri="{FF2B5EF4-FFF2-40B4-BE49-F238E27FC236}">
                <a16:creationId xmlns:a16="http://schemas.microsoft.com/office/drawing/2014/main" id="{11C0B851-64F9-4D05-B569-434BC4869E30}"/>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1363" indent="-284163">
              <a:defRPr sz="2400">
                <a:solidFill>
                  <a:schemeClr val="tx1"/>
                </a:solidFill>
                <a:latin typeface="Times New Roman" panose="02020603050405020304" pitchFamily="18" charset="0"/>
                <a:cs typeface="Arial" panose="020B0604020202020204" pitchFamily="34" charset="0"/>
              </a:defRPr>
            </a:lvl2pPr>
            <a:lvl3pPr marL="1141413" indent="-227013">
              <a:defRPr sz="2400">
                <a:solidFill>
                  <a:schemeClr val="tx1"/>
                </a:solidFill>
                <a:latin typeface="Times New Roman" panose="02020603050405020304" pitchFamily="18" charset="0"/>
                <a:cs typeface="Arial" panose="020B0604020202020204" pitchFamily="34" charset="0"/>
              </a:defRPr>
            </a:lvl3pPr>
            <a:lvl4pPr marL="1598613" indent="-227013">
              <a:defRPr sz="2400">
                <a:solidFill>
                  <a:schemeClr val="tx1"/>
                </a:solidFill>
                <a:latin typeface="Times New Roman" panose="02020603050405020304" pitchFamily="18" charset="0"/>
                <a:cs typeface="Arial" panose="020B0604020202020204" pitchFamily="34" charset="0"/>
              </a:defRPr>
            </a:lvl4pPr>
            <a:lvl5pPr marL="2055813" indent="-227013">
              <a:defRPr sz="2400">
                <a:solidFill>
                  <a:schemeClr val="tx1"/>
                </a:solidFill>
                <a:latin typeface="Times New Roman" panose="02020603050405020304" pitchFamily="18" charset="0"/>
                <a:cs typeface="Arial" panose="020B0604020202020204" pitchFamily="34" charset="0"/>
              </a:defRPr>
            </a:lvl5pPr>
            <a:lvl6pPr marL="2513013" indent="-2270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0213" indent="-2270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7413" indent="-2270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4613" indent="-2270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3F52DE0-34D5-4A38-97F1-6508D9F54F1C}" type="slidenum">
              <a:rPr lang="en-GB" altLang="en-US" sz="1200" smtClean="0"/>
              <a:pPr/>
              <a:t>38</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3874" indent="-286106" eaLnBrk="0" hangingPunct="0">
              <a:spcBef>
                <a:spcPct val="30000"/>
              </a:spcBef>
              <a:defRPr sz="1200">
                <a:solidFill>
                  <a:schemeClr val="tx1"/>
                </a:solidFill>
                <a:latin typeface="Times New Roman" pitchFamily="18" charset="0"/>
              </a:defRPr>
            </a:lvl2pPr>
            <a:lvl3pPr marL="1144424" indent="-228886" eaLnBrk="0" hangingPunct="0">
              <a:spcBef>
                <a:spcPct val="30000"/>
              </a:spcBef>
              <a:defRPr sz="1200">
                <a:solidFill>
                  <a:schemeClr val="tx1"/>
                </a:solidFill>
                <a:latin typeface="Times New Roman" pitchFamily="18" charset="0"/>
              </a:defRPr>
            </a:lvl3pPr>
            <a:lvl4pPr marL="1602192" indent="-228886" eaLnBrk="0" hangingPunct="0">
              <a:spcBef>
                <a:spcPct val="30000"/>
              </a:spcBef>
              <a:defRPr sz="1200">
                <a:solidFill>
                  <a:schemeClr val="tx1"/>
                </a:solidFill>
                <a:latin typeface="Times New Roman" pitchFamily="18" charset="0"/>
              </a:defRPr>
            </a:lvl4pPr>
            <a:lvl5pPr marL="2059961" indent="-228886" eaLnBrk="0" hangingPunct="0">
              <a:spcBef>
                <a:spcPct val="30000"/>
              </a:spcBef>
              <a:defRPr sz="1200">
                <a:solidFill>
                  <a:schemeClr val="tx1"/>
                </a:solidFill>
                <a:latin typeface="Times New Roman" pitchFamily="18" charset="0"/>
              </a:defRPr>
            </a:lvl5pPr>
            <a:lvl6pPr marL="2517732" indent="-228886" eaLnBrk="0" fontAlgn="base" hangingPunct="0">
              <a:spcBef>
                <a:spcPct val="30000"/>
              </a:spcBef>
              <a:spcAft>
                <a:spcPct val="0"/>
              </a:spcAft>
              <a:defRPr sz="1200">
                <a:solidFill>
                  <a:schemeClr val="tx1"/>
                </a:solidFill>
                <a:latin typeface="Times New Roman" pitchFamily="18" charset="0"/>
              </a:defRPr>
            </a:lvl6pPr>
            <a:lvl7pPr marL="2975500" indent="-228886" eaLnBrk="0" fontAlgn="base" hangingPunct="0">
              <a:spcBef>
                <a:spcPct val="30000"/>
              </a:spcBef>
              <a:spcAft>
                <a:spcPct val="0"/>
              </a:spcAft>
              <a:defRPr sz="1200">
                <a:solidFill>
                  <a:schemeClr val="tx1"/>
                </a:solidFill>
                <a:latin typeface="Times New Roman" pitchFamily="18" charset="0"/>
              </a:defRPr>
            </a:lvl7pPr>
            <a:lvl8pPr marL="3433269" indent="-228886" eaLnBrk="0" fontAlgn="base" hangingPunct="0">
              <a:spcBef>
                <a:spcPct val="30000"/>
              </a:spcBef>
              <a:spcAft>
                <a:spcPct val="0"/>
              </a:spcAft>
              <a:defRPr sz="1200">
                <a:solidFill>
                  <a:schemeClr val="tx1"/>
                </a:solidFill>
                <a:latin typeface="Times New Roman" pitchFamily="18" charset="0"/>
              </a:defRPr>
            </a:lvl8pPr>
            <a:lvl9pPr marL="3891039" indent="-22888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4136E67-DA21-4F01-A15F-B47264CA59AC}" type="slidenum">
              <a:rPr lang="en-GB" altLang="en-US" smtClean="0"/>
              <a:pPr eaLnBrk="1" hangingPunct="1">
                <a:spcBef>
                  <a:spcPct val="0"/>
                </a:spcBef>
              </a:pPr>
              <a:t>43</a:t>
            </a:fld>
            <a:endParaRPr lang="en-GB" altLang="en-US"/>
          </a:p>
        </p:txBody>
      </p:sp>
      <p:sp>
        <p:nvSpPr>
          <p:cNvPr id="64515" name="Rectangle 2"/>
          <p:cNvSpPr>
            <a:spLocks noGrp="1" noRot="1" noChangeAspect="1" noChangeArrowheads="1" noTextEdit="1"/>
          </p:cNvSpPr>
          <p:nvPr>
            <p:ph type="sldImg"/>
          </p:nvPr>
        </p:nvSpPr>
        <p:spPr>
          <a:xfrm>
            <a:off x="919163" y="746125"/>
            <a:ext cx="4972050" cy="3729038"/>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71882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DEB6173A-0367-4694-A91E-41E59B600E55}"/>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30CB84FE-0B55-49DC-A1E3-E63C0AEB2928}"/>
              </a:ext>
            </a:extLst>
          </p:cNvPr>
          <p:cNvSpPr>
            <a:spLocks noGrp="1" noChangeArrowheads="1"/>
          </p:cNvSpPr>
          <p:nvPr>
            <p:ph type="body" idx="1"/>
          </p:nvPr>
        </p:nvSpPr>
        <p:spPr>
          <a:noFill/>
        </p:spPr>
        <p:txBody>
          <a:bodyPr/>
          <a:lstStyle/>
          <a:p>
            <a:endParaRPr lang="en-US" altLang="en-US"/>
          </a:p>
        </p:txBody>
      </p:sp>
      <p:sp>
        <p:nvSpPr>
          <p:cNvPr id="124932" name="Slide Number Placeholder 3">
            <a:extLst>
              <a:ext uri="{FF2B5EF4-FFF2-40B4-BE49-F238E27FC236}">
                <a16:creationId xmlns:a16="http://schemas.microsoft.com/office/drawing/2014/main" id="{2285F2E6-DE8A-413D-955D-7481E8F271B9}"/>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27075" indent="-277813">
              <a:defRPr sz="2400">
                <a:solidFill>
                  <a:schemeClr val="tx1"/>
                </a:solidFill>
                <a:latin typeface="Times New Roman" panose="02020603050405020304" pitchFamily="18" charset="0"/>
                <a:cs typeface="Arial" panose="020B0604020202020204" pitchFamily="34" charset="0"/>
              </a:defRPr>
            </a:lvl2pPr>
            <a:lvl3pPr marL="1119188" indent="-222250">
              <a:defRPr sz="2400">
                <a:solidFill>
                  <a:schemeClr val="tx1"/>
                </a:solidFill>
                <a:latin typeface="Times New Roman" panose="02020603050405020304" pitchFamily="18" charset="0"/>
                <a:cs typeface="Arial" panose="020B0604020202020204" pitchFamily="34" charset="0"/>
              </a:defRPr>
            </a:lvl3pPr>
            <a:lvl4pPr marL="1568450" indent="-222250">
              <a:defRPr sz="2400">
                <a:solidFill>
                  <a:schemeClr val="tx1"/>
                </a:solidFill>
                <a:latin typeface="Times New Roman" panose="02020603050405020304" pitchFamily="18" charset="0"/>
                <a:cs typeface="Arial" panose="020B0604020202020204" pitchFamily="34" charset="0"/>
              </a:defRPr>
            </a:lvl4pPr>
            <a:lvl5pPr marL="2017713" indent="-222250">
              <a:defRPr sz="2400">
                <a:solidFill>
                  <a:schemeClr val="tx1"/>
                </a:solidFill>
                <a:latin typeface="Times New Roman" panose="02020603050405020304" pitchFamily="18" charset="0"/>
                <a:cs typeface="Arial" panose="020B0604020202020204" pitchFamily="34" charset="0"/>
              </a:defRPr>
            </a:lvl5pPr>
            <a:lvl6pPr marL="2474913" indent="-2222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32113" indent="-2222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389313" indent="-2222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46513" indent="-2222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71749B3-94B2-42D6-AD4A-4F7DF83FA256}" type="slidenum">
              <a:rPr lang="en-GB" altLang="en-US" sz="1200" smtClean="0"/>
              <a:pPr/>
              <a:t>48</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11188" y="1676400"/>
            <a:ext cx="7772400" cy="1295400"/>
          </a:xfrm>
        </p:spPr>
        <p:txBody>
          <a:bodyPr/>
          <a:lstStyle>
            <a:lvl1pPr>
              <a:lnSpc>
                <a:spcPct val="90000"/>
              </a:lnSpc>
              <a:defRPr sz="4100">
                <a:solidFill>
                  <a:srgbClr val="616365"/>
                </a:solidFill>
              </a:defRPr>
            </a:lvl1pPr>
          </a:lstStyle>
          <a:p>
            <a:pPr lvl="0"/>
            <a:r>
              <a:rPr lang="en-GB" altLang="en-US" noProof="0"/>
              <a:t>Click to edit master title style</a:t>
            </a:r>
            <a:br>
              <a:rPr lang="en-GB" altLang="en-US" noProof="0"/>
            </a:br>
            <a:endParaRPr lang="en-GB" altLang="en-US" noProof="0"/>
          </a:p>
        </p:txBody>
      </p:sp>
      <p:sp>
        <p:nvSpPr>
          <p:cNvPr id="78851" name="Rectangle 3"/>
          <p:cNvSpPr>
            <a:spLocks noGrp="1" noChangeArrowheads="1"/>
          </p:cNvSpPr>
          <p:nvPr>
            <p:ph type="subTitle" idx="1"/>
          </p:nvPr>
        </p:nvSpPr>
        <p:spPr>
          <a:xfrm>
            <a:off x="611188" y="3048000"/>
            <a:ext cx="7696200" cy="1295400"/>
          </a:xfrm>
        </p:spPr>
        <p:txBody>
          <a:bodyPr/>
          <a:lstStyle>
            <a:lvl1pPr marL="0" indent="0">
              <a:spcBef>
                <a:spcPct val="0"/>
              </a:spcBef>
              <a:buFontTx/>
              <a:buNone/>
              <a:defRPr/>
            </a:lvl1pPr>
          </a:lstStyle>
          <a:p>
            <a:pPr lvl="0"/>
            <a:r>
              <a:rPr lang="en-GB" altLang="en-US" noProof="0"/>
              <a:t>Click to edit master subtitle style</a:t>
            </a:r>
          </a:p>
          <a:p>
            <a:pPr lvl="0"/>
            <a:endParaRPr lang="en-GB" altLang="en-US" noProof="0"/>
          </a:p>
        </p:txBody>
      </p:sp>
      <p:pic>
        <p:nvPicPr>
          <p:cNvPr id="78859" name="Picture 11" descr="Logo_RGB_powerpoi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5225" y="5105400"/>
            <a:ext cx="14001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8860" name="Picture 12" descr="Slu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71463"/>
            <a:ext cx="8534400" cy="947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158689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719138"/>
            <a:ext cx="1943100" cy="5302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1188" y="719138"/>
            <a:ext cx="5676900" cy="530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47850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ogo_RGB_powerpoint">
            <a:extLst>
              <a:ext uri="{FF2B5EF4-FFF2-40B4-BE49-F238E27FC236}">
                <a16:creationId xmlns:a16="http://schemas.microsoft.com/office/drawing/2014/main" id="{D5B500AD-5642-4113-9D78-B272F48A6A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5225" y="5105400"/>
            <a:ext cx="1400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Slug">
            <a:extLst>
              <a:ext uri="{FF2B5EF4-FFF2-40B4-BE49-F238E27FC236}">
                <a16:creationId xmlns:a16="http://schemas.microsoft.com/office/drawing/2014/main" id="{67DB67F0-8D5A-4131-94B8-B0EE538C80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271463"/>
            <a:ext cx="85344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ctrTitle"/>
          </p:nvPr>
        </p:nvSpPr>
        <p:spPr>
          <a:xfrm>
            <a:off x="611188" y="1676400"/>
            <a:ext cx="7772400" cy="1295400"/>
          </a:xfrm>
        </p:spPr>
        <p:txBody>
          <a:bodyPr/>
          <a:lstStyle>
            <a:lvl1pPr>
              <a:lnSpc>
                <a:spcPct val="90000"/>
              </a:lnSpc>
              <a:defRPr sz="4100">
                <a:solidFill>
                  <a:srgbClr val="616365"/>
                </a:solidFill>
              </a:defRPr>
            </a:lvl1pPr>
          </a:lstStyle>
          <a:p>
            <a:pPr lvl="0"/>
            <a:r>
              <a:rPr lang="en-GB" altLang="en-US" noProof="0"/>
              <a:t>Click to edit master title style</a:t>
            </a:r>
            <a:br>
              <a:rPr lang="en-GB" altLang="en-US" noProof="0"/>
            </a:br>
            <a:endParaRPr lang="en-GB" altLang="en-US" noProof="0"/>
          </a:p>
        </p:txBody>
      </p:sp>
      <p:sp>
        <p:nvSpPr>
          <p:cNvPr id="78851" name="Rectangle 3"/>
          <p:cNvSpPr>
            <a:spLocks noGrp="1" noChangeArrowheads="1"/>
          </p:cNvSpPr>
          <p:nvPr>
            <p:ph type="subTitle" idx="1"/>
          </p:nvPr>
        </p:nvSpPr>
        <p:spPr>
          <a:xfrm>
            <a:off x="611188" y="3048000"/>
            <a:ext cx="7696200" cy="1295400"/>
          </a:xfrm>
        </p:spPr>
        <p:txBody>
          <a:bodyPr/>
          <a:lstStyle>
            <a:lvl1pPr marL="0" indent="0">
              <a:spcBef>
                <a:spcPct val="0"/>
              </a:spcBef>
              <a:buFontTx/>
              <a:buNone/>
              <a:defRPr/>
            </a:lvl1pPr>
          </a:lstStyle>
          <a:p>
            <a:pPr lvl="0"/>
            <a:r>
              <a:rPr lang="en-GB" altLang="en-US" noProof="0"/>
              <a:t>Click to edit master subtitle style</a:t>
            </a:r>
          </a:p>
          <a:p>
            <a:pPr lvl="0"/>
            <a:endParaRPr lang="en-GB" altLang="en-US" noProof="0"/>
          </a:p>
        </p:txBody>
      </p:sp>
    </p:spTree>
    <p:extLst>
      <p:ext uri="{BB962C8B-B14F-4D97-AF65-F5344CB8AC3E}">
        <p14:creationId xmlns:p14="http://schemas.microsoft.com/office/powerpoint/2010/main" val="140666051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801248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6787260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1188" y="19065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3588" y="19065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436568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282149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266052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158102"/>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985408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1330808"/>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916353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40862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719138"/>
            <a:ext cx="1943100" cy="5302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1188" y="719138"/>
            <a:ext cx="5676900" cy="530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8148397"/>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ogo_RGB_powerpoint">
            <a:extLst>
              <a:ext uri="{FF2B5EF4-FFF2-40B4-BE49-F238E27FC236}">
                <a16:creationId xmlns:a16="http://schemas.microsoft.com/office/drawing/2014/main" id="{C8FBE5F5-6094-4BE2-A435-19ACE951E7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5225" y="5105400"/>
            <a:ext cx="1400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Slug">
            <a:extLst>
              <a:ext uri="{FF2B5EF4-FFF2-40B4-BE49-F238E27FC236}">
                <a16:creationId xmlns:a16="http://schemas.microsoft.com/office/drawing/2014/main" id="{294BB700-C829-4B24-B309-D0ECD397C7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271463"/>
            <a:ext cx="85344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ctrTitle"/>
          </p:nvPr>
        </p:nvSpPr>
        <p:spPr>
          <a:xfrm>
            <a:off x="611188" y="1676400"/>
            <a:ext cx="7772400" cy="1295400"/>
          </a:xfrm>
        </p:spPr>
        <p:txBody>
          <a:bodyPr/>
          <a:lstStyle>
            <a:lvl1pPr>
              <a:lnSpc>
                <a:spcPct val="90000"/>
              </a:lnSpc>
              <a:defRPr sz="4100">
                <a:solidFill>
                  <a:srgbClr val="616365"/>
                </a:solidFill>
              </a:defRPr>
            </a:lvl1pPr>
          </a:lstStyle>
          <a:p>
            <a:pPr lvl="0"/>
            <a:r>
              <a:rPr lang="en-GB" altLang="en-US" noProof="0"/>
              <a:t>Click to edit master title style</a:t>
            </a:r>
            <a:br>
              <a:rPr lang="en-GB" altLang="en-US" noProof="0"/>
            </a:br>
            <a:endParaRPr lang="en-GB" altLang="en-US" noProof="0"/>
          </a:p>
        </p:txBody>
      </p:sp>
      <p:sp>
        <p:nvSpPr>
          <p:cNvPr id="78851" name="Rectangle 3"/>
          <p:cNvSpPr>
            <a:spLocks noGrp="1" noChangeArrowheads="1"/>
          </p:cNvSpPr>
          <p:nvPr>
            <p:ph type="subTitle" idx="1"/>
          </p:nvPr>
        </p:nvSpPr>
        <p:spPr>
          <a:xfrm>
            <a:off x="611188" y="3048000"/>
            <a:ext cx="7696200" cy="1295400"/>
          </a:xfrm>
        </p:spPr>
        <p:txBody>
          <a:bodyPr/>
          <a:lstStyle>
            <a:lvl1pPr marL="0" indent="0">
              <a:spcBef>
                <a:spcPct val="0"/>
              </a:spcBef>
              <a:buFontTx/>
              <a:buNone/>
              <a:defRPr/>
            </a:lvl1pPr>
          </a:lstStyle>
          <a:p>
            <a:pPr lvl="0"/>
            <a:r>
              <a:rPr lang="en-GB" altLang="en-US" noProof="0"/>
              <a:t>Click to edit master subtitle style</a:t>
            </a:r>
          </a:p>
          <a:p>
            <a:pPr lvl="0"/>
            <a:endParaRPr lang="en-GB" altLang="en-US" noProof="0"/>
          </a:p>
        </p:txBody>
      </p:sp>
    </p:spTree>
    <p:extLst>
      <p:ext uri="{BB962C8B-B14F-4D97-AF65-F5344CB8AC3E}">
        <p14:creationId xmlns:p14="http://schemas.microsoft.com/office/powerpoint/2010/main" val="289459176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892420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414640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1188" y="19065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3588" y="19065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826900"/>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436446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3745551"/>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88000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11792735"/>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7810515"/>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046441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1381397"/>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719138"/>
            <a:ext cx="1943100" cy="5302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1188" y="719138"/>
            <a:ext cx="5676900" cy="530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273901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1188" y="19065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3588" y="19065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025504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295310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8363386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92977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321500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920384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7191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11188" y="19065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8" name="Line 14"/>
          <p:cNvSpPr>
            <a:spLocks noChangeShapeType="1"/>
          </p:cNvSpPr>
          <p:nvPr/>
        </p:nvSpPr>
        <p:spPr bwMode="auto">
          <a:xfrm>
            <a:off x="609600" y="609600"/>
            <a:ext cx="7772400" cy="0"/>
          </a:xfrm>
          <a:prstGeom prst="line">
            <a:avLst/>
          </a:prstGeom>
          <a:noFill/>
          <a:ln w="19050">
            <a:solidFill>
              <a:srgbClr val="00B3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9" name="Text Box 15"/>
          <p:cNvSpPr txBox="1">
            <a:spLocks noChangeArrowheads="1"/>
          </p:cNvSpPr>
          <p:nvPr/>
        </p:nvSpPr>
        <p:spPr bwMode="auto">
          <a:xfrm>
            <a:off x="7162800" y="6324600"/>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8C84ED90-0C0D-4C03-BBBB-CFC3ED5A1ECC}" type="slidenum">
              <a:rPr lang="en-GB" altLang="en-US" sz="1200">
                <a:solidFill>
                  <a:srgbClr val="B2B2B2"/>
                </a:solidFill>
                <a:latin typeface="Arial" charset="0"/>
              </a:rPr>
              <a:pPr algn="r">
                <a:spcBef>
                  <a:spcPct val="50000"/>
                </a:spcBef>
              </a:pPr>
              <a:t>‹#›</a:t>
            </a:fld>
            <a:endParaRPr lang="en-GB" altLang="en-US" sz="1200">
              <a:solidFill>
                <a:srgbClr val="B2B2B2"/>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p:titleStyle>
    <p:body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18B138-20CA-4619-B10A-CF46C1973064}"/>
              </a:ext>
            </a:extLst>
          </p:cNvPr>
          <p:cNvSpPr>
            <a:spLocks noGrp="1" noChangeArrowheads="1"/>
          </p:cNvSpPr>
          <p:nvPr>
            <p:ph type="title"/>
          </p:nvPr>
        </p:nvSpPr>
        <p:spPr bwMode="auto">
          <a:xfrm>
            <a:off x="611188" y="7191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810A06D-BF4E-4342-B719-D5B7DC4E7CEF}"/>
              </a:ext>
            </a:extLst>
          </p:cNvPr>
          <p:cNvSpPr>
            <a:spLocks noGrp="1" noChangeArrowheads="1"/>
          </p:cNvSpPr>
          <p:nvPr>
            <p:ph type="body" idx="1"/>
          </p:nvPr>
        </p:nvSpPr>
        <p:spPr bwMode="auto">
          <a:xfrm>
            <a:off x="611188" y="19065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14">
            <a:extLst>
              <a:ext uri="{FF2B5EF4-FFF2-40B4-BE49-F238E27FC236}">
                <a16:creationId xmlns:a16="http://schemas.microsoft.com/office/drawing/2014/main" id="{7DA12BC2-DB39-4A8B-B862-560E6C9286C5}"/>
              </a:ext>
            </a:extLst>
          </p:cNvPr>
          <p:cNvSpPr>
            <a:spLocks noChangeShapeType="1"/>
          </p:cNvSpPr>
          <p:nvPr/>
        </p:nvSpPr>
        <p:spPr bwMode="auto">
          <a:xfrm>
            <a:off x="609600" y="609600"/>
            <a:ext cx="7772400" cy="0"/>
          </a:xfrm>
          <a:prstGeom prst="line">
            <a:avLst/>
          </a:prstGeom>
          <a:noFill/>
          <a:ln w="19050">
            <a:solidFill>
              <a:srgbClr val="00B3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9" name="Text Box 15">
            <a:extLst>
              <a:ext uri="{FF2B5EF4-FFF2-40B4-BE49-F238E27FC236}">
                <a16:creationId xmlns:a16="http://schemas.microsoft.com/office/drawing/2014/main" id="{93AF652C-2053-4648-ADCE-DFF620F488C8}"/>
              </a:ext>
            </a:extLst>
          </p:cNvPr>
          <p:cNvSpPr txBox="1">
            <a:spLocks noChangeArrowheads="1"/>
          </p:cNvSpPr>
          <p:nvPr/>
        </p:nvSpPr>
        <p:spPr bwMode="auto">
          <a:xfrm>
            <a:off x="7162800" y="6324600"/>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defRPr/>
            </a:pPr>
            <a:fld id="{954B6A2A-2367-41D4-B9F5-F266FA656175}" type="slidenum">
              <a:rPr lang="en-GB" altLang="en-US" sz="1200" smtClean="0">
                <a:solidFill>
                  <a:srgbClr val="B2B2B2"/>
                </a:solidFill>
                <a:latin typeface="Arial" panose="020B0604020202020204" pitchFamily="34" charset="0"/>
              </a:rPr>
              <a:pPr algn="r" eaLnBrk="1" hangingPunct="1">
                <a:spcBef>
                  <a:spcPct val="50000"/>
                </a:spcBef>
                <a:defRPr/>
              </a:pPr>
              <a:t>‹#›</a:t>
            </a:fld>
            <a:endParaRPr lang="en-GB" altLang="en-US" sz="1200">
              <a:solidFill>
                <a:srgbClr val="B2B2B2"/>
              </a:solidFill>
              <a:latin typeface="Arial" panose="020B0604020202020204" pitchFamily="34" charset="0"/>
            </a:endParaRPr>
          </a:p>
        </p:txBody>
      </p:sp>
    </p:spTree>
    <p:extLst>
      <p:ext uri="{BB962C8B-B14F-4D97-AF65-F5344CB8AC3E}">
        <p14:creationId xmlns:p14="http://schemas.microsoft.com/office/powerpoint/2010/main" val="899597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eaLnBrk="0" fontAlgn="base" hangingPunct="0">
        <a:spcBef>
          <a:spcPct val="0"/>
        </a:spcBef>
        <a:spcAft>
          <a:spcPct val="0"/>
        </a:spcAft>
        <a:defRPr sz="3000">
          <a:solidFill>
            <a:srgbClr val="00B3BE"/>
          </a:solidFill>
          <a:latin typeface="+mj-lt"/>
          <a:ea typeface="+mj-ea"/>
          <a:cs typeface="+mj-cs"/>
        </a:defRPr>
      </a:lvl1pPr>
      <a:lvl2pPr algn="l" rtl="0" eaLnBrk="0" fontAlgn="base" hangingPunct="0">
        <a:spcBef>
          <a:spcPct val="0"/>
        </a:spcBef>
        <a:spcAft>
          <a:spcPct val="0"/>
        </a:spcAft>
        <a:defRPr sz="3000">
          <a:solidFill>
            <a:srgbClr val="00B3BE"/>
          </a:solidFill>
          <a:latin typeface="Arial" charset="0"/>
        </a:defRPr>
      </a:lvl2pPr>
      <a:lvl3pPr algn="l" rtl="0" eaLnBrk="0" fontAlgn="base" hangingPunct="0">
        <a:spcBef>
          <a:spcPct val="0"/>
        </a:spcBef>
        <a:spcAft>
          <a:spcPct val="0"/>
        </a:spcAft>
        <a:defRPr sz="3000">
          <a:solidFill>
            <a:srgbClr val="00B3BE"/>
          </a:solidFill>
          <a:latin typeface="Arial" charset="0"/>
        </a:defRPr>
      </a:lvl3pPr>
      <a:lvl4pPr algn="l" rtl="0" eaLnBrk="0" fontAlgn="base" hangingPunct="0">
        <a:spcBef>
          <a:spcPct val="0"/>
        </a:spcBef>
        <a:spcAft>
          <a:spcPct val="0"/>
        </a:spcAft>
        <a:defRPr sz="3000">
          <a:solidFill>
            <a:srgbClr val="00B3BE"/>
          </a:solidFill>
          <a:latin typeface="Arial" charset="0"/>
        </a:defRPr>
      </a:lvl4pPr>
      <a:lvl5pPr algn="l" rtl="0" eaLnBrk="0" fontAlgn="base" hangingPunct="0">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p:titleStyle>
    <p:body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F015DC5-5643-4F37-9FFD-C6861801D657}"/>
              </a:ext>
            </a:extLst>
          </p:cNvPr>
          <p:cNvSpPr>
            <a:spLocks noGrp="1" noChangeArrowheads="1"/>
          </p:cNvSpPr>
          <p:nvPr>
            <p:ph type="title"/>
          </p:nvPr>
        </p:nvSpPr>
        <p:spPr bwMode="auto">
          <a:xfrm>
            <a:off x="611188" y="7191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7295EC17-A195-4FEF-A2D8-934DAE10242E}"/>
              </a:ext>
            </a:extLst>
          </p:cNvPr>
          <p:cNvSpPr>
            <a:spLocks noGrp="1" noChangeArrowheads="1"/>
          </p:cNvSpPr>
          <p:nvPr>
            <p:ph type="body" idx="1"/>
          </p:nvPr>
        </p:nvSpPr>
        <p:spPr bwMode="auto">
          <a:xfrm>
            <a:off x="611188" y="19065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14">
            <a:extLst>
              <a:ext uri="{FF2B5EF4-FFF2-40B4-BE49-F238E27FC236}">
                <a16:creationId xmlns:a16="http://schemas.microsoft.com/office/drawing/2014/main" id="{5B66E9DB-8C67-4D83-AE5D-C94502E112C8}"/>
              </a:ext>
            </a:extLst>
          </p:cNvPr>
          <p:cNvSpPr>
            <a:spLocks noChangeShapeType="1"/>
          </p:cNvSpPr>
          <p:nvPr/>
        </p:nvSpPr>
        <p:spPr bwMode="auto">
          <a:xfrm>
            <a:off x="609600" y="609600"/>
            <a:ext cx="7772400" cy="0"/>
          </a:xfrm>
          <a:prstGeom prst="line">
            <a:avLst/>
          </a:prstGeom>
          <a:noFill/>
          <a:ln w="19050">
            <a:solidFill>
              <a:srgbClr val="00B3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9" name="Text Box 15">
            <a:extLst>
              <a:ext uri="{FF2B5EF4-FFF2-40B4-BE49-F238E27FC236}">
                <a16:creationId xmlns:a16="http://schemas.microsoft.com/office/drawing/2014/main" id="{93AF652C-2053-4648-ADCE-DFF620F488C8}"/>
              </a:ext>
            </a:extLst>
          </p:cNvPr>
          <p:cNvSpPr txBox="1">
            <a:spLocks noChangeArrowheads="1"/>
          </p:cNvSpPr>
          <p:nvPr/>
        </p:nvSpPr>
        <p:spPr bwMode="auto">
          <a:xfrm>
            <a:off x="7162800" y="6324600"/>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defRPr/>
            </a:pPr>
            <a:fld id="{28584E07-2399-489A-938C-244D7312F06E}" type="slidenum">
              <a:rPr lang="en-GB" altLang="en-US" sz="1200" smtClean="0">
                <a:solidFill>
                  <a:srgbClr val="B2B2B2"/>
                </a:solidFill>
                <a:latin typeface="Arial" panose="020B0604020202020204" pitchFamily="34" charset="0"/>
              </a:rPr>
              <a:pPr algn="r" eaLnBrk="1" hangingPunct="1">
                <a:spcBef>
                  <a:spcPct val="50000"/>
                </a:spcBef>
                <a:defRPr/>
              </a:pPr>
              <a:t>‹#›</a:t>
            </a:fld>
            <a:endParaRPr lang="en-GB" altLang="en-US" sz="1200">
              <a:solidFill>
                <a:srgbClr val="B2B2B2"/>
              </a:solidFill>
              <a:latin typeface="Arial" panose="020B0604020202020204" pitchFamily="34" charset="0"/>
            </a:endParaRPr>
          </a:p>
        </p:txBody>
      </p:sp>
    </p:spTree>
    <p:extLst>
      <p:ext uri="{BB962C8B-B14F-4D97-AF65-F5344CB8AC3E}">
        <p14:creationId xmlns:p14="http://schemas.microsoft.com/office/powerpoint/2010/main" val="1189874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0" fontAlgn="base" hangingPunct="0">
        <a:spcBef>
          <a:spcPct val="0"/>
        </a:spcBef>
        <a:spcAft>
          <a:spcPct val="0"/>
        </a:spcAft>
        <a:defRPr sz="3000">
          <a:solidFill>
            <a:srgbClr val="00B3BE"/>
          </a:solidFill>
          <a:latin typeface="+mj-lt"/>
          <a:ea typeface="+mj-ea"/>
          <a:cs typeface="+mj-cs"/>
        </a:defRPr>
      </a:lvl1pPr>
      <a:lvl2pPr algn="l" rtl="0" eaLnBrk="0" fontAlgn="base" hangingPunct="0">
        <a:spcBef>
          <a:spcPct val="0"/>
        </a:spcBef>
        <a:spcAft>
          <a:spcPct val="0"/>
        </a:spcAft>
        <a:defRPr sz="3000">
          <a:solidFill>
            <a:srgbClr val="00B3BE"/>
          </a:solidFill>
          <a:latin typeface="Arial" charset="0"/>
        </a:defRPr>
      </a:lvl2pPr>
      <a:lvl3pPr algn="l" rtl="0" eaLnBrk="0" fontAlgn="base" hangingPunct="0">
        <a:spcBef>
          <a:spcPct val="0"/>
        </a:spcBef>
        <a:spcAft>
          <a:spcPct val="0"/>
        </a:spcAft>
        <a:defRPr sz="3000">
          <a:solidFill>
            <a:srgbClr val="00B3BE"/>
          </a:solidFill>
          <a:latin typeface="Arial" charset="0"/>
        </a:defRPr>
      </a:lvl3pPr>
      <a:lvl4pPr algn="l" rtl="0" eaLnBrk="0" fontAlgn="base" hangingPunct="0">
        <a:spcBef>
          <a:spcPct val="0"/>
        </a:spcBef>
        <a:spcAft>
          <a:spcPct val="0"/>
        </a:spcAft>
        <a:defRPr sz="3000">
          <a:solidFill>
            <a:srgbClr val="00B3BE"/>
          </a:solidFill>
          <a:latin typeface="Arial" charset="0"/>
        </a:defRPr>
      </a:lvl4pPr>
      <a:lvl5pPr algn="l" rtl="0" eaLnBrk="0" fontAlgn="base" hangingPunct="0">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p:titleStyle>
    <p:body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gb.support@oldham.gov.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hyperlink" Target="http://www.grammarcheck.net/edito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grammarly.com/office-addin/window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ldham.melearning.university/user/login"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learninganddevelopment@oldham.gov.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learninganddevelopment@oldham.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mailto:Emma.harris@governorsforschools.org.uk" TargetMode="External"/><Relationship Id="rId5" Type="http://schemas.openxmlformats.org/officeDocument/2006/relationships/hyperlink" Target="http://www.oldhamschoolgovernorevent.eventbrite.co.uk/" TargetMode="Externa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hyperlink" Target="mailto:learninganddevelopment@oldham.gov.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ldham.gov.uk/forms/form/768/en/induction_for_new_governors_refresher_course_-_28_january_4_and_11_february_2020"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www.oldham.gov.uk/info/200273/sports_and_leisure/1677/honeywell_centre_-_map_and_directio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oldham.gov.uk/localoffer" TargetMode="External"/><Relationship Id="rId7" Type="http://schemas.openxmlformats.org/officeDocument/2006/relationships/image" Target="../media/image34.png"/><Relationship Id="rId2" Type="http://schemas.openxmlformats.org/officeDocument/2006/relationships/hyperlink" Target="https://www.manchestereveningnews.co.uk/news/greater-manchester-news/branded-fundamentally-flawed-two-years-17557642"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hyperlink" Target="https://www.oldham.gov.uk/jobtitlesexplained" TargetMode="External"/><Relationship Id="rId2" Type="http://schemas.openxmlformats.org/officeDocument/2006/relationships/hyperlink" Target="https://www.oldham.gov.uk/jargonbuster"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oldham.gov.uk/governortrainingprogramme" TargetMode="External"/><Relationship Id="rId2" Type="http://schemas.openxmlformats.org/officeDocument/2006/relationships/hyperlink" Target="http://www.oldham.gov.uk/governortrain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oldham.gov.uk/forms/form/768/en/induction_for_new_governors_refresher_course_-_28_january_4_and_11_february_2020" TargetMode="External"/><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hyperlink" Target="http://www.oldham.gov.uk/info/200273/sports_and_leisure/1677/honeywell_centre_-_map_and_direct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hyperlink" Target="http://www.nga.org.uk/LeadingGovernance" TargetMode="External"/><Relationship Id="rId1" Type="http://schemas.openxmlformats.org/officeDocument/2006/relationships/slideLayout" Target="../slideLayouts/slideLayout2.xml"/><Relationship Id="rId5" Type="http://schemas.openxmlformats.org/officeDocument/2006/relationships/image" Target="../media/image38.tmp"/><Relationship Id="rId4" Type="http://schemas.openxmlformats.org/officeDocument/2006/relationships/image" Target="../media/image37.tmp"/></Relationships>
</file>

<file path=ppt/slides/_rels/slide34.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oldham.gov.uk/keepingchildrensaf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42.xml.rels><?xml version="1.0" encoding="UTF-8" standalone="yes"?>
<Relationships xmlns="http://schemas.openxmlformats.org/package/2006/relationships"><Relationship Id="rId2" Type="http://schemas.openxmlformats.org/officeDocument/2006/relationships/hyperlink" Target="http://www.oldham.gov.uk/schoolsforu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v.uk/government/publications/governance-handbook"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www.oldham.gov.uk/governortraining" TargetMode="External"/><Relationship Id="rId2" Type="http://schemas.openxmlformats.org/officeDocument/2006/relationships/hyperlink" Target="http://www.elearning.prevent.homeoffice.gov.uk/" TargetMode="Externa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Govgongs@outlook.com" TargetMode="External"/><Relationship Id="rId2" Type="http://schemas.openxmlformats.org/officeDocument/2006/relationships/hyperlink" Target="https://ignoratus.wordpress.com/2017/08/25/go-on-do-the-honours-text-version/?fbclid=IwAR1sEQIv84aDjFBTjNq1DtZR8zLz0TJOemlqVTu4-S2_tsA_GCITbW2FzgA"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twitter.com/mm684"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gb.support@Oldham.gov.uk"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oldham.gov.uk/governortrainingprogramm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oldham.gov.uk/governortrainingprogram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hyperlink" Target="mailto:gbsupport@oldham.go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gb.support@oldham.gov.uk"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611560" y="2060848"/>
            <a:ext cx="8280920" cy="888504"/>
          </a:xfrm>
          <a:solidFill>
            <a:schemeClr val="bg1"/>
          </a:solidFill>
          <a:ln/>
          <a:extLst>
            <a:ext uri="{91240B29-F687-4F45-9708-019B960494DF}">
              <a14:hiddenLine xmlns:a14="http://schemas.microsoft.com/office/drawing/2010/main" w="9525">
                <a:solidFill>
                  <a:schemeClr val="bg1"/>
                </a:solidFill>
                <a:miter lim="800000"/>
                <a:headEnd/>
                <a:tailEnd/>
              </a14:hiddenLine>
            </a:ext>
          </a:extLst>
        </p:spPr>
        <p:txBody>
          <a:bodyPr/>
          <a:lstStyle/>
          <a:p>
            <a:r>
              <a:rPr lang="en-GB" altLang="en-US" b="1" dirty="0"/>
              <a:t>Clerks Information and Briefing </a:t>
            </a:r>
          </a:p>
        </p:txBody>
      </p:sp>
      <p:sp>
        <p:nvSpPr>
          <p:cNvPr id="231427" name="Rectangle 3"/>
          <p:cNvSpPr>
            <a:spLocks noGrp="1" noChangeArrowheads="1"/>
          </p:cNvSpPr>
          <p:nvPr>
            <p:ph type="subTitle" idx="1"/>
          </p:nvPr>
        </p:nvSpPr>
        <p:spPr>
          <a:xfrm>
            <a:off x="611560" y="3717032"/>
            <a:ext cx="7696200" cy="2829272"/>
          </a:xfrm>
          <a:noFill/>
          <a:ln/>
        </p:spPr>
        <p:txBody>
          <a:bodyPr/>
          <a:lstStyle/>
          <a:p>
            <a:r>
              <a:rPr lang="en-GB" altLang="en-US" b="1" dirty="0"/>
              <a:t>Gerri Barry </a:t>
            </a:r>
          </a:p>
          <a:p>
            <a:r>
              <a:rPr lang="en-GB" altLang="en-US" b="1" dirty="0"/>
              <a:t>Information and Advice Service Manager</a:t>
            </a:r>
            <a:endParaRPr lang="en-GB" altLang="en-US" dirty="0"/>
          </a:p>
          <a:p>
            <a:endParaRPr lang="en-GB" altLang="en-US" dirty="0"/>
          </a:p>
          <a:p>
            <a:r>
              <a:rPr lang="en-GB" altLang="en-US" dirty="0"/>
              <a:t>Governor Support Service</a:t>
            </a:r>
          </a:p>
          <a:p>
            <a:endParaRPr lang="en-GB" altLang="en-US" b="1" dirty="0"/>
          </a:p>
          <a:p>
            <a:r>
              <a:rPr lang="en-GB" altLang="en-US" b="1" dirty="0"/>
              <a:t>Wednesday 15 January 2020</a:t>
            </a:r>
          </a:p>
          <a:p>
            <a:r>
              <a:rPr lang="en-GB" altLang="en-US" b="1" dirty="0"/>
              <a:t> </a:t>
            </a:r>
          </a:p>
          <a:p>
            <a:endParaRPr lang="en-GB" altLang="en-US" b="1" dirty="0"/>
          </a:p>
          <a:p>
            <a:endParaRPr lang="en-GB" alt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dissolve">
                                      <p:cBhvr>
                                        <p:cTn id="7" dur="500"/>
                                        <p:tgtEl>
                                          <p:spTgt spid="231426"/>
                                        </p:tgtEl>
                                      </p:cBhvr>
                                    </p:animEffect>
                                  </p:childTnLst>
                                </p:cTn>
                              </p:par>
                            </p:childTnLst>
                          </p:cTn>
                        </p:par>
                        <p:par>
                          <p:cTn id="8" fill="hold" nodeType="with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1427">
                                            <p:txEl>
                                              <p:pRg st="0" end="0"/>
                                            </p:txEl>
                                          </p:spTgt>
                                        </p:tgtEl>
                                        <p:attrNameLst>
                                          <p:attrName>style.visibility</p:attrName>
                                        </p:attrNameLst>
                                      </p:cBhvr>
                                      <p:to>
                                        <p:strVal val="visible"/>
                                      </p:to>
                                    </p:set>
                                    <p:animEffect transition="in" filter="dissolve">
                                      <p:cBhvr>
                                        <p:cTn id="11" dur="500"/>
                                        <p:tgtEl>
                                          <p:spTgt spid="23142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1427">
                                            <p:txEl>
                                              <p:pRg st="1" end="1"/>
                                            </p:txEl>
                                          </p:spTgt>
                                        </p:tgtEl>
                                        <p:attrNameLst>
                                          <p:attrName>style.visibility</p:attrName>
                                        </p:attrNameLst>
                                      </p:cBhvr>
                                      <p:to>
                                        <p:strVal val="visible"/>
                                      </p:to>
                                    </p:set>
                                    <p:animEffect transition="in" filter="dissolve">
                                      <p:cBhvr>
                                        <p:cTn id="15" dur="500"/>
                                        <p:tgtEl>
                                          <p:spTgt spid="231427">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31427">
                                            <p:txEl>
                                              <p:pRg st="3" end="3"/>
                                            </p:txEl>
                                          </p:spTgt>
                                        </p:tgtEl>
                                        <p:attrNameLst>
                                          <p:attrName>style.visibility</p:attrName>
                                        </p:attrNameLst>
                                      </p:cBhvr>
                                      <p:to>
                                        <p:strVal val="visible"/>
                                      </p:to>
                                    </p:set>
                                    <p:animEffect transition="in" filter="dissolve">
                                      <p:cBhvr>
                                        <p:cTn id="19" dur="500"/>
                                        <p:tgtEl>
                                          <p:spTgt spid="23142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31427">
                                            <p:txEl>
                                              <p:pRg st="5" end="5"/>
                                            </p:txEl>
                                          </p:spTgt>
                                        </p:tgtEl>
                                        <p:attrNameLst>
                                          <p:attrName>style.visibility</p:attrName>
                                        </p:attrNameLst>
                                      </p:cBhvr>
                                      <p:to>
                                        <p:strVal val="visible"/>
                                      </p:to>
                                    </p:set>
                                    <p:animEffect transition="in" filter="dissolve">
                                      <p:cBhvr>
                                        <p:cTn id="23" dur="500"/>
                                        <p:tgtEl>
                                          <p:spTgt spid="231427">
                                            <p:txEl>
                                              <p:pRg st="5" end="5"/>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31427">
                                            <p:txEl>
                                              <p:pRg st="6" end="6"/>
                                            </p:txEl>
                                          </p:spTgt>
                                        </p:tgtEl>
                                        <p:attrNameLst>
                                          <p:attrName>style.visibility</p:attrName>
                                        </p:attrNameLst>
                                      </p:cBhvr>
                                      <p:to>
                                        <p:strVal val="visible"/>
                                      </p:to>
                                    </p:set>
                                    <p:animEffect transition="in" filter="dissolve">
                                      <p:cBhvr>
                                        <p:cTn id="27" dur="500"/>
                                        <p:tgtEl>
                                          <p:spTgt spid="231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autoUpdateAnimBg="0"/>
      <p:bldP spid="23142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62" y="679425"/>
            <a:ext cx="7709244" cy="705141"/>
          </a:xfrm>
        </p:spPr>
        <p:txBody>
          <a:bodyPr/>
          <a:lstStyle/>
          <a:p>
            <a:r>
              <a:rPr lang="en-GB" dirty="0"/>
              <a:t>Minute template </a:t>
            </a:r>
            <a:br>
              <a:rPr lang="en-GB" dirty="0"/>
            </a:br>
            <a:endParaRPr lang="en-GB" sz="2400" dirty="0">
              <a:solidFill>
                <a:srgbClr val="007A87"/>
              </a:solidFill>
            </a:endParaRPr>
          </a:p>
        </p:txBody>
      </p:sp>
      <p:sp>
        <p:nvSpPr>
          <p:cNvPr id="10" name="Content Placeholder 2"/>
          <p:cNvSpPr txBox="1">
            <a:spLocks/>
          </p:cNvSpPr>
          <p:nvPr/>
        </p:nvSpPr>
        <p:spPr bwMode="auto">
          <a:xfrm>
            <a:off x="467544" y="1827815"/>
            <a:ext cx="38928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marL="177800" indent="-177800"/>
            <a:r>
              <a:rPr lang="en-GB" b="1" kern="0" dirty="0"/>
              <a:t>A Check list has been updated at the back of the minute template </a:t>
            </a:r>
            <a:r>
              <a:rPr lang="en-GB" b="1" kern="0" dirty="0">
                <a:solidFill>
                  <a:srgbClr val="FF0000"/>
                </a:solidFill>
              </a:rPr>
              <a:t>and must be used</a:t>
            </a:r>
            <a:r>
              <a:rPr lang="en-GB" b="1" kern="0" dirty="0">
                <a:solidFill>
                  <a:schemeClr val="tx1"/>
                </a:solidFill>
              </a:rPr>
              <a:t>.</a:t>
            </a:r>
            <a:endParaRPr lang="en-GB" b="1" kern="0" dirty="0"/>
          </a:p>
          <a:p>
            <a:pPr marL="177800" indent="-177800"/>
            <a:endParaRPr lang="en-GB" b="1" kern="0" dirty="0"/>
          </a:p>
          <a:p>
            <a:pPr marL="177800" indent="-177800"/>
            <a:r>
              <a:rPr lang="en-GB" kern="0" dirty="0"/>
              <a:t>Please work through this check list and then delete before you issue your minutes to: </a:t>
            </a:r>
            <a:r>
              <a:rPr lang="en-GB" sz="2200" kern="0" dirty="0">
                <a:hlinkClick r:id="rId2"/>
              </a:rPr>
              <a:t>gb.support@oldham.gov.uk</a:t>
            </a:r>
            <a:endParaRPr lang="en-GB" sz="2200" kern="0" dirty="0"/>
          </a:p>
          <a:p>
            <a:pPr marL="0" indent="0">
              <a:buNone/>
            </a:pPr>
            <a:endParaRPr lang="en-GB" b="1" kern="0" dirty="0"/>
          </a:p>
          <a:p>
            <a:pPr marL="0" indent="0">
              <a:buNone/>
            </a:pPr>
            <a:endParaRPr lang="en-GB" b="1" kern="0" dirty="0"/>
          </a:p>
          <a:p>
            <a:endParaRPr lang="en-GB" kern="0" dirty="0"/>
          </a:p>
          <a:p>
            <a:endParaRPr lang="en-GB" kern="0" dirty="0"/>
          </a:p>
        </p:txBody>
      </p:sp>
      <p:pic>
        <p:nvPicPr>
          <p:cNvPr id="3" name="Picture 2">
            <a:extLst>
              <a:ext uri="{FF2B5EF4-FFF2-40B4-BE49-F238E27FC236}">
                <a16:creationId xmlns:a16="http://schemas.microsoft.com/office/drawing/2014/main" id="{FC6747B5-8A9E-431A-8B6C-25F44FB9CA9C}"/>
              </a:ext>
            </a:extLst>
          </p:cNvPr>
          <p:cNvPicPr>
            <a:picLocks noChangeAspect="1"/>
          </p:cNvPicPr>
          <p:nvPr/>
        </p:nvPicPr>
        <p:blipFill>
          <a:blip r:embed="rId3"/>
          <a:stretch>
            <a:fillRect/>
          </a:stretch>
        </p:blipFill>
        <p:spPr>
          <a:xfrm>
            <a:off x="4669854" y="908720"/>
            <a:ext cx="3900784" cy="5538808"/>
          </a:xfrm>
          <a:prstGeom prst="rect">
            <a:avLst/>
          </a:prstGeom>
          <a:ln w="38100">
            <a:solidFill>
              <a:srgbClr val="00B3BE"/>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2433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Assurance - Check your minutes 	</a:t>
            </a:r>
          </a:p>
        </p:txBody>
      </p:sp>
      <p:sp>
        <p:nvSpPr>
          <p:cNvPr id="3" name="Content Placeholder 2"/>
          <p:cNvSpPr>
            <a:spLocks noGrp="1"/>
          </p:cNvSpPr>
          <p:nvPr>
            <p:ph idx="1"/>
          </p:nvPr>
        </p:nvSpPr>
        <p:spPr>
          <a:xfrm>
            <a:off x="611188" y="1412776"/>
            <a:ext cx="7561212" cy="5112568"/>
          </a:xfrm>
        </p:spPr>
        <p:txBody>
          <a:bodyPr/>
          <a:lstStyle/>
          <a:p>
            <a:r>
              <a:rPr lang="en-GB" dirty="0"/>
              <a:t>Tick list added to the back of the minute template.  Please work through it and then delete the list before sending in the minutes </a:t>
            </a:r>
          </a:p>
          <a:p>
            <a:r>
              <a:rPr lang="en-GB" dirty="0"/>
              <a:t>Please ensure that your minutes are:</a:t>
            </a:r>
          </a:p>
          <a:p>
            <a:pPr lvl="1"/>
            <a:r>
              <a:rPr lang="en-GB" dirty="0"/>
              <a:t>Spell checked</a:t>
            </a:r>
          </a:p>
          <a:p>
            <a:pPr lvl="1"/>
            <a:r>
              <a:rPr lang="en-GB" dirty="0"/>
              <a:t>Double-checked</a:t>
            </a:r>
          </a:p>
          <a:p>
            <a:pPr lvl="1"/>
            <a:r>
              <a:rPr lang="en-GB" dirty="0"/>
              <a:t>Grammar is checked</a:t>
            </a:r>
          </a:p>
          <a:p>
            <a:pPr lvl="1"/>
            <a:r>
              <a:rPr lang="en-GB" dirty="0"/>
              <a:t>Look at formatting</a:t>
            </a:r>
          </a:p>
          <a:p>
            <a:pPr lvl="1"/>
            <a:r>
              <a:rPr lang="en-GB" dirty="0"/>
              <a:t>Are they good enough to publish on a website?</a:t>
            </a:r>
          </a:p>
          <a:p>
            <a:pPr marL="457200" lvl="1" indent="0">
              <a:buNone/>
            </a:pPr>
            <a:endParaRPr lang="en-GB" sz="700" b="1" dirty="0"/>
          </a:p>
          <a:p>
            <a:r>
              <a:rPr lang="en-GB" dirty="0"/>
              <a:t>Buddy up with another Clerk to check your minutes</a:t>
            </a:r>
          </a:p>
          <a:p>
            <a:pPr lvl="1"/>
            <a:endParaRPr lang="en-GB" sz="2400" dirty="0"/>
          </a:p>
          <a:p>
            <a:pPr marL="457200" lvl="1" indent="0">
              <a:buNone/>
            </a:pPr>
            <a:endParaRPr lang="en-GB" sz="2400" dirty="0"/>
          </a:p>
        </p:txBody>
      </p:sp>
      <p:pic>
        <p:nvPicPr>
          <p:cNvPr id="1433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202383"/>
            <a:ext cx="2305193" cy="245323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1">
            <a:extLst>
              <a:ext uri="{FF2B5EF4-FFF2-40B4-BE49-F238E27FC236}">
                <a16:creationId xmlns:a16="http://schemas.microsoft.com/office/drawing/2014/main" id="{A7A56BE8-95FF-4D1F-8105-4ADF6BA01393}"/>
              </a:ext>
            </a:extLst>
          </p:cNvPr>
          <p:cNvSpPr/>
          <p:nvPr/>
        </p:nvSpPr>
        <p:spPr>
          <a:xfrm>
            <a:off x="1691680" y="5734743"/>
            <a:ext cx="5760640" cy="792088"/>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This is important!</a:t>
            </a:r>
          </a:p>
        </p:txBody>
      </p:sp>
    </p:spTree>
    <p:extLst>
      <p:ext uri="{BB962C8B-B14F-4D97-AF65-F5344CB8AC3E}">
        <p14:creationId xmlns:p14="http://schemas.microsoft.com/office/powerpoint/2010/main" val="934452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6" presetClass="entr" presetSubtype="0" fill="hold" nodeType="afterEffect">
                                  <p:stCondLst>
                                    <p:cond delay="0"/>
                                  </p:stCondLst>
                                  <p:childTnLst>
                                    <p:set>
                                      <p:cBhvr>
                                        <p:cTn id="46" dur="1" fill="hold">
                                          <p:stCondLst>
                                            <p:cond delay="0"/>
                                          </p:stCondLst>
                                        </p:cTn>
                                        <p:tgtEl>
                                          <p:spTgt spid="14338"/>
                                        </p:tgtEl>
                                        <p:attrNameLst>
                                          <p:attrName>style.visibility</p:attrName>
                                        </p:attrNameLst>
                                      </p:cBhvr>
                                      <p:to>
                                        <p:strVal val="visible"/>
                                      </p:to>
                                    </p:set>
                                    <p:animEffect transition="in" filter="wipe(down)">
                                      <p:cBhvr>
                                        <p:cTn id="47" dur="554">
                                          <p:stCondLst>
                                            <p:cond delay="0"/>
                                          </p:stCondLst>
                                        </p:cTn>
                                        <p:tgtEl>
                                          <p:spTgt spid="14338"/>
                                        </p:tgtEl>
                                      </p:cBhvr>
                                    </p:animEffect>
                                    <p:anim calcmode="lin" valueType="num">
                                      <p:cBhvr>
                                        <p:cTn id="48" dur="179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49" dur="635"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50" dur="635" tmFilter="0, 0; 0.125,0.2665; 0.25,0.4; 0.375,0.465; 0.5,0.5;  0.625,0.535; 0.75,0.6; 0.875,0.7335; 1,1">
                                          <p:stCondLst>
                                            <p:cond delay="653"/>
                                          </p:stCondLst>
                                        </p:cTn>
                                        <p:tgtEl>
                                          <p:spTgt spid="14338"/>
                                        </p:tgtEl>
                                        <p:attrNameLst>
                                          <p:attrName>ppt_y</p:attrName>
                                        </p:attrNameLst>
                                      </p:cBhvr>
                                      <p:tavLst>
                                        <p:tav tm="0" fmla="#ppt_y-sin(pi*$)/9">
                                          <p:val>
                                            <p:fltVal val="0"/>
                                          </p:val>
                                        </p:tav>
                                        <p:tav tm="100000">
                                          <p:val>
                                            <p:fltVal val="1"/>
                                          </p:val>
                                        </p:tav>
                                      </p:tavLst>
                                    </p:anim>
                                    <p:anim calcmode="lin" valueType="num">
                                      <p:cBhvr>
                                        <p:cTn id="51" dur="2" tmFilter="0, 0; 0.125,0.2665; 0.25,0.4; 0.375,0.465; 0.5,0.5;  0.625,0.535; 0.75,0.6; 0.875,0.7335; 1,1">
                                          <p:stCondLst>
                                            <p:cond delay="1302"/>
                                          </p:stCondLst>
                                        </p:cTn>
                                        <p:tgtEl>
                                          <p:spTgt spid="14338"/>
                                        </p:tgtEl>
                                        <p:attrNameLst>
                                          <p:attrName>ppt_y</p:attrName>
                                        </p:attrNameLst>
                                      </p:cBhvr>
                                      <p:tavLst>
                                        <p:tav tm="0" fmla="#ppt_y-sin(pi*$)/27">
                                          <p:val>
                                            <p:fltVal val="0"/>
                                          </p:val>
                                        </p:tav>
                                        <p:tav tm="100000">
                                          <p:val>
                                            <p:fltVal val="1"/>
                                          </p:val>
                                        </p:tav>
                                      </p:tavLst>
                                    </p:anim>
                                    <p:anim calcmode="lin" valueType="num">
                                      <p:cBhvr>
                                        <p:cTn id="52" dur="1" tmFilter="0, 0; 0.125,0.2665; 0.25,0.4; 0.375,0.465; 0.5,0.5;  0.625,0.535; 0.75,0.6; 0.875,0.7335; 1,1">
                                          <p:stCondLst>
                                            <p:cond delay="1999"/>
                                          </p:stCondLst>
                                        </p:cTn>
                                        <p:tgtEl>
                                          <p:spTgt spid="14338"/>
                                        </p:tgtEl>
                                        <p:attrNameLst>
                                          <p:attrName>ppt_y</p:attrName>
                                        </p:attrNameLst>
                                      </p:cBhvr>
                                      <p:tavLst>
                                        <p:tav tm="0" fmla="#ppt_y-sin(pi*$)/81">
                                          <p:val>
                                            <p:fltVal val="0"/>
                                          </p:val>
                                        </p:tav>
                                        <p:tav tm="100000">
                                          <p:val>
                                            <p:fltVal val="1"/>
                                          </p:val>
                                        </p:tav>
                                      </p:tavLst>
                                    </p:anim>
                                    <p:animScale>
                                      <p:cBhvr>
                                        <p:cTn id="53" dur="1">
                                          <p:stCondLst>
                                            <p:cond delay="639"/>
                                          </p:stCondLst>
                                        </p:cTn>
                                        <p:tgtEl>
                                          <p:spTgt spid="14338"/>
                                        </p:tgtEl>
                                      </p:cBhvr>
                                      <p:to x="100000" y="60000"/>
                                    </p:animScale>
                                    <p:animScale>
                                      <p:cBhvr>
                                        <p:cTn id="54" dur="1" decel="50000">
                                          <p:stCondLst>
                                            <p:cond delay="665"/>
                                          </p:stCondLst>
                                        </p:cTn>
                                        <p:tgtEl>
                                          <p:spTgt spid="14338"/>
                                        </p:tgtEl>
                                      </p:cBhvr>
                                      <p:to x="100000" y="100000"/>
                                    </p:animScale>
                                    <p:animScale>
                                      <p:cBhvr>
                                        <p:cTn id="55" dur="1">
                                          <p:stCondLst>
                                            <p:cond delay="1290"/>
                                          </p:stCondLst>
                                        </p:cTn>
                                        <p:tgtEl>
                                          <p:spTgt spid="14338"/>
                                        </p:tgtEl>
                                      </p:cBhvr>
                                      <p:to x="100000" y="80000"/>
                                    </p:animScale>
                                    <p:animScale>
                                      <p:cBhvr>
                                        <p:cTn id="56" dur="1" decel="50000">
                                          <p:stCondLst>
                                            <p:cond delay="1316"/>
                                          </p:stCondLst>
                                        </p:cTn>
                                        <p:tgtEl>
                                          <p:spTgt spid="14338"/>
                                        </p:tgtEl>
                                      </p:cBhvr>
                                      <p:to x="100000" y="100000"/>
                                    </p:animScale>
                                    <p:animScale>
                                      <p:cBhvr>
                                        <p:cTn id="57" dur="1">
                                          <p:stCondLst>
                                            <p:cond delay="1999"/>
                                          </p:stCondLst>
                                        </p:cTn>
                                        <p:tgtEl>
                                          <p:spTgt spid="14338"/>
                                        </p:tgtEl>
                                      </p:cBhvr>
                                      <p:to x="100000" y="90000"/>
                                    </p:animScale>
                                    <p:animScale>
                                      <p:cBhvr>
                                        <p:cTn id="58" dur="1" decel="50000">
                                          <p:stCondLst>
                                            <p:cond delay="1999"/>
                                          </p:stCondLst>
                                        </p:cTn>
                                        <p:tgtEl>
                                          <p:spTgt spid="14338"/>
                                        </p:tgtEl>
                                      </p:cBhvr>
                                      <p:to x="100000" y="100000"/>
                                    </p:animScale>
                                    <p:animScale>
                                      <p:cBhvr>
                                        <p:cTn id="59" dur="1">
                                          <p:stCondLst>
                                            <p:cond delay="1999"/>
                                          </p:stCondLst>
                                        </p:cTn>
                                        <p:tgtEl>
                                          <p:spTgt spid="14338"/>
                                        </p:tgtEl>
                                      </p:cBhvr>
                                      <p:to x="100000" y="95000"/>
                                    </p:animScale>
                                    <p:animScale>
                                      <p:cBhvr>
                                        <p:cTn id="60" dur="1" decel="50000">
                                          <p:stCondLst>
                                            <p:cond delay="1999"/>
                                          </p:stCondLst>
                                        </p:cTn>
                                        <p:tgtEl>
                                          <p:spTgt spid="14338"/>
                                        </p:tgtEl>
                                      </p:cBhvr>
                                      <p:to x="100000" y="100000"/>
                                    </p:animScale>
                                  </p:childTnLst>
                                </p:cTn>
                              </p:par>
                            </p:childTnLst>
                          </p:cTn>
                        </p:par>
                        <p:par>
                          <p:cTn id="61" fill="hold">
                            <p:stCondLst>
                              <p:cond delay="6000"/>
                            </p:stCondLst>
                            <p:childTnLst>
                              <p:par>
                                <p:cTn id="62" presetID="32" presetClass="emph" presetSubtype="0" fill="hold" nodeType="afterEffect">
                                  <p:stCondLst>
                                    <p:cond delay="0"/>
                                  </p:stCondLst>
                                  <p:childTnLst>
                                    <p:animRot by="120000">
                                      <p:cBhvr>
                                        <p:cTn id="63" dur="1" fill="hold">
                                          <p:stCondLst>
                                            <p:cond delay="0"/>
                                          </p:stCondLst>
                                        </p:cTn>
                                        <p:tgtEl>
                                          <p:spTgt spid="14338"/>
                                        </p:tgtEl>
                                        <p:attrNameLst>
                                          <p:attrName>r</p:attrName>
                                        </p:attrNameLst>
                                      </p:cBhvr>
                                    </p:animRot>
                                    <p:animRot by="-240000">
                                      <p:cBhvr>
                                        <p:cTn id="64" dur="2" fill="hold">
                                          <p:stCondLst>
                                            <p:cond delay="380"/>
                                          </p:stCondLst>
                                        </p:cTn>
                                        <p:tgtEl>
                                          <p:spTgt spid="14338"/>
                                        </p:tgtEl>
                                        <p:attrNameLst>
                                          <p:attrName>r</p:attrName>
                                        </p:attrNameLst>
                                      </p:cBhvr>
                                    </p:animRot>
                                    <p:animRot by="240000">
                                      <p:cBhvr>
                                        <p:cTn id="65" dur="2" fill="hold">
                                          <p:stCondLst>
                                            <p:cond delay="759"/>
                                          </p:stCondLst>
                                        </p:cTn>
                                        <p:tgtEl>
                                          <p:spTgt spid="14338"/>
                                        </p:tgtEl>
                                        <p:attrNameLst>
                                          <p:attrName>r</p:attrName>
                                        </p:attrNameLst>
                                      </p:cBhvr>
                                    </p:animRot>
                                    <p:animRot by="-240000">
                                      <p:cBhvr>
                                        <p:cTn id="66" dur="2" fill="hold">
                                          <p:stCondLst>
                                            <p:cond delay="1139"/>
                                          </p:stCondLst>
                                        </p:cTn>
                                        <p:tgtEl>
                                          <p:spTgt spid="14338"/>
                                        </p:tgtEl>
                                        <p:attrNameLst>
                                          <p:attrName>r</p:attrName>
                                        </p:attrNameLst>
                                      </p:cBhvr>
                                    </p:animRot>
                                    <p:animRot by="120000">
                                      <p:cBhvr>
                                        <p:cTn id="67" dur="2" fill="hold">
                                          <p:stCondLst>
                                            <p:cond delay="1999"/>
                                          </p:stCondLst>
                                        </p:cTn>
                                        <p:tgtEl>
                                          <p:spTgt spid="14338"/>
                                        </p:tgtEl>
                                        <p:attrNameLst>
                                          <p:attrName>r</p:attrName>
                                        </p:attrNameLst>
                                      </p:cBhvr>
                                    </p:animRot>
                                  </p:childTnLst>
                                </p:cTn>
                              </p:par>
                            </p:childTnLst>
                          </p:cTn>
                        </p:par>
                        <p:par>
                          <p:cTn id="68" fill="hold">
                            <p:stCondLst>
                              <p:cond delay="8001"/>
                            </p:stCondLst>
                            <p:childTnLst>
                              <p:par>
                                <p:cTn id="69" presetID="31" presetClass="entr" presetSubtype="0" fill="hold" grpId="1"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1000" fill="hold"/>
                                        <p:tgtEl>
                                          <p:spTgt spid="5"/>
                                        </p:tgtEl>
                                        <p:attrNameLst>
                                          <p:attrName>ppt_w</p:attrName>
                                        </p:attrNameLst>
                                      </p:cBhvr>
                                      <p:tavLst>
                                        <p:tav tm="0">
                                          <p:val>
                                            <p:fltVal val="0"/>
                                          </p:val>
                                        </p:tav>
                                        <p:tav tm="100000">
                                          <p:val>
                                            <p:strVal val="#ppt_w"/>
                                          </p:val>
                                        </p:tav>
                                      </p:tavLst>
                                    </p:anim>
                                    <p:anim calcmode="lin" valueType="num">
                                      <p:cBhvr>
                                        <p:cTn id="72" dur="1000" fill="hold"/>
                                        <p:tgtEl>
                                          <p:spTgt spid="5"/>
                                        </p:tgtEl>
                                        <p:attrNameLst>
                                          <p:attrName>ppt_h</p:attrName>
                                        </p:attrNameLst>
                                      </p:cBhvr>
                                      <p:tavLst>
                                        <p:tav tm="0">
                                          <p:val>
                                            <p:fltVal val="0"/>
                                          </p:val>
                                        </p:tav>
                                        <p:tav tm="100000">
                                          <p:val>
                                            <p:strVal val="#ppt_h"/>
                                          </p:val>
                                        </p:tav>
                                      </p:tavLst>
                                    </p:anim>
                                    <p:anim calcmode="lin" valueType="num">
                                      <p:cBhvr>
                                        <p:cTn id="73" dur="1000" fill="hold"/>
                                        <p:tgtEl>
                                          <p:spTgt spid="5"/>
                                        </p:tgtEl>
                                        <p:attrNameLst>
                                          <p:attrName>style.rotation</p:attrName>
                                        </p:attrNameLst>
                                      </p:cBhvr>
                                      <p:tavLst>
                                        <p:tav tm="0">
                                          <p:val>
                                            <p:fltVal val="90"/>
                                          </p:val>
                                        </p:tav>
                                        <p:tav tm="100000">
                                          <p:val>
                                            <p:fltVal val="0"/>
                                          </p:val>
                                        </p:tav>
                                      </p:tavLst>
                                    </p:anim>
                                    <p:animEffect transition="in" filter="fade">
                                      <p:cBhvr>
                                        <p:cTn id="74" dur="1000"/>
                                        <p:tgtEl>
                                          <p:spTgt spid="5"/>
                                        </p:tgtEl>
                                      </p:cBhvr>
                                    </p:animEffect>
                                  </p:childTnLst>
                                </p:cTn>
                              </p:par>
                            </p:childTnLst>
                          </p:cTn>
                        </p:par>
                        <p:par>
                          <p:cTn id="75" fill="hold">
                            <p:stCondLst>
                              <p:cond delay="9001"/>
                            </p:stCondLst>
                            <p:childTnLst>
                              <p:par>
                                <p:cTn id="76" presetID="6" presetClass="emph" presetSubtype="0" fill="hold" grpId="0" nodeType="afterEffect">
                                  <p:stCondLst>
                                    <p:cond delay="0"/>
                                  </p:stCondLst>
                                  <p:childTnLst>
                                    <p:animScale>
                                      <p:cBhvr>
                                        <p:cTn id="7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4515"/>
            <a:ext cx="8064896" cy="6858000"/>
          </a:xfrm>
        </p:spPr>
      </p:pic>
    </p:spTree>
    <p:extLst>
      <p:ext uri="{BB962C8B-B14F-4D97-AF65-F5344CB8AC3E}">
        <p14:creationId xmlns:p14="http://schemas.microsoft.com/office/powerpoint/2010/main" val="159985353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93638"/>
          </a:xfrm>
        </p:spPr>
        <p:txBody>
          <a:bodyPr/>
          <a:lstStyle/>
          <a:p>
            <a:r>
              <a:rPr lang="en-GB" dirty="0"/>
              <a:t>Check your Grammar - </a:t>
            </a:r>
            <a:r>
              <a:rPr lang="en-GB" dirty="0">
                <a:solidFill>
                  <a:srgbClr val="FF0000"/>
                </a:solidFill>
              </a:rPr>
              <a:t>IMPORTANT</a:t>
            </a:r>
          </a:p>
        </p:txBody>
      </p:sp>
      <p:pic>
        <p:nvPicPr>
          <p:cNvPr id="17412" name="Picture 4" descr="grammarl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97908" y="1352198"/>
            <a:ext cx="5341068" cy="28485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1188" y="1634654"/>
            <a:ext cx="3816796" cy="2082378"/>
          </a:xfrm>
        </p:spPr>
        <p:txBody>
          <a:bodyPr/>
          <a:lstStyle/>
          <a:p>
            <a:r>
              <a:rPr lang="en-GB" dirty="0"/>
              <a:t>You can use free online resources</a:t>
            </a:r>
          </a:p>
          <a:p>
            <a:r>
              <a:rPr lang="en-GB" sz="2400" dirty="0">
                <a:hlinkClick r:id="rId3"/>
              </a:rPr>
              <a:t>www.grammarly.com</a:t>
            </a:r>
            <a:r>
              <a:rPr lang="en-GB" dirty="0"/>
              <a:t> </a:t>
            </a:r>
          </a:p>
          <a:p>
            <a:pPr lvl="1"/>
            <a:r>
              <a:rPr lang="en-GB" dirty="0"/>
              <a:t>Add to your chrome web browser free</a:t>
            </a:r>
          </a:p>
        </p:txBody>
      </p:sp>
      <p:sp>
        <p:nvSpPr>
          <p:cNvPr id="7" name="Content Placeholder 2"/>
          <p:cNvSpPr txBox="1">
            <a:spLocks/>
          </p:cNvSpPr>
          <p:nvPr/>
        </p:nvSpPr>
        <p:spPr bwMode="auto">
          <a:xfrm>
            <a:off x="4510832" y="4425394"/>
            <a:ext cx="468052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r>
              <a:rPr lang="en-GB" kern="0" dirty="0"/>
              <a:t>Grammar check.net/editor</a:t>
            </a:r>
          </a:p>
          <a:p>
            <a:pPr lvl="1"/>
            <a:r>
              <a:rPr lang="en-GB" kern="0" dirty="0">
                <a:hlinkClick r:id="rId4"/>
              </a:rPr>
              <a:t>www.grammarcheck.net/editor</a:t>
            </a:r>
            <a:endParaRPr lang="en-GB" kern="0" dirty="0"/>
          </a:p>
          <a:p>
            <a:endParaRPr lang="en-GB" sz="1600" kern="0" dirty="0"/>
          </a:p>
          <a:p>
            <a:r>
              <a:rPr lang="en-GB" kern="0" dirty="0"/>
              <a:t>Also look at previous sets of minutes </a:t>
            </a:r>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65" y="4259106"/>
            <a:ext cx="4066903" cy="234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1697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4" presetClass="entr" presetSubtype="5" fill="hold" nodeType="afterEffect">
                                  <p:stCondLst>
                                    <p:cond delay="0"/>
                                  </p:stCondLst>
                                  <p:childTnLst>
                                    <p:set>
                                      <p:cBhvr>
                                        <p:cTn id="17" dur="1" fill="hold">
                                          <p:stCondLst>
                                            <p:cond delay="0"/>
                                          </p:stCondLst>
                                        </p:cTn>
                                        <p:tgtEl>
                                          <p:spTgt spid="17412"/>
                                        </p:tgtEl>
                                        <p:attrNameLst>
                                          <p:attrName>style.visibility</p:attrName>
                                        </p:attrNameLst>
                                      </p:cBhvr>
                                      <p:to>
                                        <p:strVal val="visible"/>
                                      </p:to>
                                    </p:set>
                                    <p:animEffect transition="in" filter="randombar(vertical)">
                                      <p:cBhvr>
                                        <p:cTn id="18" dur="1000"/>
                                        <p:tgtEl>
                                          <p:spTgt spid="17412"/>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93638"/>
          </a:xfrm>
        </p:spPr>
        <p:txBody>
          <a:bodyPr/>
          <a:lstStyle/>
          <a:p>
            <a:r>
              <a:rPr lang="en-GB" dirty="0"/>
              <a:t>Get Grammarly for Word</a:t>
            </a:r>
            <a:endParaRPr lang="en-GB" dirty="0">
              <a:solidFill>
                <a:srgbClr val="FF0000"/>
              </a:solidFill>
            </a:endParaRPr>
          </a:p>
        </p:txBody>
      </p:sp>
      <p:pic>
        <p:nvPicPr>
          <p:cNvPr id="17412" name="Picture 4" descr="grammarl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9545" y="0"/>
            <a:ext cx="3344455" cy="1783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77439DF-B71D-4815-BB6E-3B4402D7722C}"/>
              </a:ext>
            </a:extLst>
          </p:cNvPr>
          <p:cNvPicPr>
            <a:picLocks noChangeAspect="1"/>
          </p:cNvPicPr>
          <p:nvPr/>
        </p:nvPicPr>
        <p:blipFill>
          <a:blip r:embed="rId3"/>
          <a:stretch>
            <a:fillRect/>
          </a:stretch>
        </p:blipFill>
        <p:spPr>
          <a:xfrm>
            <a:off x="611188" y="1436891"/>
            <a:ext cx="4112100" cy="2498492"/>
          </a:xfrm>
          <a:prstGeom prst="rect">
            <a:avLst/>
          </a:prstGeom>
        </p:spPr>
      </p:pic>
      <p:sp>
        <p:nvSpPr>
          <p:cNvPr id="4" name="Content Placeholder 3">
            <a:extLst>
              <a:ext uri="{FF2B5EF4-FFF2-40B4-BE49-F238E27FC236}">
                <a16:creationId xmlns:a16="http://schemas.microsoft.com/office/drawing/2014/main" id="{CD4BA827-823C-4828-B865-87FFFF238572}"/>
              </a:ext>
            </a:extLst>
          </p:cNvPr>
          <p:cNvSpPr>
            <a:spLocks noGrp="1"/>
          </p:cNvSpPr>
          <p:nvPr>
            <p:ph idx="1"/>
          </p:nvPr>
        </p:nvSpPr>
        <p:spPr>
          <a:xfrm>
            <a:off x="4335114" y="2238906"/>
            <a:ext cx="4603990" cy="480883"/>
          </a:xfrm>
        </p:spPr>
        <p:txBody>
          <a:bodyPr/>
          <a:lstStyle/>
          <a:p>
            <a:pPr marL="0" indent="0">
              <a:buNone/>
            </a:pPr>
            <a:r>
              <a:rPr lang="en-GB" sz="1800" dirty="0">
                <a:hlinkClick r:id="rId4"/>
              </a:rPr>
              <a:t>www.grammarly.com/office-addin/windows</a:t>
            </a:r>
            <a:endParaRPr lang="en-GB" sz="1800" dirty="0"/>
          </a:p>
        </p:txBody>
      </p:sp>
      <p:sp>
        <p:nvSpPr>
          <p:cNvPr id="9" name="Content Placeholder 2">
            <a:extLst>
              <a:ext uri="{FF2B5EF4-FFF2-40B4-BE49-F238E27FC236}">
                <a16:creationId xmlns:a16="http://schemas.microsoft.com/office/drawing/2014/main" id="{652226F7-1550-4548-869F-F53BB09CC6B0}"/>
              </a:ext>
            </a:extLst>
          </p:cNvPr>
          <p:cNvSpPr txBox="1">
            <a:spLocks/>
          </p:cNvSpPr>
          <p:nvPr/>
        </p:nvSpPr>
        <p:spPr bwMode="auto">
          <a:xfrm>
            <a:off x="81564" y="4068755"/>
            <a:ext cx="3285105" cy="24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marL="176213" indent="-176213">
              <a:spcBef>
                <a:spcPts val="0"/>
              </a:spcBef>
              <a:spcAft>
                <a:spcPts val="600"/>
              </a:spcAft>
            </a:pPr>
            <a:r>
              <a:rPr lang="en-GB" sz="1800" kern="0" dirty="0"/>
              <a:t>Once installed,  a separate Grammarly tab appears</a:t>
            </a:r>
          </a:p>
          <a:p>
            <a:pPr marL="176213" indent="-176213">
              <a:spcBef>
                <a:spcPts val="0"/>
              </a:spcBef>
              <a:spcAft>
                <a:spcPts val="600"/>
              </a:spcAft>
            </a:pPr>
            <a:r>
              <a:rPr lang="en-GB" sz="1800" kern="0" dirty="0"/>
              <a:t>To use - You have to create and login to a free account</a:t>
            </a:r>
          </a:p>
          <a:p>
            <a:pPr marL="176213" indent="-176213">
              <a:spcBef>
                <a:spcPts val="0"/>
              </a:spcBef>
              <a:spcAft>
                <a:spcPts val="600"/>
              </a:spcAft>
            </a:pPr>
            <a:r>
              <a:rPr lang="en-GB" sz="1800" kern="0" dirty="0"/>
              <a:t>Default US version can be changed to UK in settings</a:t>
            </a:r>
          </a:p>
          <a:p>
            <a:pPr marL="176213" indent="-176213">
              <a:spcBef>
                <a:spcPts val="0"/>
              </a:spcBef>
              <a:spcAft>
                <a:spcPts val="600"/>
              </a:spcAft>
            </a:pPr>
            <a:r>
              <a:rPr lang="en-GB" sz="1800" kern="0" dirty="0"/>
              <a:t>Advanced features </a:t>
            </a:r>
            <a:r>
              <a:rPr lang="en-GB" sz="1800" b="1" kern="0" dirty="0"/>
              <a:t>only</a:t>
            </a:r>
            <a:r>
              <a:rPr lang="en-GB" sz="1800" kern="0" dirty="0"/>
              <a:t> on premium paid versions</a:t>
            </a:r>
            <a:endParaRPr lang="en-GB" kern="0" dirty="0"/>
          </a:p>
        </p:txBody>
      </p:sp>
      <p:pic>
        <p:nvPicPr>
          <p:cNvPr id="8" name="Picture 7">
            <a:extLst>
              <a:ext uri="{FF2B5EF4-FFF2-40B4-BE49-F238E27FC236}">
                <a16:creationId xmlns:a16="http://schemas.microsoft.com/office/drawing/2014/main" id="{AAB5E973-BBFF-4926-A0C2-EE4746CE28C1}"/>
              </a:ext>
            </a:extLst>
          </p:cNvPr>
          <p:cNvPicPr>
            <a:picLocks noChangeAspect="1"/>
          </p:cNvPicPr>
          <p:nvPr/>
        </p:nvPicPr>
        <p:blipFill>
          <a:blip r:embed="rId5"/>
          <a:stretch>
            <a:fillRect/>
          </a:stretch>
        </p:blipFill>
        <p:spPr>
          <a:xfrm>
            <a:off x="3366669" y="4030761"/>
            <a:ext cx="5777331" cy="2546946"/>
          </a:xfrm>
          <a:prstGeom prst="rect">
            <a:avLst/>
          </a:prstGeom>
          <a:ln>
            <a:noFill/>
          </a:ln>
          <a:effectLst>
            <a:outerShdw blurRad="292100" dist="139700" dir="2700000" algn="tl" rotWithShape="0">
              <a:srgbClr val="333333">
                <a:alpha val="65000"/>
              </a:srgbClr>
            </a:outerShdw>
          </a:effectLst>
        </p:spPr>
      </p:pic>
      <p:sp>
        <p:nvSpPr>
          <p:cNvPr id="10" name="Content Placeholder 2">
            <a:extLst>
              <a:ext uri="{FF2B5EF4-FFF2-40B4-BE49-F238E27FC236}">
                <a16:creationId xmlns:a16="http://schemas.microsoft.com/office/drawing/2014/main" id="{E86F0CD6-8556-495A-B9D8-E251FE1D9C73}"/>
              </a:ext>
            </a:extLst>
          </p:cNvPr>
          <p:cNvSpPr txBox="1">
            <a:spLocks/>
          </p:cNvSpPr>
          <p:nvPr/>
        </p:nvSpPr>
        <p:spPr bwMode="auto">
          <a:xfrm>
            <a:off x="4605281" y="2713033"/>
            <a:ext cx="4248472" cy="637203"/>
          </a:xfrm>
          <a:prstGeom prst="rect">
            <a:avLst/>
          </a:prstGeom>
          <a:solidFill>
            <a:srgbClr val="00B3BE"/>
          </a:solidFill>
          <a:ln>
            <a:noFill/>
          </a:ln>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marL="92075" lvl="1" indent="0">
              <a:buNone/>
            </a:pPr>
            <a:r>
              <a:rPr lang="en-GB" sz="1600" b="1" kern="0" dirty="0">
                <a:solidFill>
                  <a:schemeClr val="bg1"/>
                </a:solidFill>
              </a:rPr>
              <a:t>You must have Microsoft word/office already installed for the plug-in to work</a:t>
            </a:r>
          </a:p>
        </p:txBody>
      </p:sp>
      <p:sp>
        <p:nvSpPr>
          <p:cNvPr id="14" name="Oval 13">
            <a:extLst>
              <a:ext uri="{FF2B5EF4-FFF2-40B4-BE49-F238E27FC236}">
                <a16:creationId xmlns:a16="http://schemas.microsoft.com/office/drawing/2014/main" id="{3C870059-0611-4DB2-A507-23A5E8001B8B}"/>
              </a:ext>
            </a:extLst>
          </p:cNvPr>
          <p:cNvSpPr/>
          <p:nvPr/>
        </p:nvSpPr>
        <p:spPr>
          <a:xfrm>
            <a:off x="6804248" y="3942740"/>
            <a:ext cx="753137" cy="252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9906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randombar(vertical)">
                                      <p:cBhvr>
                                        <p:cTn id="7"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DEF4-9B97-46A5-87AE-3835DBE036C8}"/>
              </a:ext>
            </a:extLst>
          </p:cNvPr>
          <p:cNvSpPr>
            <a:spLocks noGrp="1"/>
          </p:cNvSpPr>
          <p:nvPr>
            <p:ph type="title"/>
          </p:nvPr>
        </p:nvSpPr>
        <p:spPr/>
        <p:txBody>
          <a:bodyPr/>
          <a:lstStyle/>
          <a:p>
            <a:r>
              <a:rPr lang="en-GB" dirty="0"/>
              <a:t>Minute Template Training </a:t>
            </a:r>
          </a:p>
        </p:txBody>
      </p:sp>
      <p:sp>
        <p:nvSpPr>
          <p:cNvPr id="3" name="Content Placeholder 2">
            <a:extLst>
              <a:ext uri="{FF2B5EF4-FFF2-40B4-BE49-F238E27FC236}">
                <a16:creationId xmlns:a16="http://schemas.microsoft.com/office/drawing/2014/main" id="{48CAC47B-F86A-4B4A-95F6-8B607EE164CB}"/>
              </a:ext>
            </a:extLst>
          </p:cNvPr>
          <p:cNvSpPr>
            <a:spLocks noGrp="1"/>
          </p:cNvSpPr>
          <p:nvPr>
            <p:ph idx="1"/>
          </p:nvPr>
        </p:nvSpPr>
        <p:spPr>
          <a:xfrm>
            <a:off x="539552" y="1484784"/>
            <a:ext cx="8353300" cy="5112568"/>
          </a:xfrm>
        </p:spPr>
        <p:txBody>
          <a:bodyPr/>
          <a:lstStyle/>
          <a:p>
            <a:r>
              <a:rPr lang="en-GB" dirty="0"/>
              <a:t>Book yourself a session with the Governor Support Staff to support you with how to:</a:t>
            </a:r>
          </a:p>
          <a:p>
            <a:endParaRPr lang="en-GB" sz="1400" dirty="0"/>
          </a:p>
          <a:p>
            <a:pPr marL="895350" lvl="1" indent="-438150"/>
            <a:r>
              <a:rPr lang="en-GB" sz="2400" dirty="0"/>
              <a:t>Insert rows</a:t>
            </a:r>
          </a:p>
          <a:p>
            <a:pPr marL="895350" lvl="1" indent="-438150"/>
            <a:r>
              <a:rPr lang="en-GB" sz="2400" dirty="0"/>
              <a:t>Adding in sections</a:t>
            </a:r>
          </a:p>
          <a:p>
            <a:pPr marL="895350" lvl="1" indent="-438150"/>
            <a:r>
              <a:rPr lang="en-GB" sz="2400" dirty="0"/>
              <a:t>Copy and pasting into the template correctly</a:t>
            </a:r>
          </a:p>
          <a:p>
            <a:pPr marL="895350" lvl="1" indent="-438150"/>
            <a:r>
              <a:rPr lang="en-GB" sz="2400" dirty="0"/>
              <a:t>Merging and splitting cells</a:t>
            </a:r>
          </a:p>
          <a:p>
            <a:pPr marL="895350" lvl="1" indent="-438150"/>
            <a:r>
              <a:rPr lang="en-GB" sz="2400" dirty="0"/>
              <a:t>Table/column alignment</a:t>
            </a:r>
          </a:p>
          <a:p>
            <a:pPr marL="895350" lvl="1" indent="-438150"/>
            <a:r>
              <a:rPr lang="en-GB" sz="2400" dirty="0"/>
              <a:t>Font size/format</a:t>
            </a:r>
          </a:p>
          <a:p>
            <a:pPr marL="895350" lvl="1" indent="-438150"/>
            <a:r>
              <a:rPr lang="en-GB" sz="2400" dirty="0"/>
              <a:t>Page break/columns</a:t>
            </a:r>
          </a:p>
          <a:p>
            <a:pPr marL="457200" lvl="1" indent="0">
              <a:buNone/>
            </a:pPr>
            <a:endParaRPr lang="en-GB" dirty="0"/>
          </a:p>
          <a:p>
            <a:pPr marL="360363" lvl="2" indent="-360363"/>
            <a:r>
              <a:rPr lang="en-GB" sz="2400" dirty="0"/>
              <a:t>Contact 0161 770 3640 to arrange a mini support session</a:t>
            </a:r>
          </a:p>
          <a:p>
            <a:pPr lvl="1"/>
            <a:endParaRPr lang="en-GB" sz="2400" dirty="0"/>
          </a:p>
        </p:txBody>
      </p:sp>
    </p:spTree>
    <p:extLst>
      <p:ext uri="{BB962C8B-B14F-4D97-AF65-F5344CB8AC3E}">
        <p14:creationId xmlns:p14="http://schemas.microsoft.com/office/powerpoint/2010/main" val="418250240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611560" y="2060848"/>
            <a:ext cx="6480720" cy="4320480"/>
          </a:xfrm>
          <a:solidFill>
            <a:schemeClr val="bg1"/>
          </a:solidFill>
          <a:ln/>
          <a:extLst>
            <a:ext uri="{91240B29-F687-4F45-9708-019B960494DF}">
              <a14:hiddenLine xmlns:a14="http://schemas.microsoft.com/office/drawing/2010/main" w="9525">
                <a:solidFill>
                  <a:schemeClr val="bg1"/>
                </a:solidFill>
                <a:miter lim="800000"/>
                <a:headEnd/>
                <a:tailEnd/>
              </a14:hiddenLine>
            </a:ext>
          </a:extLst>
        </p:spPr>
        <p:txBody>
          <a:bodyPr/>
          <a:lstStyle/>
          <a:p>
            <a:r>
              <a:rPr lang="en-GB" altLang="en-US" b="1" dirty="0">
                <a:solidFill>
                  <a:srgbClr val="00B3BE"/>
                </a:solidFill>
              </a:rPr>
              <a:t>Me Learning</a:t>
            </a:r>
            <a:br>
              <a:rPr lang="en-GB" altLang="en-US" b="1" dirty="0"/>
            </a:br>
            <a:r>
              <a:rPr lang="en-GB" altLang="en-US" sz="3200" b="1" dirty="0"/>
              <a:t>Learning and Development Online Platform</a:t>
            </a:r>
            <a:endParaRPr lang="en-GB" altLang="en-US" b="1" dirty="0"/>
          </a:p>
        </p:txBody>
      </p:sp>
      <p:sp>
        <p:nvSpPr>
          <p:cNvPr id="231427" name="Rectangle 3"/>
          <p:cNvSpPr>
            <a:spLocks noGrp="1" noChangeArrowheads="1"/>
          </p:cNvSpPr>
          <p:nvPr>
            <p:ph type="subTitle" idx="1"/>
          </p:nvPr>
        </p:nvSpPr>
        <p:spPr>
          <a:xfrm>
            <a:off x="614171" y="4077072"/>
            <a:ext cx="7696200" cy="1656184"/>
          </a:xfrm>
          <a:noFill/>
          <a:ln/>
        </p:spPr>
        <p:txBody>
          <a:bodyPr/>
          <a:lstStyle/>
          <a:p>
            <a:r>
              <a:rPr lang="en-GB" altLang="en-US" b="1" dirty="0"/>
              <a:t>Debbie Duffy </a:t>
            </a:r>
          </a:p>
          <a:p>
            <a:r>
              <a:rPr lang="en-GB" altLang="en-US" b="1" dirty="0"/>
              <a:t>Learning &amp; Development Specialist</a:t>
            </a:r>
          </a:p>
          <a:p>
            <a:endParaRPr lang="en-GB" altLang="en-US" dirty="0"/>
          </a:p>
          <a:p>
            <a:r>
              <a:rPr lang="en-GB" altLang="en-US" dirty="0"/>
              <a:t>Development Academy</a:t>
            </a:r>
            <a:r>
              <a:rPr lang="en-GB" altLang="en-US" b="1" dirty="0"/>
              <a:t> </a:t>
            </a:r>
          </a:p>
          <a:p>
            <a:endParaRPr lang="en-GB" altLang="en-US" b="1" dirty="0"/>
          </a:p>
          <a:p>
            <a:endParaRPr lang="en-GB" altLang="en-US" b="1" dirty="0"/>
          </a:p>
        </p:txBody>
      </p:sp>
    </p:spTree>
    <p:extLst>
      <p:ext uri="{BB962C8B-B14F-4D97-AF65-F5344CB8AC3E}">
        <p14:creationId xmlns:p14="http://schemas.microsoft.com/office/powerpoint/2010/main" val="29726540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dissolve">
                                      <p:cBhvr>
                                        <p:cTn id="7" dur="500"/>
                                        <p:tgtEl>
                                          <p:spTgt spid="231426"/>
                                        </p:tgtEl>
                                      </p:cBhvr>
                                    </p:animEffect>
                                  </p:childTnLst>
                                </p:cTn>
                              </p:par>
                            </p:childTnLst>
                          </p:cTn>
                        </p:par>
                        <p:par>
                          <p:cTn id="8" fill="hold" nodeType="with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1427">
                                            <p:txEl>
                                              <p:pRg st="0" end="0"/>
                                            </p:txEl>
                                          </p:spTgt>
                                        </p:tgtEl>
                                        <p:attrNameLst>
                                          <p:attrName>style.visibility</p:attrName>
                                        </p:attrNameLst>
                                      </p:cBhvr>
                                      <p:to>
                                        <p:strVal val="visible"/>
                                      </p:to>
                                    </p:set>
                                    <p:animEffect transition="in" filter="dissolve">
                                      <p:cBhvr>
                                        <p:cTn id="11" dur="500"/>
                                        <p:tgtEl>
                                          <p:spTgt spid="23142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animEffect transition="in" filter="dissolve">
                                      <p:cBhvr>
                                        <p:cTn id="15" dur="500"/>
                                        <p:tgtEl>
                                          <p:spTgt spid="231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autoUpdateAnimBg="0"/>
      <p:bldP spid="2314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45359"/>
            <a:ext cx="8281292" cy="693638"/>
          </a:xfrm>
        </p:spPr>
        <p:txBody>
          <a:bodyPr/>
          <a:lstStyle/>
          <a:p>
            <a:r>
              <a:rPr lang="en-GB" dirty="0"/>
              <a:t>Me Learning – </a:t>
            </a:r>
            <a:r>
              <a:rPr lang="en-GB" sz="2000" dirty="0"/>
              <a:t>Clerks Training Log @ Development Academy</a:t>
            </a:r>
          </a:p>
        </p:txBody>
      </p:sp>
      <p:pic>
        <p:nvPicPr>
          <p:cNvPr id="7" name="Picture 6">
            <a:extLst>
              <a:ext uri="{FF2B5EF4-FFF2-40B4-BE49-F238E27FC236}">
                <a16:creationId xmlns:a16="http://schemas.microsoft.com/office/drawing/2014/main" id="{9BB1EC75-C211-413E-A275-3EDC43949D6B}"/>
              </a:ext>
            </a:extLst>
          </p:cNvPr>
          <p:cNvPicPr>
            <a:picLocks noChangeAspect="1"/>
          </p:cNvPicPr>
          <p:nvPr/>
        </p:nvPicPr>
        <p:blipFill>
          <a:blip r:embed="rId2"/>
          <a:stretch>
            <a:fillRect/>
          </a:stretch>
        </p:blipFill>
        <p:spPr>
          <a:xfrm>
            <a:off x="899592" y="1310377"/>
            <a:ext cx="6876256" cy="4828485"/>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rot="21147926">
            <a:off x="5768907" y="5357697"/>
            <a:ext cx="3304380" cy="1296144"/>
          </a:xfrm>
          <a:prstGeom prst="ellipse">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All Clerks not employed by Oldham Council have been emailed their password </a:t>
            </a:r>
          </a:p>
        </p:txBody>
      </p:sp>
      <p:sp>
        <p:nvSpPr>
          <p:cNvPr id="5" name="Right Arrow 4"/>
          <p:cNvSpPr/>
          <p:nvPr/>
        </p:nvSpPr>
        <p:spPr>
          <a:xfrm>
            <a:off x="1115616" y="5965027"/>
            <a:ext cx="5182365" cy="900100"/>
          </a:xfrm>
          <a:prstGeom prst="rightArrow">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rPr>
              <a:t>Confirm if you have accessed this platform</a:t>
            </a:r>
            <a:endParaRPr lang="en-GB" b="1" dirty="0">
              <a:solidFill>
                <a:schemeClr val="bg1"/>
              </a:solidFill>
            </a:endParaRPr>
          </a:p>
        </p:txBody>
      </p:sp>
      <p:sp>
        <p:nvSpPr>
          <p:cNvPr id="8" name="Rectangle 7">
            <a:extLst>
              <a:ext uri="{FF2B5EF4-FFF2-40B4-BE49-F238E27FC236}">
                <a16:creationId xmlns:a16="http://schemas.microsoft.com/office/drawing/2014/main" id="{ED4C7281-8E28-4C0C-9185-04C571263F9F}"/>
              </a:ext>
            </a:extLst>
          </p:cNvPr>
          <p:cNvSpPr/>
          <p:nvPr/>
        </p:nvSpPr>
        <p:spPr>
          <a:xfrm>
            <a:off x="1907704" y="105220"/>
            <a:ext cx="5688632" cy="461665"/>
          </a:xfrm>
          <a:prstGeom prst="rect">
            <a:avLst/>
          </a:prstGeom>
        </p:spPr>
        <p:txBody>
          <a:bodyPr wrap="square">
            <a:spAutoFit/>
          </a:bodyPr>
          <a:lstStyle/>
          <a:p>
            <a:r>
              <a:rPr lang="en-GB" dirty="0">
                <a:latin typeface="+mn-lt"/>
                <a:hlinkClick r:id="rId3"/>
              </a:rPr>
              <a:t>https://oldham.melearning.university</a:t>
            </a:r>
            <a:endParaRPr lang="en-GB" dirty="0">
              <a:latin typeface="+mn-lt"/>
            </a:endParaRPr>
          </a:p>
        </p:txBody>
      </p:sp>
    </p:spTree>
    <p:extLst>
      <p:ext uri="{BB962C8B-B14F-4D97-AF65-F5344CB8AC3E}">
        <p14:creationId xmlns:p14="http://schemas.microsoft.com/office/powerpoint/2010/main" val="1230821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1B9-8049-4122-9035-0AF662613118}"/>
              </a:ext>
            </a:extLst>
          </p:cNvPr>
          <p:cNvSpPr>
            <a:spLocks noGrp="1"/>
          </p:cNvSpPr>
          <p:nvPr>
            <p:ph type="title"/>
          </p:nvPr>
        </p:nvSpPr>
        <p:spPr>
          <a:xfrm>
            <a:off x="467358" y="692696"/>
            <a:ext cx="8209284" cy="1143000"/>
          </a:xfrm>
        </p:spPr>
        <p:txBody>
          <a:bodyPr/>
          <a:lstStyle/>
          <a:p>
            <a:r>
              <a:rPr lang="en-GB" dirty="0"/>
              <a:t>Induction Programme | Me Learning</a:t>
            </a:r>
            <a:br>
              <a:rPr lang="en-GB" dirty="0"/>
            </a:br>
            <a:r>
              <a:rPr lang="en-GB" sz="2400" dirty="0">
                <a:solidFill>
                  <a:srgbClr val="009999"/>
                </a:solidFill>
              </a:rPr>
              <a:t>Debbie Duffy - Learning &amp; Development Specialist</a:t>
            </a:r>
            <a:endParaRPr lang="en-GB" dirty="0">
              <a:solidFill>
                <a:srgbClr val="009999"/>
              </a:solidFill>
            </a:endParaRPr>
          </a:p>
        </p:txBody>
      </p:sp>
      <p:sp>
        <p:nvSpPr>
          <p:cNvPr id="3" name="Content Placeholder 2">
            <a:extLst>
              <a:ext uri="{FF2B5EF4-FFF2-40B4-BE49-F238E27FC236}">
                <a16:creationId xmlns:a16="http://schemas.microsoft.com/office/drawing/2014/main" id="{7E8FCF9A-B402-46B1-A47C-2AF34DAD01D8}"/>
              </a:ext>
            </a:extLst>
          </p:cNvPr>
          <p:cNvSpPr>
            <a:spLocks noGrp="1"/>
          </p:cNvSpPr>
          <p:nvPr>
            <p:ph idx="1"/>
          </p:nvPr>
        </p:nvSpPr>
        <p:spPr>
          <a:xfrm>
            <a:off x="755576" y="1988840"/>
            <a:ext cx="7704856" cy="4356484"/>
          </a:xfrm>
        </p:spPr>
        <p:txBody>
          <a:bodyPr/>
          <a:lstStyle/>
          <a:p>
            <a:pPr>
              <a:spcAft>
                <a:spcPts val="1200"/>
              </a:spcAft>
            </a:pPr>
            <a:r>
              <a:rPr lang="en-GB" dirty="0"/>
              <a:t>Mandatory Modules i.e. GDPR, Data Protection, Cybersecurity, Health and Safety at Work etc.</a:t>
            </a:r>
          </a:p>
          <a:p>
            <a:pPr>
              <a:spcAft>
                <a:spcPts val="1200"/>
              </a:spcAft>
            </a:pPr>
            <a:r>
              <a:rPr lang="en-GB" dirty="0"/>
              <a:t>Fast FORWARD – Induction for new and existing staff (half day classroom attendance).</a:t>
            </a:r>
          </a:p>
          <a:p>
            <a:pPr>
              <a:spcAft>
                <a:spcPts val="1200"/>
              </a:spcAft>
            </a:pPr>
            <a:r>
              <a:rPr lang="en-GB" dirty="0"/>
              <a:t>Classroom Training – Microsoft Office i.e. Excel, Word etc. </a:t>
            </a:r>
          </a:p>
        </p:txBody>
      </p:sp>
      <p:sp>
        <p:nvSpPr>
          <p:cNvPr id="4" name="Rectangle 3">
            <a:extLst>
              <a:ext uri="{FF2B5EF4-FFF2-40B4-BE49-F238E27FC236}">
                <a16:creationId xmlns:a16="http://schemas.microsoft.com/office/drawing/2014/main" id="{F89E382E-426D-46E0-A4C8-6CD0EB21522A}"/>
              </a:ext>
            </a:extLst>
          </p:cNvPr>
          <p:cNvSpPr/>
          <p:nvPr/>
        </p:nvSpPr>
        <p:spPr>
          <a:xfrm>
            <a:off x="323528" y="5345598"/>
            <a:ext cx="8496944" cy="1200329"/>
          </a:xfrm>
          <a:prstGeom prst="rect">
            <a:avLst/>
          </a:prstGeom>
          <a:solidFill>
            <a:srgbClr val="00B3BE"/>
          </a:solidFill>
        </p:spPr>
        <p:txBody>
          <a:bodyPr wrap="square">
            <a:spAutoFit/>
          </a:bodyPr>
          <a:lstStyle/>
          <a:p>
            <a:pPr>
              <a:spcAft>
                <a:spcPts val="1200"/>
              </a:spcAft>
            </a:pPr>
            <a:r>
              <a:rPr lang="en-GB" dirty="0">
                <a:solidFill>
                  <a:schemeClr val="bg1"/>
                </a:solidFill>
                <a:latin typeface="+mn-lt"/>
              </a:rPr>
              <a:t>If you have any queries or problems with your ‘Me Learning’ account or training, then contact the Development Academy on 0161 770 8700 or </a:t>
            </a:r>
            <a:r>
              <a:rPr lang="en-GB" dirty="0">
                <a:solidFill>
                  <a:schemeClr val="bg1"/>
                </a:solidFill>
                <a:latin typeface="+mn-lt"/>
                <a:hlinkClick r:id="rId2">
                  <a:extLst>
                    <a:ext uri="{A12FA001-AC4F-418D-AE19-62706E023703}">
                      <ahyp:hlinkClr xmlns:ahyp="http://schemas.microsoft.com/office/drawing/2018/hyperlinkcolor" val="tx"/>
                    </a:ext>
                  </a:extLst>
                </a:hlinkClick>
              </a:rPr>
              <a:t>dabs@oldham.gov.uk</a:t>
            </a:r>
            <a:r>
              <a:rPr lang="en-GB" dirty="0">
                <a:solidFill>
                  <a:schemeClr val="bg1"/>
                </a:solidFill>
                <a:latin typeface="+mn-lt"/>
              </a:rPr>
              <a:t> </a:t>
            </a:r>
          </a:p>
        </p:txBody>
      </p:sp>
    </p:spTree>
    <p:extLst>
      <p:ext uri="{BB962C8B-B14F-4D97-AF65-F5344CB8AC3E}">
        <p14:creationId xmlns:p14="http://schemas.microsoft.com/office/powerpoint/2010/main" val="418711122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1B9-8049-4122-9035-0AF662613118}"/>
              </a:ext>
            </a:extLst>
          </p:cNvPr>
          <p:cNvSpPr>
            <a:spLocks noGrp="1"/>
          </p:cNvSpPr>
          <p:nvPr>
            <p:ph type="title"/>
          </p:nvPr>
        </p:nvSpPr>
        <p:spPr>
          <a:xfrm>
            <a:off x="467358" y="692696"/>
            <a:ext cx="8209284" cy="1143000"/>
          </a:xfrm>
        </p:spPr>
        <p:txBody>
          <a:bodyPr/>
          <a:lstStyle/>
          <a:p>
            <a:r>
              <a:rPr lang="en-GB" dirty="0"/>
              <a:t>Induction Programme | Me Learning</a:t>
            </a:r>
            <a:br>
              <a:rPr lang="en-GB" dirty="0"/>
            </a:br>
            <a:r>
              <a:rPr lang="en-GB" sz="2400" dirty="0">
                <a:solidFill>
                  <a:srgbClr val="009999"/>
                </a:solidFill>
              </a:rPr>
              <a:t>Debbie Duffy - Learning &amp; Development Specialist</a:t>
            </a:r>
            <a:endParaRPr lang="en-GB" dirty="0">
              <a:solidFill>
                <a:srgbClr val="009999"/>
              </a:solidFill>
            </a:endParaRPr>
          </a:p>
        </p:txBody>
      </p:sp>
      <p:sp>
        <p:nvSpPr>
          <p:cNvPr id="3" name="Content Placeholder 2">
            <a:extLst>
              <a:ext uri="{FF2B5EF4-FFF2-40B4-BE49-F238E27FC236}">
                <a16:creationId xmlns:a16="http://schemas.microsoft.com/office/drawing/2014/main" id="{7E8FCF9A-B402-46B1-A47C-2AF34DAD01D8}"/>
              </a:ext>
            </a:extLst>
          </p:cNvPr>
          <p:cNvSpPr>
            <a:spLocks noGrp="1"/>
          </p:cNvSpPr>
          <p:nvPr>
            <p:ph idx="1"/>
          </p:nvPr>
        </p:nvSpPr>
        <p:spPr>
          <a:xfrm>
            <a:off x="755576" y="1988840"/>
            <a:ext cx="7704856" cy="4356484"/>
          </a:xfrm>
        </p:spPr>
        <p:txBody>
          <a:bodyPr/>
          <a:lstStyle/>
          <a:p>
            <a:pPr>
              <a:spcAft>
                <a:spcPts val="0"/>
              </a:spcAft>
            </a:pPr>
            <a:r>
              <a:rPr lang="en-GB" dirty="0"/>
              <a:t>Clerks who do NOT have an </a:t>
            </a:r>
            <a:r>
              <a:rPr lang="en-GB" b="1" dirty="0"/>
              <a:t>@oldham.gov.uk </a:t>
            </a:r>
            <a:r>
              <a:rPr lang="en-GB" dirty="0"/>
              <a:t>email address i.e. Hotmail, Gmail etc. will have a password reset sent to them.</a:t>
            </a:r>
          </a:p>
          <a:p>
            <a:pPr>
              <a:spcAft>
                <a:spcPts val="0"/>
              </a:spcAft>
            </a:pPr>
            <a:r>
              <a:rPr lang="en-GB" dirty="0"/>
              <a:t>Mandatory courses will be listed along with any all other courses you may manually add on. </a:t>
            </a:r>
          </a:p>
          <a:p>
            <a:pPr>
              <a:spcAft>
                <a:spcPts val="0"/>
              </a:spcAft>
            </a:pPr>
            <a:r>
              <a:rPr lang="en-GB" dirty="0"/>
              <a:t>Clerks will get an email sent to them every Friday to remind them to complete any outstanding course (displayed as ‘not started’).</a:t>
            </a:r>
          </a:p>
          <a:p>
            <a:pPr>
              <a:spcAft>
                <a:spcPts val="1200"/>
              </a:spcAft>
            </a:pPr>
            <a:endParaRPr lang="en-GB" dirty="0"/>
          </a:p>
        </p:txBody>
      </p:sp>
      <p:sp>
        <p:nvSpPr>
          <p:cNvPr id="4" name="Rectangle 3">
            <a:extLst>
              <a:ext uri="{FF2B5EF4-FFF2-40B4-BE49-F238E27FC236}">
                <a16:creationId xmlns:a16="http://schemas.microsoft.com/office/drawing/2014/main" id="{0B518BED-EF97-4D2D-A267-E25E647DB62C}"/>
              </a:ext>
            </a:extLst>
          </p:cNvPr>
          <p:cNvSpPr/>
          <p:nvPr/>
        </p:nvSpPr>
        <p:spPr>
          <a:xfrm>
            <a:off x="323528" y="5345598"/>
            <a:ext cx="8496944" cy="1200329"/>
          </a:xfrm>
          <a:prstGeom prst="rect">
            <a:avLst/>
          </a:prstGeom>
          <a:solidFill>
            <a:srgbClr val="00B3BE"/>
          </a:solidFill>
        </p:spPr>
        <p:txBody>
          <a:bodyPr wrap="square">
            <a:spAutoFit/>
          </a:bodyPr>
          <a:lstStyle/>
          <a:p>
            <a:pPr>
              <a:spcAft>
                <a:spcPts val="1200"/>
              </a:spcAft>
            </a:pPr>
            <a:r>
              <a:rPr lang="en-GB" dirty="0">
                <a:solidFill>
                  <a:schemeClr val="bg1"/>
                </a:solidFill>
                <a:latin typeface="+mn-lt"/>
              </a:rPr>
              <a:t>If you have any queries or problems with your ‘Me Learning’ account or training, then contact the Development Academy on 0161 770 8700 or </a:t>
            </a:r>
            <a:r>
              <a:rPr lang="en-GB" dirty="0">
                <a:solidFill>
                  <a:schemeClr val="bg1"/>
                </a:solidFill>
                <a:latin typeface="+mn-lt"/>
                <a:hlinkClick r:id="rId2">
                  <a:extLst>
                    <a:ext uri="{A12FA001-AC4F-418D-AE19-62706E023703}">
                      <ahyp:hlinkClr xmlns:ahyp="http://schemas.microsoft.com/office/drawing/2018/hyperlinkcolor" val="tx"/>
                    </a:ext>
                  </a:extLst>
                </a:hlinkClick>
              </a:rPr>
              <a:t>dabs@oldham.gov.uk</a:t>
            </a:r>
            <a:r>
              <a:rPr lang="en-GB" dirty="0">
                <a:solidFill>
                  <a:schemeClr val="bg1"/>
                </a:solidFill>
                <a:latin typeface="+mn-lt"/>
              </a:rPr>
              <a:t> </a:t>
            </a:r>
          </a:p>
        </p:txBody>
      </p:sp>
    </p:spTree>
    <p:extLst>
      <p:ext uri="{BB962C8B-B14F-4D97-AF65-F5344CB8AC3E}">
        <p14:creationId xmlns:p14="http://schemas.microsoft.com/office/powerpoint/2010/main" val="1158940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1CAA16B-38E8-47D3-8E9C-51EF812975E6}"/>
              </a:ext>
            </a:extLst>
          </p:cNvPr>
          <p:cNvSpPr>
            <a:spLocks noGrp="1" noChangeArrowheads="1"/>
          </p:cNvSpPr>
          <p:nvPr>
            <p:ph type="title"/>
          </p:nvPr>
        </p:nvSpPr>
        <p:spPr/>
        <p:txBody>
          <a:bodyPr/>
          <a:lstStyle/>
          <a:p>
            <a:r>
              <a:rPr lang="en-GB" altLang="en-US" dirty="0"/>
              <a:t>Governor Recruitment Event Invitation </a:t>
            </a:r>
            <a:br>
              <a:rPr lang="en-GB" altLang="en-US" dirty="0"/>
            </a:br>
            <a:br>
              <a:rPr lang="en-GB" altLang="en-US" dirty="0"/>
            </a:br>
            <a:endParaRPr lang="en-GB" altLang="en-US" dirty="0"/>
          </a:p>
        </p:txBody>
      </p:sp>
      <p:graphicFrame>
        <p:nvGraphicFramePr>
          <p:cNvPr id="10243" name="Object 2">
            <a:extLst>
              <a:ext uri="{FF2B5EF4-FFF2-40B4-BE49-F238E27FC236}">
                <a16:creationId xmlns:a16="http://schemas.microsoft.com/office/drawing/2014/main" id="{489060FA-7FB6-4D58-96D0-55F52E7A31BC}"/>
              </a:ext>
            </a:extLst>
          </p:cNvPr>
          <p:cNvGraphicFramePr>
            <a:graphicFrameLocks noChangeAspect="1"/>
          </p:cNvGraphicFramePr>
          <p:nvPr/>
        </p:nvGraphicFramePr>
        <p:xfrm>
          <a:off x="5990491" y="1487714"/>
          <a:ext cx="2871787" cy="4064000"/>
        </p:xfrm>
        <a:graphic>
          <a:graphicData uri="http://schemas.openxmlformats.org/presentationml/2006/ole">
            <mc:AlternateContent xmlns:mc="http://schemas.openxmlformats.org/markup-compatibility/2006">
              <mc:Choice xmlns:v="urn:schemas-microsoft-com:vml" Requires="v">
                <p:oleObj spid="_x0000_s2055" name="Acrobat Document" r:id="rId3" imgW="5667219" imgH="8019658" progId="AcroExch.Document.DC">
                  <p:embed/>
                </p:oleObj>
              </mc:Choice>
              <mc:Fallback>
                <p:oleObj name="Acrobat Document" r:id="rId3" imgW="5667219" imgH="8019658" progId="AcroExch.Document.DC">
                  <p:embed/>
                  <p:pic>
                    <p:nvPicPr>
                      <p:cNvPr id="10243" name="Object 2">
                        <a:extLst>
                          <a:ext uri="{FF2B5EF4-FFF2-40B4-BE49-F238E27FC236}">
                            <a16:creationId xmlns:a16="http://schemas.microsoft.com/office/drawing/2014/main" id="{489060FA-7FB6-4D58-96D0-55F52E7A3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491" y="1487714"/>
                        <a:ext cx="2871787" cy="4064000"/>
                      </a:xfrm>
                      <a:prstGeom prst="rect">
                        <a:avLst/>
                      </a:prstGeom>
                      <a:noFill/>
                      <a:ln w="19050">
                        <a:solidFill>
                          <a:srgbClr val="CC00CC"/>
                        </a:solidFill>
                      </a:ln>
                    </p:spPr>
                  </p:pic>
                </p:oleObj>
              </mc:Fallback>
            </mc:AlternateContent>
          </a:graphicData>
        </a:graphic>
      </p:graphicFrame>
      <p:sp>
        <p:nvSpPr>
          <p:cNvPr id="4" name="Rectangle 3">
            <a:extLst>
              <a:ext uri="{FF2B5EF4-FFF2-40B4-BE49-F238E27FC236}">
                <a16:creationId xmlns:a16="http://schemas.microsoft.com/office/drawing/2014/main" id="{F88AD87C-EFF0-48CD-8C34-1D9F04678C79}"/>
              </a:ext>
            </a:extLst>
          </p:cNvPr>
          <p:cNvSpPr/>
          <p:nvPr/>
        </p:nvSpPr>
        <p:spPr>
          <a:xfrm>
            <a:off x="251689" y="1487714"/>
            <a:ext cx="5768835" cy="2477601"/>
          </a:xfrm>
          <a:prstGeom prst="rect">
            <a:avLst/>
          </a:prstGeom>
        </p:spPr>
        <p:txBody>
          <a:bodyPr wrap="square">
            <a:spAutoFit/>
          </a:bodyPr>
          <a:lstStyle/>
          <a:p>
            <a:pPr marL="342900" indent="-342900">
              <a:spcAft>
                <a:spcPts val="0"/>
              </a:spcAft>
              <a:buFont typeface="Arial" panose="020B0604020202020204" pitchFamily="34" charset="0"/>
              <a:buChar char="•"/>
              <a:defRPr/>
            </a:pPr>
            <a:r>
              <a:rPr lang="en-GB" b="1" dirty="0">
                <a:latin typeface="+mn-lt"/>
                <a:ea typeface="Calibri" panose="020F0502020204030204" pitchFamily="34" charset="0"/>
              </a:rPr>
              <a:t>Governors </a:t>
            </a:r>
            <a:r>
              <a:rPr lang="en-GB" b="1" dirty="0">
                <a:solidFill>
                  <a:srgbClr val="CC00CC"/>
                </a:solidFill>
                <a:latin typeface="+mn-lt"/>
                <a:ea typeface="Calibri" panose="020F0502020204030204" pitchFamily="34" charset="0"/>
              </a:rPr>
              <a:t>for</a:t>
            </a:r>
            <a:r>
              <a:rPr lang="en-GB" b="1" dirty="0">
                <a:latin typeface="+mn-lt"/>
                <a:ea typeface="Calibri" panose="020F0502020204030204" pitchFamily="34" charset="0"/>
              </a:rPr>
              <a:t> Schools </a:t>
            </a:r>
            <a:r>
              <a:rPr lang="en-GB" dirty="0">
                <a:latin typeface="+mn-lt"/>
                <a:ea typeface="Calibri" panose="020F0502020204030204" pitchFamily="34" charset="0"/>
              </a:rPr>
              <a:t>information session</a:t>
            </a:r>
          </a:p>
          <a:p>
            <a:pPr marL="342900" indent="-342900">
              <a:spcAft>
                <a:spcPts val="0"/>
              </a:spcAft>
              <a:buFont typeface="Arial" panose="020B0604020202020204" pitchFamily="34" charset="0"/>
              <a:buChar char="•"/>
              <a:defRPr/>
            </a:pPr>
            <a:endParaRPr lang="en-GB" sz="1100" dirty="0">
              <a:latin typeface="+mn-lt"/>
              <a:ea typeface="Calibri" panose="020F0502020204030204" pitchFamily="34" charset="0"/>
            </a:endParaRPr>
          </a:p>
          <a:p>
            <a:pPr marL="342900" indent="-342900">
              <a:spcAft>
                <a:spcPts val="0"/>
              </a:spcAft>
              <a:buFont typeface="Arial" panose="020B0604020202020204" pitchFamily="34" charset="0"/>
              <a:buChar char="•"/>
              <a:defRPr/>
            </a:pPr>
            <a:r>
              <a:rPr lang="en-GB" dirty="0">
                <a:latin typeface="+mn-lt"/>
                <a:ea typeface="Calibri" panose="020F0502020204030204" pitchFamily="34" charset="0"/>
              </a:rPr>
              <a:t>This is a joint event with Manchester University and Manchester Metropolitan University staff and alumni  </a:t>
            </a:r>
          </a:p>
        </p:txBody>
      </p:sp>
      <p:sp>
        <p:nvSpPr>
          <p:cNvPr id="3" name="Rectangle 2">
            <a:extLst>
              <a:ext uri="{FF2B5EF4-FFF2-40B4-BE49-F238E27FC236}">
                <a16:creationId xmlns:a16="http://schemas.microsoft.com/office/drawing/2014/main" id="{4C315C0A-554A-4CC4-8EF3-B8B9785C96EF}"/>
              </a:ext>
            </a:extLst>
          </p:cNvPr>
          <p:cNvSpPr/>
          <p:nvPr/>
        </p:nvSpPr>
        <p:spPr>
          <a:xfrm>
            <a:off x="467544" y="5912497"/>
            <a:ext cx="7396296" cy="646331"/>
          </a:xfrm>
          <a:prstGeom prst="rect">
            <a:avLst/>
          </a:prstGeom>
        </p:spPr>
        <p:txBody>
          <a:bodyPr wrap="square">
            <a:spAutoFit/>
          </a:bodyPr>
          <a:lstStyle/>
          <a:p>
            <a:pPr>
              <a:spcAft>
                <a:spcPts val="0"/>
              </a:spcAft>
              <a:defRPr/>
            </a:pPr>
            <a:r>
              <a:rPr lang="en-GB" sz="1800" dirty="0">
                <a:latin typeface="+mn-lt"/>
                <a:ea typeface="Calibri" panose="020F0502020204030204" pitchFamily="34" charset="0"/>
              </a:rPr>
              <a:t>RSVP:  	</a:t>
            </a:r>
            <a:r>
              <a:rPr lang="en-GB" sz="1800" u="sng" dirty="0">
                <a:solidFill>
                  <a:srgbClr val="0563C1"/>
                </a:solidFill>
                <a:latin typeface="+mn-lt"/>
                <a:ea typeface="Calibri" panose="020F0502020204030204" pitchFamily="34" charset="0"/>
                <a:hlinkClick r:id="rId5"/>
              </a:rPr>
              <a:t>www.oldhamschoolgovernorevent.eventbrite.co.uk</a:t>
            </a:r>
            <a:endParaRPr lang="en-GB" sz="1800" dirty="0">
              <a:latin typeface="+mn-lt"/>
              <a:ea typeface="Calibri" panose="020F0502020204030204" pitchFamily="34" charset="0"/>
            </a:endParaRPr>
          </a:p>
          <a:p>
            <a:pPr>
              <a:spcAft>
                <a:spcPts val="0"/>
              </a:spcAft>
              <a:defRPr/>
            </a:pPr>
            <a:r>
              <a:rPr lang="en-GB" sz="1800" dirty="0">
                <a:latin typeface="+mn-lt"/>
                <a:ea typeface="Calibri" panose="020F0502020204030204" pitchFamily="34" charset="0"/>
              </a:rPr>
              <a:t>Email: 	</a:t>
            </a:r>
            <a:r>
              <a:rPr lang="en-GB" sz="1800" u="sng" dirty="0">
                <a:solidFill>
                  <a:srgbClr val="0563C1"/>
                </a:solidFill>
                <a:latin typeface="+mn-lt"/>
                <a:ea typeface="Calibri" panose="020F0502020204030204" pitchFamily="34" charset="0"/>
                <a:hlinkClick r:id="rId6"/>
              </a:rPr>
              <a:t>Emma.harris@governorsforschools.org.uk</a:t>
            </a:r>
            <a:r>
              <a:rPr lang="en-GB" sz="1800" dirty="0">
                <a:latin typeface="+mn-lt"/>
                <a:ea typeface="Calibri" panose="020F0502020204030204" pitchFamily="34" charset="0"/>
              </a:rPr>
              <a:t> </a:t>
            </a:r>
          </a:p>
        </p:txBody>
      </p:sp>
      <p:sp>
        <p:nvSpPr>
          <p:cNvPr id="5" name="Rectangle 4">
            <a:extLst>
              <a:ext uri="{FF2B5EF4-FFF2-40B4-BE49-F238E27FC236}">
                <a16:creationId xmlns:a16="http://schemas.microsoft.com/office/drawing/2014/main" id="{69C7A91D-85A3-4E00-A5FD-FAB557A38608}"/>
              </a:ext>
            </a:extLst>
          </p:cNvPr>
          <p:cNvSpPr/>
          <p:nvPr/>
        </p:nvSpPr>
        <p:spPr>
          <a:xfrm>
            <a:off x="611188" y="4061743"/>
            <a:ext cx="5184948"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a:spcAft>
                <a:spcPts val="0"/>
              </a:spcAft>
              <a:defRPr/>
            </a:pPr>
            <a:r>
              <a:rPr lang="en-GB" sz="1800" b="1" dirty="0">
                <a:latin typeface="+mn-lt"/>
                <a:ea typeface="Times New Roman" panose="02020603050405020304" pitchFamily="18" charset="0"/>
              </a:rPr>
              <a:t>Date: 	Wednesday 26 February 2020</a:t>
            </a:r>
            <a:endParaRPr lang="en-GB" sz="1800" dirty="0">
              <a:latin typeface="+mn-lt"/>
              <a:ea typeface="Times New Roman" panose="02020603050405020304" pitchFamily="18" charset="0"/>
            </a:endParaRPr>
          </a:p>
          <a:p>
            <a:pPr>
              <a:spcAft>
                <a:spcPts val="0"/>
              </a:spcAft>
              <a:defRPr/>
            </a:pPr>
            <a:r>
              <a:rPr lang="en-GB" sz="1800" b="1" dirty="0">
                <a:latin typeface="+mn-lt"/>
                <a:ea typeface="Times New Roman" panose="02020603050405020304" pitchFamily="18" charset="0"/>
              </a:rPr>
              <a:t>Time:	5.00 to 7.30pm </a:t>
            </a:r>
          </a:p>
          <a:p>
            <a:pPr>
              <a:spcAft>
                <a:spcPts val="0"/>
              </a:spcAft>
              <a:defRPr/>
            </a:pPr>
            <a:r>
              <a:rPr lang="en-GB" sz="1800" b="1" dirty="0">
                <a:latin typeface="+mn-lt"/>
                <a:ea typeface="Times New Roman" panose="02020603050405020304" pitchFamily="18" charset="0"/>
              </a:rPr>
              <a:t>	</a:t>
            </a:r>
            <a:r>
              <a:rPr lang="en-GB" sz="1800" dirty="0">
                <a:latin typeface="+mn-lt"/>
                <a:ea typeface="Times New Roman" panose="02020603050405020304" pitchFamily="18" charset="0"/>
              </a:rPr>
              <a:t>(sessions held at 5pm and 6.30pm)</a:t>
            </a:r>
          </a:p>
          <a:p>
            <a:pPr>
              <a:spcAft>
                <a:spcPts val="0"/>
              </a:spcAft>
              <a:defRPr/>
            </a:pPr>
            <a:r>
              <a:rPr lang="en-GB" sz="1800" b="1" dirty="0">
                <a:latin typeface="+mn-lt"/>
                <a:ea typeface="Times New Roman" panose="02020603050405020304" pitchFamily="18" charset="0"/>
              </a:rPr>
              <a:t>Venue: 	Oldham Sixth Form College, 	  	</a:t>
            </a:r>
            <a:r>
              <a:rPr lang="en-GB" sz="1800" dirty="0">
                <a:latin typeface="+mn-lt"/>
                <a:ea typeface="Times New Roman" panose="02020603050405020304" pitchFamily="18" charset="0"/>
              </a:rPr>
              <a:t>Union Street West, </a:t>
            </a:r>
          </a:p>
          <a:p>
            <a:pPr>
              <a:spcAft>
                <a:spcPts val="0"/>
              </a:spcAft>
              <a:defRPr/>
            </a:pPr>
            <a:r>
              <a:rPr lang="en-GB" sz="1800" dirty="0">
                <a:latin typeface="+mn-lt"/>
                <a:ea typeface="Times New Roman" panose="02020603050405020304" pitchFamily="18" charset="0"/>
              </a:rPr>
              <a:t>	Oldham, OL8 1XU </a:t>
            </a:r>
            <a:endParaRPr lang="en-GB" sz="1800" dirty="0">
              <a:latin typeface="+mn-lt"/>
              <a:ea typeface="Calibri" panose="020F0502020204030204" pitchFamily="34" charset="0"/>
            </a:endParaRPr>
          </a:p>
        </p:txBody>
      </p:sp>
      <p:pic>
        <p:nvPicPr>
          <p:cNvPr id="10249" name="Picture 9" descr="Image result for governor for schools">
            <a:extLst>
              <a:ext uri="{FF2B5EF4-FFF2-40B4-BE49-F238E27FC236}">
                <a16:creationId xmlns:a16="http://schemas.microsoft.com/office/drawing/2014/main" id="{6C7639B9-BBD6-466E-A712-903C1CBDB1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87" t="17870" r="6090" b="29290"/>
          <a:stretch/>
        </p:blipFill>
        <p:spPr bwMode="auto">
          <a:xfrm>
            <a:off x="7097115" y="5681637"/>
            <a:ext cx="1765163" cy="914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1B9-8049-4122-9035-0AF662613118}"/>
              </a:ext>
            </a:extLst>
          </p:cNvPr>
          <p:cNvSpPr>
            <a:spLocks noGrp="1"/>
          </p:cNvSpPr>
          <p:nvPr>
            <p:ph type="title"/>
          </p:nvPr>
        </p:nvSpPr>
        <p:spPr>
          <a:xfrm>
            <a:off x="467358" y="692696"/>
            <a:ext cx="8209284" cy="1143000"/>
          </a:xfrm>
        </p:spPr>
        <p:txBody>
          <a:bodyPr/>
          <a:lstStyle/>
          <a:p>
            <a:r>
              <a:rPr lang="en-GB" dirty="0"/>
              <a:t>Induction Programme | Me Learning</a:t>
            </a:r>
            <a:br>
              <a:rPr lang="en-GB" dirty="0"/>
            </a:br>
            <a:r>
              <a:rPr lang="en-GB" sz="2400" dirty="0">
                <a:solidFill>
                  <a:srgbClr val="009999"/>
                </a:solidFill>
              </a:rPr>
              <a:t>Debbie Duffy - Learning &amp; Development Specialist</a:t>
            </a:r>
            <a:endParaRPr lang="en-GB" dirty="0">
              <a:solidFill>
                <a:srgbClr val="009999"/>
              </a:solidFill>
            </a:endParaRPr>
          </a:p>
        </p:txBody>
      </p:sp>
      <p:sp>
        <p:nvSpPr>
          <p:cNvPr id="3" name="Content Placeholder 2">
            <a:extLst>
              <a:ext uri="{FF2B5EF4-FFF2-40B4-BE49-F238E27FC236}">
                <a16:creationId xmlns:a16="http://schemas.microsoft.com/office/drawing/2014/main" id="{7E8FCF9A-B402-46B1-A47C-2AF34DAD01D8}"/>
              </a:ext>
            </a:extLst>
          </p:cNvPr>
          <p:cNvSpPr>
            <a:spLocks noGrp="1"/>
          </p:cNvSpPr>
          <p:nvPr>
            <p:ph idx="1"/>
          </p:nvPr>
        </p:nvSpPr>
        <p:spPr>
          <a:xfrm>
            <a:off x="719572" y="2613105"/>
            <a:ext cx="7704856" cy="576064"/>
          </a:xfrm>
        </p:spPr>
        <p:txBody>
          <a:bodyPr/>
          <a:lstStyle/>
          <a:p>
            <a:pPr marL="0" indent="0">
              <a:spcAft>
                <a:spcPts val="0"/>
              </a:spcAft>
              <a:buNone/>
            </a:pPr>
            <a:r>
              <a:rPr lang="en-GB" sz="2800" b="1" dirty="0"/>
              <a:t>Thank you</a:t>
            </a:r>
          </a:p>
          <a:p>
            <a:pPr>
              <a:spcAft>
                <a:spcPts val="1200"/>
              </a:spcAft>
            </a:pPr>
            <a:endParaRPr lang="en-GB" dirty="0"/>
          </a:p>
        </p:txBody>
      </p:sp>
      <p:sp>
        <p:nvSpPr>
          <p:cNvPr id="4" name="Rectangle 3">
            <a:extLst>
              <a:ext uri="{FF2B5EF4-FFF2-40B4-BE49-F238E27FC236}">
                <a16:creationId xmlns:a16="http://schemas.microsoft.com/office/drawing/2014/main" id="{0B518BED-EF97-4D2D-A267-E25E647DB62C}"/>
              </a:ext>
            </a:extLst>
          </p:cNvPr>
          <p:cNvSpPr/>
          <p:nvPr/>
        </p:nvSpPr>
        <p:spPr>
          <a:xfrm>
            <a:off x="719572" y="3670453"/>
            <a:ext cx="7849058" cy="1815882"/>
          </a:xfrm>
          <a:prstGeom prst="rect">
            <a:avLst/>
          </a:prstGeom>
          <a:solidFill>
            <a:srgbClr val="00B3BE"/>
          </a:solidFill>
        </p:spPr>
        <p:txBody>
          <a:bodyPr wrap="square">
            <a:spAutoFit/>
          </a:bodyPr>
          <a:lstStyle/>
          <a:p>
            <a:pPr>
              <a:spcAft>
                <a:spcPts val="1200"/>
              </a:spcAft>
            </a:pPr>
            <a:r>
              <a:rPr lang="en-GB" sz="2800" b="1" dirty="0">
                <a:solidFill>
                  <a:schemeClr val="bg1"/>
                </a:solidFill>
                <a:latin typeface="+mn-lt"/>
              </a:rPr>
              <a:t>If you have any queries or problems with your ‘Me Learning’ account or training, then contact the Development Academy on 0161 770 8700 or </a:t>
            </a:r>
            <a:r>
              <a:rPr lang="en-GB" sz="2800" b="1" dirty="0">
                <a:solidFill>
                  <a:schemeClr val="bg1"/>
                </a:solidFill>
                <a:latin typeface="+mn-lt"/>
                <a:hlinkClick r:id="rId2">
                  <a:extLst>
                    <a:ext uri="{A12FA001-AC4F-418D-AE19-62706E023703}">
                      <ahyp:hlinkClr xmlns:ahyp="http://schemas.microsoft.com/office/drawing/2018/hyperlinkcolor" val="tx"/>
                    </a:ext>
                  </a:extLst>
                </a:hlinkClick>
              </a:rPr>
              <a:t>dabs@oldham.gov.uk</a:t>
            </a:r>
            <a:r>
              <a:rPr lang="en-GB" sz="2800" b="1" dirty="0">
                <a:solidFill>
                  <a:schemeClr val="bg1"/>
                </a:solidFill>
                <a:latin typeface="+mn-lt"/>
              </a:rPr>
              <a:t> </a:t>
            </a:r>
          </a:p>
        </p:txBody>
      </p:sp>
    </p:spTree>
    <p:extLst>
      <p:ext uri="{BB962C8B-B14F-4D97-AF65-F5344CB8AC3E}">
        <p14:creationId xmlns:p14="http://schemas.microsoft.com/office/powerpoint/2010/main" val="375775496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21630"/>
          </a:xfrm>
        </p:spPr>
        <p:txBody>
          <a:bodyPr/>
          <a:lstStyle/>
          <a:p>
            <a:r>
              <a:rPr lang="en-GB" dirty="0"/>
              <a:t>New Governors Induction Sessions – </a:t>
            </a:r>
            <a:r>
              <a:rPr lang="en-GB" dirty="0">
                <a:solidFill>
                  <a:srgbClr val="FF0000"/>
                </a:solidFill>
              </a:rPr>
              <a:t>Clerks</a:t>
            </a:r>
            <a:r>
              <a:rPr lang="en-GB" dirty="0"/>
              <a:t>	</a:t>
            </a:r>
          </a:p>
        </p:txBody>
      </p:sp>
      <p:sp>
        <p:nvSpPr>
          <p:cNvPr id="3" name="Content Placeholder 2"/>
          <p:cNvSpPr>
            <a:spLocks noGrp="1"/>
          </p:cNvSpPr>
          <p:nvPr>
            <p:ph idx="1"/>
          </p:nvPr>
        </p:nvSpPr>
        <p:spPr>
          <a:xfrm>
            <a:off x="639788" y="4964865"/>
            <a:ext cx="6020444" cy="1440160"/>
          </a:xfrm>
        </p:spPr>
        <p:txBody>
          <a:bodyPr/>
          <a:lstStyle/>
          <a:p>
            <a:r>
              <a:rPr lang="en-GB" dirty="0"/>
              <a:t>If you’ve missed a previous session due to unforeseen circumstances then you must contact Sue and book on the missed sessions.</a:t>
            </a:r>
          </a:p>
        </p:txBody>
      </p:sp>
      <p:pic>
        <p:nvPicPr>
          <p:cNvPr id="11" name="Picture 10"/>
          <p:cNvPicPr>
            <a:picLocks noChangeAspect="1"/>
          </p:cNvPicPr>
          <p:nvPr/>
        </p:nvPicPr>
        <p:blipFill rotWithShape="1">
          <a:blip r:embed="rId2"/>
          <a:srcRect l="18000" r="17200"/>
          <a:stretch/>
        </p:blipFill>
        <p:spPr>
          <a:xfrm>
            <a:off x="7092280" y="3857624"/>
            <a:ext cx="1944216" cy="300037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54599477"/>
              </p:ext>
            </p:extLst>
          </p:nvPr>
        </p:nvGraphicFramePr>
        <p:xfrm>
          <a:off x="788976" y="2566251"/>
          <a:ext cx="6519328" cy="1945640"/>
        </p:xfrm>
        <a:graphic>
          <a:graphicData uri="http://schemas.openxmlformats.org/drawingml/2006/table">
            <a:tbl>
              <a:tblPr/>
              <a:tblGrid>
                <a:gridCol w="234286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5138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dirty="0">
                          <a:solidFill>
                            <a:srgbClr val="00B3BE"/>
                          </a:solidFill>
                          <a:effectLst/>
                        </a:rPr>
                        <a:t>Next Sessions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effectLst/>
                        </a:rPr>
                        <a:t>Jan/Feb 2020 </a:t>
                      </a:r>
                    </a:p>
                    <a:p>
                      <a:pPr algn="l"/>
                      <a:endParaRPr lang="en-GB" sz="1700" dirty="0">
                        <a:effectLst/>
                      </a:endParaRPr>
                    </a:p>
                    <a:p>
                      <a:pPr algn="l"/>
                      <a:r>
                        <a:rPr lang="en-GB" sz="1700" dirty="0">
                          <a:effectLst/>
                        </a:rPr>
                        <a:t>Tuesdays 28 January, 4</a:t>
                      </a:r>
                      <a:r>
                        <a:rPr lang="en-GB" sz="1700" baseline="0" dirty="0">
                          <a:effectLst/>
                        </a:rPr>
                        <a:t> &amp; 11 February</a:t>
                      </a:r>
                      <a:r>
                        <a:rPr lang="en-GB" sz="1700" dirty="0">
                          <a:effectLst/>
                        </a:rPr>
                        <a:t> (3 session training for complete</a:t>
                      </a:r>
                      <a:r>
                        <a:rPr lang="en-GB" sz="1700" baseline="0" dirty="0">
                          <a:effectLst/>
                        </a:rPr>
                        <a:t> </a:t>
                      </a:r>
                      <a:r>
                        <a:rPr lang="en-GB" sz="1700" dirty="0">
                          <a:effectLst/>
                        </a:rPr>
                        <a:t>course)</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rowSpan="3">
                  <a:txBody>
                    <a:bodyPr/>
                    <a:lstStyle/>
                    <a:p>
                      <a:pPr algn="l"/>
                      <a:r>
                        <a:rPr lang="en-GB" sz="1700" u="none" strike="noStrike" dirty="0">
                          <a:solidFill>
                            <a:srgbClr val="653089"/>
                          </a:solidFill>
                          <a:effectLst/>
                          <a:hlinkClick r:id="rId3"/>
                        </a:rPr>
                        <a:t>Induction for New Governors / Refresher Course</a:t>
                      </a:r>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algn="l"/>
                      <a:r>
                        <a:rPr lang="en-GB" sz="1700" dirty="0">
                          <a:effectLst/>
                        </a:rPr>
                        <a:t>2.30-5pm </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algn="l"/>
                      <a:r>
                        <a:rPr lang="en-GB" sz="1700" u="none" strike="noStrike" dirty="0">
                          <a:solidFill>
                            <a:srgbClr val="653089"/>
                          </a:solidFill>
                          <a:effectLst/>
                          <a:hlinkClick r:id="rId4" tooltip="The Honeywell Centre"/>
                        </a:rPr>
                        <a:t>The Honeywell Centre</a:t>
                      </a:r>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extLst>
                  <a:ext uri="{0D108BD9-81ED-4DB2-BD59-A6C34878D82A}">
                    <a16:rowId xmlns:a16="http://schemas.microsoft.com/office/drawing/2014/main" val="10000"/>
                  </a:ext>
                </a:extLst>
              </a:tr>
              <a:tr h="183369">
                <a:tc vMerge="1">
                  <a:txBody>
                    <a:bodyPr/>
                    <a:lstStyle/>
                    <a:p>
                      <a:endParaRPr lang="en-GB"/>
                    </a:p>
                  </a:txBody>
                  <a:tcPr/>
                </a:tc>
                <a:tc vMerge="1">
                  <a:txBody>
                    <a:bodyPr/>
                    <a:lstStyle/>
                    <a:p>
                      <a:endParaRPr lang="en-GB"/>
                    </a:p>
                  </a:txBody>
                  <a:tcPr/>
                </a:tc>
                <a:tc gridSpan="2">
                  <a:txBody>
                    <a:bodyPr/>
                    <a:lstStyle/>
                    <a:p>
                      <a:pPr algn="l"/>
                      <a:r>
                        <a:rPr lang="en-GB" sz="1600" dirty="0">
                          <a:effectLst/>
                        </a:rPr>
                        <a:t>OR</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hMerge="1">
                  <a:txBody>
                    <a:bodyPr/>
                    <a:lstStyle/>
                    <a:p>
                      <a:endParaRPr lang="en-GB"/>
                    </a:p>
                  </a:txBody>
                  <a:tcPr/>
                </a:tc>
                <a:extLst>
                  <a:ext uri="{0D108BD9-81ED-4DB2-BD59-A6C34878D82A}">
                    <a16:rowId xmlns:a16="http://schemas.microsoft.com/office/drawing/2014/main" val="10001"/>
                  </a:ext>
                </a:extLst>
              </a:tr>
              <a:tr h="789273">
                <a:tc vMerge="1">
                  <a:txBody>
                    <a:bodyPr/>
                    <a:lstStyle/>
                    <a:p>
                      <a:pPr algn="l"/>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vMerge="1">
                  <a:txBody>
                    <a:bodyPr/>
                    <a:lstStyle/>
                    <a:p>
                      <a:pPr algn="l"/>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effectLst/>
                        </a:rPr>
                        <a:t>6-8.30pm</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u="none" strike="noStrike" dirty="0">
                          <a:solidFill>
                            <a:srgbClr val="653089"/>
                          </a:solidFill>
                          <a:effectLst/>
                          <a:hlinkClick r:id="rId4" tooltip="The Honeywell Centre"/>
                        </a:rPr>
                        <a:t>The Honeywell Centre</a:t>
                      </a:r>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extLst>
                  <a:ext uri="{0D108BD9-81ED-4DB2-BD59-A6C34878D82A}">
                    <a16:rowId xmlns:a16="http://schemas.microsoft.com/office/drawing/2014/main" val="10002"/>
                  </a:ext>
                </a:extLst>
              </a:tr>
            </a:tbl>
          </a:graphicData>
        </a:graphic>
      </p:graphicFrame>
      <p:sp>
        <p:nvSpPr>
          <p:cNvPr id="7" name="Rectangle 6"/>
          <p:cNvSpPr/>
          <p:nvPr/>
        </p:nvSpPr>
        <p:spPr>
          <a:xfrm>
            <a:off x="604341" y="1619936"/>
            <a:ext cx="8000107" cy="830997"/>
          </a:xfrm>
          <a:prstGeom prst="rect">
            <a:avLst/>
          </a:prstGeom>
        </p:spPr>
        <p:txBody>
          <a:bodyPr wrap="square">
            <a:spAutoFit/>
          </a:bodyPr>
          <a:lstStyle/>
          <a:p>
            <a:pPr marL="342900" indent="-342900">
              <a:buFont typeface="Arial" panose="020B0604020202020204" pitchFamily="34" charset="0"/>
              <a:buChar char="•"/>
            </a:pPr>
            <a:r>
              <a:rPr lang="en-GB" dirty="0">
                <a:solidFill>
                  <a:schemeClr val="tx1">
                    <a:lumMod val="65000"/>
                    <a:lumOff val="35000"/>
                  </a:schemeClr>
                </a:solidFill>
                <a:latin typeface="+mn-lt"/>
              </a:rPr>
              <a:t>New </a:t>
            </a:r>
            <a:r>
              <a:rPr lang="en-GB" b="1" dirty="0">
                <a:solidFill>
                  <a:srgbClr val="FF0000"/>
                </a:solidFill>
                <a:latin typeface="+mn-lt"/>
              </a:rPr>
              <a:t>Clerks</a:t>
            </a:r>
            <a:r>
              <a:rPr lang="en-GB" dirty="0">
                <a:solidFill>
                  <a:schemeClr val="tx1">
                    <a:lumMod val="65000"/>
                    <a:lumOff val="35000"/>
                  </a:schemeClr>
                </a:solidFill>
                <a:latin typeface="+mn-lt"/>
              </a:rPr>
              <a:t> to sign up to attend the ‘Induction for New Governors’ course in 2020.</a:t>
            </a:r>
          </a:p>
        </p:txBody>
      </p:sp>
    </p:spTree>
    <p:extLst>
      <p:ext uri="{BB962C8B-B14F-4D97-AF65-F5344CB8AC3E}">
        <p14:creationId xmlns:p14="http://schemas.microsoft.com/office/powerpoint/2010/main" val="15953580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32" presetClass="emph" presetSubtype="0" fill="hold" nodeType="afterEffect">
                                  <p:stCondLst>
                                    <p:cond delay="0"/>
                                  </p:stCondLst>
                                  <p:childTnLst>
                                    <p:animRot by="120000">
                                      <p:cBhvr>
                                        <p:cTn id="28" dur="300" fill="hold">
                                          <p:stCondLst>
                                            <p:cond delay="0"/>
                                          </p:stCondLst>
                                        </p:cTn>
                                        <p:tgtEl>
                                          <p:spTgt spid="11"/>
                                        </p:tgtEl>
                                        <p:attrNameLst>
                                          <p:attrName>r</p:attrName>
                                        </p:attrNameLst>
                                      </p:cBhvr>
                                    </p:animRot>
                                    <p:animRot by="-240000">
                                      <p:cBhvr>
                                        <p:cTn id="29" dur="600" fill="hold">
                                          <p:stCondLst>
                                            <p:cond delay="600"/>
                                          </p:stCondLst>
                                        </p:cTn>
                                        <p:tgtEl>
                                          <p:spTgt spid="11"/>
                                        </p:tgtEl>
                                        <p:attrNameLst>
                                          <p:attrName>r</p:attrName>
                                        </p:attrNameLst>
                                      </p:cBhvr>
                                    </p:animRot>
                                    <p:animRot by="240000">
                                      <p:cBhvr>
                                        <p:cTn id="30" dur="600" fill="hold">
                                          <p:stCondLst>
                                            <p:cond delay="1200"/>
                                          </p:stCondLst>
                                        </p:cTn>
                                        <p:tgtEl>
                                          <p:spTgt spid="11"/>
                                        </p:tgtEl>
                                        <p:attrNameLst>
                                          <p:attrName>r</p:attrName>
                                        </p:attrNameLst>
                                      </p:cBhvr>
                                    </p:animRot>
                                    <p:animRot by="-240000">
                                      <p:cBhvr>
                                        <p:cTn id="31" dur="600" fill="hold">
                                          <p:stCondLst>
                                            <p:cond delay="1800"/>
                                          </p:stCondLst>
                                        </p:cTn>
                                        <p:tgtEl>
                                          <p:spTgt spid="11"/>
                                        </p:tgtEl>
                                        <p:attrNameLst>
                                          <p:attrName>r</p:attrName>
                                        </p:attrNameLst>
                                      </p:cBhvr>
                                    </p:animRot>
                                    <p:animRot by="120000">
                                      <p:cBhvr>
                                        <p:cTn id="32" dur="600" fill="hold">
                                          <p:stCondLst>
                                            <p:cond delay="2400"/>
                                          </p:stCondLst>
                                        </p:cTn>
                                        <p:tgtEl>
                                          <p:spTgt spid="11"/>
                                        </p:tgtEl>
                                        <p:attrNameLst>
                                          <p:attrName>r</p:attrName>
                                        </p:attrNameLst>
                                      </p:cBhvr>
                                    </p:animRot>
                                  </p:childTnLst>
                                </p:cTn>
                              </p:par>
                            </p:childTnLst>
                          </p:cTn>
                        </p:par>
                        <p:par>
                          <p:cTn id="33" fill="hold">
                            <p:stCondLst>
                              <p:cond delay="5500"/>
                            </p:stCondLst>
                            <p:childTnLst>
                              <p:par>
                                <p:cTn id="34" presetID="32" presetClass="emph" presetSubtype="0" fill="hold" nodeType="afterEffect">
                                  <p:stCondLst>
                                    <p:cond delay="0"/>
                                  </p:stCondLst>
                                  <p:childTnLst>
                                    <p:animRot by="120000">
                                      <p:cBhvr>
                                        <p:cTn id="35" dur="300" fill="hold">
                                          <p:stCondLst>
                                            <p:cond delay="0"/>
                                          </p:stCondLst>
                                        </p:cTn>
                                        <p:tgtEl>
                                          <p:spTgt spid="11"/>
                                        </p:tgtEl>
                                        <p:attrNameLst>
                                          <p:attrName>r</p:attrName>
                                        </p:attrNameLst>
                                      </p:cBhvr>
                                    </p:animRot>
                                    <p:animRot by="-240000">
                                      <p:cBhvr>
                                        <p:cTn id="36" dur="600" fill="hold">
                                          <p:stCondLst>
                                            <p:cond delay="600"/>
                                          </p:stCondLst>
                                        </p:cTn>
                                        <p:tgtEl>
                                          <p:spTgt spid="11"/>
                                        </p:tgtEl>
                                        <p:attrNameLst>
                                          <p:attrName>r</p:attrName>
                                        </p:attrNameLst>
                                      </p:cBhvr>
                                    </p:animRot>
                                    <p:animRot by="240000">
                                      <p:cBhvr>
                                        <p:cTn id="37" dur="600" fill="hold">
                                          <p:stCondLst>
                                            <p:cond delay="1200"/>
                                          </p:stCondLst>
                                        </p:cTn>
                                        <p:tgtEl>
                                          <p:spTgt spid="11"/>
                                        </p:tgtEl>
                                        <p:attrNameLst>
                                          <p:attrName>r</p:attrName>
                                        </p:attrNameLst>
                                      </p:cBhvr>
                                    </p:animRot>
                                    <p:animRot by="-240000">
                                      <p:cBhvr>
                                        <p:cTn id="38" dur="600" fill="hold">
                                          <p:stCondLst>
                                            <p:cond delay="1800"/>
                                          </p:stCondLst>
                                        </p:cTn>
                                        <p:tgtEl>
                                          <p:spTgt spid="11"/>
                                        </p:tgtEl>
                                        <p:attrNameLst>
                                          <p:attrName>r</p:attrName>
                                        </p:attrNameLst>
                                      </p:cBhvr>
                                    </p:animRot>
                                    <p:animRot by="120000">
                                      <p:cBhvr>
                                        <p:cTn id="39" dur="600" fill="hold">
                                          <p:stCondLst>
                                            <p:cond delay="2400"/>
                                          </p:stCondLst>
                                        </p:cTn>
                                        <p:tgtEl>
                                          <p:spTgt spid="11"/>
                                        </p:tgtEl>
                                        <p:attrNameLst>
                                          <p:attrName>r</p:attrName>
                                        </p:attrNameLst>
                                      </p:cBhvr>
                                    </p:animRot>
                                  </p:childTnLst>
                                </p:cTn>
                              </p:par>
                            </p:childTnLst>
                          </p:cTn>
                        </p:par>
                        <p:par>
                          <p:cTn id="40" fill="hold">
                            <p:stCondLst>
                              <p:cond delay="8500"/>
                            </p:stCondLst>
                            <p:childTnLst>
                              <p:par>
                                <p:cTn id="41" presetID="26" presetClass="emph" presetSubtype="0" fill="hold" nodeType="afterEffect">
                                  <p:stCondLst>
                                    <p:cond delay="0"/>
                                  </p:stCondLst>
                                  <p:childTnLst>
                                    <p:animEffect transition="out" filter="fade">
                                      <p:cBhvr>
                                        <p:cTn id="42" dur="1000" tmFilter="0, 0; .2, .5; .8, .5; 1, 0"/>
                                        <p:tgtEl>
                                          <p:spTgt spid="11"/>
                                        </p:tgtEl>
                                      </p:cBhvr>
                                    </p:animEffect>
                                    <p:animScale>
                                      <p:cBhvr>
                                        <p:cTn id="43"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03DED59-022E-4BD4-B854-07323167E95B}"/>
              </a:ext>
            </a:extLst>
          </p:cNvPr>
          <p:cNvSpPr>
            <a:spLocks noGrp="1" noChangeArrowheads="1"/>
          </p:cNvSpPr>
          <p:nvPr>
            <p:ph type="title"/>
          </p:nvPr>
        </p:nvSpPr>
        <p:spPr/>
        <p:txBody>
          <a:bodyPr/>
          <a:lstStyle/>
          <a:p>
            <a:r>
              <a:rPr lang="en-GB" altLang="en-US" dirty="0"/>
              <a:t>Governor’s Digitisation project </a:t>
            </a:r>
          </a:p>
        </p:txBody>
      </p:sp>
      <p:sp>
        <p:nvSpPr>
          <p:cNvPr id="33795" name="Content Placeholder 2">
            <a:extLst>
              <a:ext uri="{FF2B5EF4-FFF2-40B4-BE49-F238E27FC236}">
                <a16:creationId xmlns:a16="http://schemas.microsoft.com/office/drawing/2014/main" id="{A96DF6D2-2AF7-45DA-A0AD-68A0E18324BD}"/>
              </a:ext>
            </a:extLst>
          </p:cNvPr>
          <p:cNvSpPr>
            <a:spLocks noGrp="1" noChangeArrowheads="1"/>
          </p:cNvSpPr>
          <p:nvPr>
            <p:ph idx="1"/>
          </p:nvPr>
        </p:nvSpPr>
        <p:spPr/>
        <p:txBody>
          <a:bodyPr/>
          <a:lstStyle/>
          <a:p>
            <a:pPr>
              <a:spcAft>
                <a:spcPts val="1200"/>
              </a:spcAft>
            </a:pPr>
            <a:r>
              <a:rPr lang="en-GB" altLang="en-US" dirty="0"/>
              <a:t>We are seeking to improve the way we share and communicate information with school governors to:</a:t>
            </a:r>
          </a:p>
          <a:p>
            <a:pPr lvl="1">
              <a:spcAft>
                <a:spcPts val="1200"/>
              </a:spcAft>
            </a:pPr>
            <a:r>
              <a:rPr lang="en-GB" altLang="en-US" sz="2400" dirty="0"/>
              <a:t>Ensure ease of access to relevant school documents (including historical documents)</a:t>
            </a:r>
          </a:p>
          <a:p>
            <a:pPr lvl="1">
              <a:spcAft>
                <a:spcPts val="1200"/>
              </a:spcAft>
            </a:pPr>
            <a:r>
              <a:rPr lang="en-GB" altLang="en-US" sz="2400" dirty="0"/>
              <a:t>Timely and up to date information (national and local) policies related to governors</a:t>
            </a:r>
          </a:p>
          <a:p>
            <a:pPr lvl="1">
              <a:spcAft>
                <a:spcPts val="1200"/>
              </a:spcAft>
            </a:pPr>
            <a:r>
              <a:rPr lang="en-GB" altLang="en-US" sz="2400" dirty="0"/>
              <a:t>Self Service Portal (update details online)</a:t>
            </a:r>
          </a:p>
          <a:p>
            <a:endParaRPr lang="en-GB" altLang="en-US" dirty="0"/>
          </a:p>
          <a:p>
            <a:endParaRPr lang="en-GB" altLang="en-US" dirty="0"/>
          </a:p>
          <a:p>
            <a:endParaRPr lang="en-GB" altLang="en-US" dirty="0"/>
          </a:p>
          <a:p>
            <a:endParaRPr lang="en-GB" altLang="en-US" dirty="0"/>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56B915EA-0871-4CDD-BAA9-FC026E63145D}"/>
              </a:ext>
            </a:extLst>
          </p:cNvPr>
          <p:cNvSpPr>
            <a:spLocks noGrp="1" noChangeArrowheads="1"/>
          </p:cNvSpPr>
          <p:nvPr>
            <p:ph type="title"/>
          </p:nvPr>
        </p:nvSpPr>
        <p:spPr>
          <a:xfrm>
            <a:off x="611188" y="719138"/>
            <a:ext cx="7772400" cy="671512"/>
          </a:xfrm>
        </p:spPr>
        <p:txBody>
          <a:bodyPr/>
          <a:lstStyle/>
          <a:p>
            <a:r>
              <a:rPr lang="en-GB" altLang="en-US"/>
              <a:t>Digital Platform Solution</a:t>
            </a:r>
          </a:p>
        </p:txBody>
      </p:sp>
      <p:sp>
        <p:nvSpPr>
          <p:cNvPr id="109571" name="Content Placeholder 4">
            <a:extLst>
              <a:ext uri="{FF2B5EF4-FFF2-40B4-BE49-F238E27FC236}">
                <a16:creationId xmlns:a16="http://schemas.microsoft.com/office/drawing/2014/main" id="{EB4BBF3B-407E-40EA-9EF1-C74EFD6880C6}"/>
              </a:ext>
            </a:extLst>
          </p:cNvPr>
          <p:cNvSpPr>
            <a:spLocks noGrp="1" noChangeArrowheads="1"/>
          </p:cNvSpPr>
          <p:nvPr>
            <p:ph idx="1"/>
          </p:nvPr>
        </p:nvSpPr>
        <p:spPr>
          <a:xfrm>
            <a:off x="577850" y="1484313"/>
            <a:ext cx="7345363" cy="2449512"/>
          </a:xfrm>
        </p:spPr>
        <p:txBody>
          <a:bodyPr/>
          <a:lstStyle/>
          <a:p>
            <a:r>
              <a:rPr lang="en-GB" altLang="en-US" dirty="0"/>
              <a:t>Business request for a digital online solution.</a:t>
            </a:r>
          </a:p>
          <a:p>
            <a:r>
              <a:rPr lang="en-GB" altLang="en-US" dirty="0"/>
              <a:t>It will be independently led</a:t>
            </a:r>
          </a:p>
          <a:p>
            <a:r>
              <a:rPr lang="en-GB" altLang="en-US" dirty="0"/>
              <a:t>Volunteers to provide a ‘user story’</a:t>
            </a:r>
          </a:p>
          <a:p>
            <a:pPr lvl="1"/>
            <a:r>
              <a:rPr lang="en-GB" altLang="en-US" sz="2400" dirty="0"/>
              <a:t>What is your current experience?</a:t>
            </a:r>
          </a:p>
          <a:p>
            <a:pPr lvl="1"/>
            <a:r>
              <a:rPr lang="en-GB" altLang="en-US" sz="2400" dirty="0"/>
              <a:t>What would you like your experience to be?</a:t>
            </a:r>
          </a:p>
        </p:txBody>
      </p:sp>
      <p:pic>
        <p:nvPicPr>
          <p:cNvPr id="109572" name="Picture 6" descr="A screenshot of a cell phone&#10;&#10;Description automatically generated">
            <a:extLst>
              <a:ext uri="{FF2B5EF4-FFF2-40B4-BE49-F238E27FC236}">
                <a16:creationId xmlns:a16="http://schemas.microsoft.com/office/drawing/2014/main" id="{8F68B55D-3944-4115-ABD5-15FDDBF1A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27488"/>
            <a:ext cx="33956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8" descr="A screenshot of a cell phone&#10;&#10;Description automatically generated">
            <a:extLst>
              <a:ext uri="{FF2B5EF4-FFF2-40B4-BE49-F238E27FC236}">
                <a16:creationId xmlns:a16="http://schemas.microsoft.com/office/drawing/2014/main" id="{29C24C9B-9AB3-45B9-BB8E-22840025C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75" y="4027488"/>
            <a:ext cx="3254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10" descr="A close up of a sign&#10;&#10;Description automatically generated">
            <a:extLst>
              <a:ext uri="{FF2B5EF4-FFF2-40B4-BE49-F238E27FC236}">
                <a16:creationId xmlns:a16="http://schemas.microsoft.com/office/drawing/2014/main" id="{5C06DB4C-BB6B-48F7-B8BE-E6A45305F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758825"/>
            <a:ext cx="23733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8CD2-4954-4748-8BA3-7ECF59E44DDE}"/>
              </a:ext>
            </a:extLst>
          </p:cNvPr>
          <p:cNvSpPr>
            <a:spLocks noGrp="1"/>
          </p:cNvSpPr>
          <p:nvPr>
            <p:ph type="title"/>
          </p:nvPr>
        </p:nvSpPr>
        <p:spPr>
          <a:xfrm>
            <a:off x="611188" y="719138"/>
            <a:ext cx="7772400" cy="621630"/>
          </a:xfrm>
        </p:spPr>
        <p:txBody>
          <a:bodyPr/>
          <a:lstStyle/>
          <a:p>
            <a:r>
              <a:rPr lang="en-GB" dirty="0"/>
              <a:t>Usability – What is Usability?</a:t>
            </a:r>
          </a:p>
        </p:txBody>
      </p:sp>
      <p:sp>
        <p:nvSpPr>
          <p:cNvPr id="3" name="Content Placeholder 2">
            <a:extLst>
              <a:ext uri="{FF2B5EF4-FFF2-40B4-BE49-F238E27FC236}">
                <a16:creationId xmlns:a16="http://schemas.microsoft.com/office/drawing/2014/main" id="{0E7DD197-A430-40EA-B295-1E1CD539F554}"/>
              </a:ext>
            </a:extLst>
          </p:cNvPr>
          <p:cNvSpPr>
            <a:spLocks noGrp="1"/>
          </p:cNvSpPr>
          <p:nvPr>
            <p:ph idx="1"/>
          </p:nvPr>
        </p:nvSpPr>
        <p:spPr>
          <a:xfrm>
            <a:off x="467544" y="5693120"/>
            <a:ext cx="8424935" cy="891481"/>
          </a:xfrm>
        </p:spPr>
        <p:txBody>
          <a:bodyPr/>
          <a:lstStyle/>
          <a:p>
            <a:pPr marL="0" indent="0">
              <a:buNone/>
            </a:pPr>
            <a:r>
              <a:rPr lang="en-GB" dirty="0"/>
              <a:t>The 5 ‘E’s otherwise known as the five characteristics which must be met for the users! (Whitney Quesenbery, 2004)</a:t>
            </a:r>
          </a:p>
        </p:txBody>
      </p:sp>
      <p:sp>
        <p:nvSpPr>
          <p:cNvPr id="4" name="Rectangle 3">
            <a:extLst>
              <a:ext uri="{FF2B5EF4-FFF2-40B4-BE49-F238E27FC236}">
                <a16:creationId xmlns:a16="http://schemas.microsoft.com/office/drawing/2014/main" id="{75CF8347-8F56-46CB-9C7E-8C3ED7C0630E}"/>
              </a:ext>
            </a:extLst>
          </p:cNvPr>
          <p:cNvSpPr/>
          <p:nvPr/>
        </p:nvSpPr>
        <p:spPr>
          <a:xfrm>
            <a:off x="6084168" y="1862138"/>
            <a:ext cx="2722423" cy="3139321"/>
          </a:xfrm>
          <a:prstGeom prst="rect">
            <a:avLst/>
          </a:prstGeom>
          <a:solidFill>
            <a:schemeClr val="accent1">
              <a:lumMod val="20000"/>
              <a:lumOff val="80000"/>
            </a:schemeClr>
          </a:solidFill>
          <a:effectLst>
            <a:outerShdw blurRad="63500" sx="102000" sy="102000" algn="ctr" rotWithShape="0">
              <a:prstClr val="black">
                <a:alpha val="40000"/>
              </a:prstClr>
            </a:outerShdw>
          </a:effectLst>
        </p:spPr>
        <p:txBody>
          <a:bodyPr wrap="square">
            <a:spAutoFit/>
          </a:bodyPr>
          <a:lstStyle/>
          <a:p>
            <a:pPr algn="ctr"/>
            <a:r>
              <a:rPr lang="en-GB" sz="1800" dirty="0">
                <a:latin typeface="+mj-lt"/>
              </a:rPr>
              <a:t>The formal definition of usability from the ISO 9241- 11 standards is: “</a:t>
            </a:r>
            <a:r>
              <a:rPr lang="en-GB" sz="1800" i="1" dirty="0">
                <a:latin typeface="+mj-lt"/>
              </a:rPr>
              <a:t>The extent to which a product can be used by specified users to achieve specified goals with effectiveness, efficiency, and satisfaction in a specified context of use</a:t>
            </a:r>
            <a:r>
              <a:rPr lang="en-GB" sz="1800" dirty="0">
                <a:latin typeface="+mj-lt"/>
              </a:rPr>
              <a:t>”.</a:t>
            </a:r>
          </a:p>
        </p:txBody>
      </p:sp>
      <p:pic>
        <p:nvPicPr>
          <p:cNvPr id="2050" name="Picture 2" descr="https://elearningfeeds.com/wp-content/uploads/2014/12/image_69598_1417565168-580x283.png">
            <a:extLst>
              <a:ext uri="{FF2B5EF4-FFF2-40B4-BE49-F238E27FC236}">
                <a16:creationId xmlns:a16="http://schemas.microsoft.com/office/drawing/2014/main" id="{B98186AA-4A13-44E0-9474-237DCAE3CB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85" b="1160"/>
          <a:stretch/>
        </p:blipFill>
        <p:spPr bwMode="auto">
          <a:xfrm>
            <a:off x="138649" y="2193453"/>
            <a:ext cx="5842367" cy="264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333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9338263-1808-44A1-BEC6-DA59C6A55E4A}"/>
              </a:ext>
            </a:extLst>
          </p:cNvPr>
          <p:cNvSpPr>
            <a:spLocks noGrp="1" noChangeArrowheads="1"/>
          </p:cNvSpPr>
          <p:nvPr>
            <p:ph type="title"/>
          </p:nvPr>
        </p:nvSpPr>
        <p:spPr/>
        <p:txBody>
          <a:bodyPr/>
          <a:lstStyle/>
          <a:p>
            <a:r>
              <a:rPr lang="en-GB" altLang="en-US"/>
              <a:t>Prioritising User Requirements</a:t>
            </a:r>
          </a:p>
        </p:txBody>
      </p:sp>
      <p:sp>
        <p:nvSpPr>
          <p:cNvPr id="47107" name="Content Placeholder 2">
            <a:extLst>
              <a:ext uri="{FF2B5EF4-FFF2-40B4-BE49-F238E27FC236}">
                <a16:creationId xmlns:a16="http://schemas.microsoft.com/office/drawing/2014/main" id="{4CF8BB37-DFEF-4F75-9196-B43ECCC3B686}"/>
              </a:ext>
            </a:extLst>
          </p:cNvPr>
          <p:cNvSpPr>
            <a:spLocks noGrp="1" noChangeArrowheads="1"/>
          </p:cNvSpPr>
          <p:nvPr>
            <p:ph idx="1"/>
          </p:nvPr>
        </p:nvSpPr>
        <p:spPr/>
        <p:txBody>
          <a:bodyPr/>
          <a:lstStyle/>
          <a:p>
            <a:pPr>
              <a:spcAft>
                <a:spcPts val="1200"/>
              </a:spcAft>
            </a:pPr>
            <a:r>
              <a:rPr lang="en-GB" altLang="en-US" dirty="0"/>
              <a:t>User requirements will be prioritised based on the MOSCOW Methodology following this session</a:t>
            </a:r>
          </a:p>
          <a:p>
            <a:pPr>
              <a:spcAft>
                <a:spcPts val="1200"/>
              </a:spcAft>
            </a:pPr>
            <a:endParaRPr lang="en-GB" altLang="en-US" dirty="0"/>
          </a:p>
          <a:p>
            <a:endParaRPr lang="en-GB" altLang="en-US" dirty="0"/>
          </a:p>
        </p:txBody>
      </p:sp>
      <p:pic>
        <p:nvPicPr>
          <p:cNvPr id="3074" name="Picture 2" descr="Image result for moscow method">
            <a:extLst>
              <a:ext uri="{FF2B5EF4-FFF2-40B4-BE49-F238E27FC236}">
                <a16:creationId xmlns:a16="http://schemas.microsoft.com/office/drawing/2014/main" id="{47189552-B121-4EC7-B69B-1573AE298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10" y="2708920"/>
            <a:ext cx="7339980" cy="3589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1763A40-8B87-4D08-BD22-093446E621E9}"/>
              </a:ext>
            </a:extLst>
          </p:cNvPr>
          <p:cNvSpPr>
            <a:spLocks noGrp="1" noChangeArrowheads="1"/>
          </p:cNvSpPr>
          <p:nvPr>
            <p:ph type="title"/>
          </p:nvPr>
        </p:nvSpPr>
        <p:spPr/>
        <p:txBody>
          <a:bodyPr/>
          <a:lstStyle/>
          <a:p>
            <a:r>
              <a:rPr lang="en-GB" altLang="en-US"/>
              <a:t>Challenges</a:t>
            </a:r>
          </a:p>
        </p:txBody>
      </p:sp>
      <p:sp>
        <p:nvSpPr>
          <p:cNvPr id="32771" name="Content Placeholder 2">
            <a:extLst>
              <a:ext uri="{FF2B5EF4-FFF2-40B4-BE49-F238E27FC236}">
                <a16:creationId xmlns:a16="http://schemas.microsoft.com/office/drawing/2014/main" id="{B352C395-D485-4D22-9794-31545E48EBF8}"/>
              </a:ext>
            </a:extLst>
          </p:cNvPr>
          <p:cNvSpPr>
            <a:spLocks noGrp="1" noChangeArrowheads="1"/>
          </p:cNvSpPr>
          <p:nvPr>
            <p:ph idx="1"/>
          </p:nvPr>
        </p:nvSpPr>
        <p:spPr>
          <a:xfrm>
            <a:off x="611188" y="1906588"/>
            <a:ext cx="8137276" cy="4114800"/>
          </a:xfrm>
        </p:spPr>
        <p:txBody>
          <a:bodyPr/>
          <a:lstStyle/>
          <a:p>
            <a:pPr>
              <a:spcAft>
                <a:spcPts val="1200"/>
              </a:spcAft>
            </a:pPr>
            <a:r>
              <a:rPr lang="en-GB" altLang="en-US" dirty="0"/>
              <a:t>Data Protection - secure transfer of sensitive information</a:t>
            </a:r>
          </a:p>
          <a:p>
            <a:pPr>
              <a:spcAft>
                <a:spcPts val="1200"/>
              </a:spcAft>
            </a:pPr>
            <a:r>
              <a:rPr lang="en-GB" altLang="en-US" dirty="0"/>
              <a:t>Environmental - increase in printing (and postage)</a:t>
            </a:r>
          </a:p>
          <a:p>
            <a:pPr>
              <a:spcAft>
                <a:spcPts val="1200"/>
              </a:spcAft>
            </a:pPr>
            <a:r>
              <a:rPr lang="en-GB" altLang="en-US" dirty="0"/>
              <a:t>Removal of printing facilities</a:t>
            </a:r>
          </a:p>
          <a:p>
            <a:pPr>
              <a:spcAft>
                <a:spcPts val="1200"/>
              </a:spcAft>
            </a:pPr>
            <a:r>
              <a:rPr lang="en-GB" altLang="en-US" dirty="0"/>
              <a:t>Increasing traffic of emails</a:t>
            </a:r>
          </a:p>
          <a:p>
            <a:pPr>
              <a:spcAft>
                <a:spcPts val="1200"/>
              </a:spcAft>
            </a:pPr>
            <a:r>
              <a:rPr lang="en-GB" altLang="en-US" dirty="0"/>
              <a:t>Administrative capacity </a:t>
            </a:r>
          </a:p>
          <a:p>
            <a:pPr>
              <a:spcAft>
                <a:spcPts val="1200"/>
              </a:spcAft>
            </a:pPr>
            <a:r>
              <a:rPr lang="en-GB" altLang="en-US" dirty="0"/>
              <a:t>Access at any time – 24/7</a:t>
            </a:r>
          </a:p>
          <a:p>
            <a:pPr>
              <a:spcAft>
                <a:spcPts val="1200"/>
              </a:spcAft>
            </a:pPr>
            <a:r>
              <a:rPr lang="en-GB" altLang="en-US" dirty="0"/>
              <a:t>Supporting new and existing governors (historical context)</a:t>
            </a:r>
          </a:p>
          <a:p>
            <a:pPr>
              <a:spcAft>
                <a:spcPts val="1200"/>
              </a:spcAft>
            </a:pPr>
            <a:endParaRPr lang="en-GB" altLang="en-US" dirty="0"/>
          </a:p>
          <a:p>
            <a:pPr>
              <a:spcAft>
                <a:spcPts val="1200"/>
              </a:spcAft>
            </a:pPr>
            <a:endParaRPr lang="en-GB" altLang="en-US" dirty="0"/>
          </a:p>
          <a:p>
            <a:pPr>
              <a:spcAft>
                <a:spcPts val="1200"/>
              </a:spcAft>
            </a:pPr>
            <a:endParaRPr lang="en-GB" altLang="en-US" dirty="0"/>
          </a:p>
          <a:p>
            <a:pPr>
              <a:spcAft>
                <a:spcPts val="1200"/>
              </a:spcAft>
            </a:pPr>
            <a:endParaRPr lang="en-GB" altLang="en-US" dirty="0"/>
          </a:p>
          <a:p>
            <a:pPr>
              <a:spcAft>
                <a:spcPts val="1200"/>
              </a:spcAft>
            </a:pPr>
            <a:endParaRPr lang="en-GB" altLang="en-US" dirty="0"/>
          </a:p>
          <a:p>
            <a:pPr>
              <a:spcAft>
                <a:spcPts val="1200"/>
              </a:spcAft>
            </a:pPr>
            <a:endParaRPr lang="en-GB" altLang="en-US"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71BE938-302A-45A9-8EC3-DE4154A848FB}"/>
              </a:ext>
            </a:extLst>
          </p:cNvPr>
          <p:cNvSpPr>
            <a:spLocks noGrp="1" noChangeArrowheads="1"/>
          </p:cNvSpPr>
          <p:nvPr>
            <p:ph type="title"/>
          </p:nvPr>
        </p:nvSpPr>
        <p:spPr/>
        <p:txBody>
          <a:bodyPr/>
          <a:lstStyle/>
          <a:p>
            <a:r>
              <a:rPr lang="en-GB" altLang="en-US"/>
              <a:t>User Feedback</a:t>
            </a:r>
          </a:p>
        </p:txBody>
      </p:sp>
      <p:sp>
        <p:nvSpPr>
          <p:cNvPr id="3" name="Content Placeholder 2">
            <a:extLst>
              <a:ext uri="{FF2B5EF4-FFF2-40B4-BE49-F238E27FC236}">
                <a16:creationId xmlns:a16="http://schemas.microsoft.com/office/drawing/2014/main" id="{0A487D31-CFCE-48E2-846F-173BA247CEF9}"/>
              </a:ext>
            </a:extLst>
          </p:cNvPr>
          <p:cNvSpPr>
            <a:spLocks noGrp="1"/>
          </p:cNvSpPr>
          <p:nvPr>
            <p:ph idx="1"/>
          </p:nvPr>
        </p:nvSpPr>
        <p:spPr/>
        <p:txBody>
          <a:bodyPr/>
          <a:lstStyle/>
          <a:p>
            <a:pPr>
              <a:defRPr/>
            </a:pPr>
            <a:r>
              <a:rPr lang="en-GB" dirty="0"/>
              <a:t>As a Clerk/School Governor</a:t>
            </a:r>
          </a:p>
          <a:p>
            <a:pPr marL="0" indent="0">
              <a:buFontTx/>
              <a:buNone/>
              <a:defRPr/>
            </a:pPr>
            <a:endParaRPr lang="en-GB" dirty="0"/>
          </a:p>
          <a:p>
            <a:pPr lvl="1">
              <a:defRPr/>
            </a:pPr>
            <a:r>
              <a:rPr lang="en-GB" sz="2400" dirty="0"/>
              <a:t>I would Like……..</a:t>
            </a:r>
          </a:p>
          <a:p>
            <a:pPr>
              <a:defRPr/>
            </a:pPr>
            <a:endParaRPr lang="en-GB" dirty="0"/>
          </a:p>
          <a:p>
            <a:pPr lvl="1">
              <a:defRPr/>
            </a:pPr>
            <a:r>
              <a:rPr lang="en-GB" sz="2400" dirty="0"/>
              <a:t>Because ……….</a:t>
            </a:r>
          </a:p>
          <a:p>
            <a:pPr marL="0" indent="0">
              <a:buFontTx/>
              <a:buNone/>
              <a:defRPr/>
            </a:pPr>
            <a:endParaRPr lang="en-GB" dirty="0"/>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A422E65-B352-4FA0-9936-C5223F437A39}"/>
              </a:ext>
            </a:extLst>
          </p:cNvPr>
          <p:cNvSpPr>
            <a:spLocks noGrp="1" noChangeArrowheads="1"/>
          </p:cNvSpPr>
          <p:nvPr>
            <p:ph type="title"/>
          </p:nvPr>
        </p:nvSpPr>
        <p:spPr/>
        <p:txBody>
          <a:bodyPr/>
          <a:lstStyle/>
          <a:p>
            <a:r>
              <a:rPr lang="en-GB" altLang="en-US"/>
              <a:t>Group Session</a:t>
            </a:r>
          </a:p>
        </p:txBody>
      </p:sp>
      <p:graphicFrame>
        <p:nvGraphicFramePr>
          <p:cNvPr id="4" name="Content Placeholder 3">
            <a:extLst>
              <a:ext uri="{FF2B5EF4-FFF2-40B4-BE49-F238E27FC236}">
                <a16:creationId xmlns:a16="http://schemas.microsoft.com/office/drawing/2014/main" id="{AE995FFE-5920-44E6-929A-DAE6B0748505}"/>
              </a:ext>
            </a:extLst>
          </p:cNvPr>
          <p:cNvGraphicFramePr>
            <a:graphicFrameLocks noGrp="1"/>
          </p:cNvGraphicFramePr>
          <p:nvPr>
            <p:ph idx="1"/>
            <p:extLst>
              <p:ext uri="{D42A27DB-BD31-4B8C-83A1-F6EECF244321}">
                <p14:modId xmlns:p14="http://schemas.microsoft.com/office/powerpoint/2010/main" val="3346498225"/>
              </p:ext>
            </p:extLst>
          </p:nvPr>
        </p:nvGraphicFramePr>
        <p:xfrm>
          <a:off x="331788" y="1412875"/>
          <a:ext cx="8480425" cy="5040313"/>
        </p:xfrm>
        <a:graphic>
          <a:graphicData uri="http://schemas.openxmlformats.org/drawingml/2006/table">
            <a:tbl>
              <a:tblPr firstRow="1" firstCol="1" bandRow="1">
                <a:tableStyleId>{5C22544A-7EE6-4342-B048-85BDC9FD1C3A}</a:tableStyleId>
              </a:tblPr>
              <a:tblGrid>
                <a:gridCol w="1712568">
                  <a:extLst>
                    <a:ext uri="{9D8B030D-6E8A-4147-A177-3AD203B41FA5}">
                      <a16:colId xmlns:a16="http://schemas.microsoft.com/office/drawing/2014/main" val="20000"/>
                    </a:ext>
                  </a:extLst>
                </a:gridCol>
                <a:gridCol w="3095935">
                  <a:extLst>
                    <a:ext uri="{9D8B030D-6E8A-4147-A177-3AD203B41FA5}">
                      <a16:colId xmlns:a16="http://schemas.microsoft.com/office/drawing/2014/main" val="20001"/>
                    </a:ext>
                  </a:extLst>
                </a:gridCol>
                <a:gridCol w="3671922">
                  <a:extLst>
                    <a:ext uri="{9D8B030D-6E8A-4147-A177-3AD203B41FA5}">
                      <a16:colId xmlns:a16="http://schemas.microsoft.com/office/drawing/2014/main" val="20002"/>
                    </a:ext>
                  </a:extLst>
                </a:gridCol>
              </a:tblGrid>
              <a:tr h="504031">
                <a:tc>
                  <a:txBody>
                    <a:bodyPr/>
                    <a:lstStyle/>
                    <a:p>
                      <a:pPr algn="ctr">
                        <a:lnSpc>
                          <a:spcPct val="115000"/>
                        </a:lnSpc>
                        <a:spcAft>
                          <a:spcPts val="0"/>
                        </a:spcAft>
                      </a:pPr>
                      <a:r>
                        <a:rPr lang="en-GB" sz="2400" b="1" dirty="0">
                          <a:solidFill>
                            <a:schemeClr val="tx1"/>
                          </a:solidFill>
                          <a:effectLst/>
                        </a:rPr>
                        <a:t>User Type</a:t>
                      </a:r>
                      <a:endParaRPr lang="en-GB" sz="2400" b="1" dirty="0">
                        <a:solidFill>
                          <a:schemeClr val="tx1"/>
                        </a:solidFill>
                        <a:effectLst/>
                        <a:latin typeface="Calibri"/>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2400" b="1" dirty="0">
                          <a:solidFill>
                            <a:schemeClr val="tx1"/>
                          </a:solidFill>
                          <a:effectLst/>
                        </a:rPr>
                        <a:t>I would Like…</a:t>
                      </a:r>
                      <a:endParaRPr lang="en-GB" sz="2400" b="1" dirty="0">
                        <a:solidFill>
                          <a:schemeClr val="tx1"/>
                        </a:solidFill>
                        <a:effectLst/>
                        <a:latin typeface="Calibri"/>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2400" b="1" dirty="0">
                          <a:solidFill>
                            <a:schemeClr val="tx1"/>
                          </a:solidFill>
                          <a:effectLst/>
                        </a:rPr>
                        <a:t>Because….</a:t>
                      </a:r>
                      <a:endParaRPr lang="en-GB" sz="2400" b="1" dirty="0">
                        <a:solidFill>
                          <a:schemeClr val="tx1"/>
                        </a:solidFill>
                        <a:effectLst/>
                        <a:latin typeface="Calibri"/>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936058">
                <a:tc>
                  <a:txBody>
                    <a:bodyPr/>
                    <a:lstStyle/>
                    <a:p>
                      <a:pPr>
                        <a:lnSpc>
                          <a:spcPct val="115000"/>
                        </a:lnSpc>
                        <a:spcAft>
                          <a:spcPts val="0"/>
                        </a:spcAft>
                      </a:pPr>
                      <a:r>
                        <a:rPr lang="en-GB" sz="2000" dirty="0">
                          <a:solidFill>
                            <a:schemeClr val="tx1"/>
                          </a:solidFill>
                          <a:effectLst/>
                          <a:latin typeface="+mn-lt"/>
                        </a:rPr>
                        <a:t>School governor</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chemeClr val="tx1"/>
                          </a:solidFill>
                          <a:effectLst/>
                          <a:latin typeface="+mn-lt"/>
                        </a:rPr>
                        <a:t>View historical documents relating to my school</a:t>
                      </a: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chemeClr val="tx1"/>
                          </a:solidFill>
                          <a:effectLst/>
                          <a:latin typeface="+mn-lt"/>
                        </a:rPr>
                        <a:t>I can better understand the context of current meetings</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4076">
                <a:tc>
                  <a:txBody>
                    <a:bodyPr/>
                    <a:lstStyle/>
                    <a:p>
                      <a:pPr>
                        <a:lnSpc>
                          <a:spcPct val="115000"/>
                        </a:lnSpc>
                        <a:spcAft>
                          <a:spcPts val="0"/>
                        </a:spcAft>
                      </a:pPr>
                      <a:r>
                        <a:rPr lang="en-GB" sz="2000">
                          <a:solidFill>
                            <a:schemeClr val="tx1"/>
                          </a:solidFill>
                          <a:effectLst/>
                          <a:latin typeface="+mn-lt"/>
                        </a:rPr>
                        <a:t>School governor</a:t>
                      </a:r>
                      <a:endParaRPr lang="en-GB" sz="200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chemeClr val="tx1"/>
                          </a:solidFill>
                          <a:effectLst/>
                          <a:latin typeface="+mn-lt"/>
                        </a:rPr>
                        <a:t>Check my personal details are correct and up to date </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chemeClr val="tx1"/>
                          </a:solidFill>
                          <a:effectLst/>
                          <a:latin typeface="+mn-lt"/>
                        </a:rPr>
                        <a:t>School and LA are able to contact me with ease</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4076">
                <a:tc>
                  <a:txBody>
                    <a:bodyPr/>
                    <a:lstStyle/>
                    <a:p>
                      <a:pPr>
                        <a:lnSpc>
                          <a:spcPct val="115000"/>
                        </a:lnSpc>
                        <a:spcAft>
                          <a:spcPts val="0"/>
                        </a:spcAft>
                      </a:pPr>
                      <a:r>
                        <a:rPr lang="en-GB" sz="2000" dirty="0">
                          <a:solidFill>
                            <a:schemeClr val="tx1"/>
                          </a:solidFill>
                          <a:effectLst/>
                          <a:latin typeface="+mn-lt"/>
                        </a:rPr>
                        <a:t>Chair of Governors</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chemeClr val="tx1"/>
                          </a:solidFill>
                          <a:effectLst/>
                          <a:latin typeface="+mn-lt"/>
                        </a:rPr>
                        <a:t>Up to date information on training records of all my school governors</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chemeClr val="tx1"/>
                          </a:solidFill>
                          <a:effectLst/>
                          <a:latin typeface="+mn-lt"/>
                        </a:rPr>
                        <a:t>Identify if I have any gaps in training/skills set in my governing body</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52072">
                <a:tc>
                  <a:txBody>
                    <a:bodyPr/>
                    <a:lstStyle/>
                    <a:p>
                      <a:pPr>
                        <a:lnSpc>
                          <a:spcPct val="115000"/>
                        </a:lnSpc>
                        <a:spcAft>
                          <a:spcPts val="0"/>
                        </a:spcAft>
                      </a:pPr>
                      <a:r>
                        <a:rPr lang="en-GB" sz="2000" dirty="0">
                          <a:solidFill>
                            <a:schemeClr val="tx1"/>
                          </a:solidFill>
                          <a:effectLst/>
                          <a:latin typeface="+mn-lt"/>
                          <a:ea typeface="Calibri"/>
                          <a:cs typeface="Times New Roman"/>
                        </a:rPr>
                        <a:t>Clerk</a:t>
                      </a: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chemeClr val="tx1"/>
                          </a:solidFill>
                          <a:effectLst/>
                          <a:latin typeface="+mn-lt"/>
                          <a:ea typeface="Calibri"/>
                          <a:cs typeface="Times New Roman"/>
                        </a:rPr>
                        <a:t>Receive notification</a:t>
                      </a:r>
                      <a:r>
                        <a:rPr lang="en-GB" sz="2000" baseline="0" dirty="0">
                          <a:solidFill>
                            <a:schemeClr val="tx1"/>
                          </a:solidFill>
                          <a:effectLst/>
                          <a:latin typeface="+mn-lt"/>
                          <a:ea typeface="Calibri"/>
                          <a:cs typeface="Times New Roman"/>
                        </a:rPr>
                        <a:t> when a training opportunity becomes available</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dirty="0">
                          <a:solidFill>
                            <a:schemeClr val="tx1"/>
                          </a:solidFill>
                          <a:effectLst/>
                          <a:latin typeface="+mn-lt"/>
                          <a:ea typeface="Calibri"/>
                          <a:cs typeface="Times New Roman"/>
                        </a:rPr>
                        <a:t>I am able to book on at the earliest</a:t>
                      </a:r>
                      <a:r>
                        <a:rPr lang="en-GB" sz="2000" baseline="0" dirty="0">
                          <a:solidFill>
                            <a:schemeClr val="tx1"/>
                          </a:solidFill>
                          <a:effectLst/>
                          <a:latin typeface="+mn-lt"/>
                          <a:ea typeface="Calibri"/>
                          <a:cs typeface="Times New Roman"/>
                        </a:rPr>
                        <a:t> opportunity</a:t>
                      </a:r>
                      <a:endParaRPr lang="en-GB" sz="2000" dirty="0">
                        <a:solidFill>
                          <a:schemeClr val="tx1"/>
                        </a:solidFill>
                        <a:effectLst/>
                        <a:latin typeface="+mn-lt"/>
                        <a:ea typeface="Calibri"/>
                        <a:cs typeface="Times New Roman"/>
                      </a:endParaRPr>
                    </a:p>
                  </a:txBody>
                  <a:tcPr marL="62698" marR="62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FEA1C30-0312-449E-BE48-C32DA3517191}"/>
              </a:ext>
            </a:extLst>
          </p:cNvPr>
          <p:cNvSpPr>
            <a:spLocks noGrp="1" noChangeArrowheads="1"/>
          </p:cNvSpPr>
          <p:nvPr>
            <p:ph type="title"/>
          </p:nvPr>
        </p:nvSpPr>
        <p:spPr>
          <a:xfrm>
            <a:off x="611188" y="719138"/>
            <a:ext cx="7772400" cy="693737"/>
          </a:xfrm>
        </p:spPr>
        <p:txBody>
          <a:bodyPr/>
          <a:lstStyle/>
          <a:p>
            <a:r>
              <a:rPr lang="en-GB" altLang="en-US" dirty="0"/>
              <a:t>SEND Re-visit September 2019</a:t>
            </a:r>
          </a:p>
        </p:txBody>
      </p:sp>
      <p:sp>
        <p:nvSpPr>
          <p:cNvPr id="14339" name="Content Placeholder 2">
            <a:extLst>
              <a:ext uri="{FF2B5EF4-FFF2-40B4-BE49-F238E27FC236}">
                <a16:creationId xmlns:a16="http://schemas.microsoft.com/office/drawing/2014/main" id="{B5E21854-DC80-4003-95A2-571D7C6FD221}"/>
              </a:ext>
            </a:extLst>
          </p:cNvPr>
          <p:cNvSpPr>
            <a:spLocks noGrp="1" noChangeArrowheads="1"/>
          </p:cNvSpPr>
          <p:nvPr>
            <p:ph idx="1"/>
          </p:nvPr>
        </p:nvSpPr>
        <p:spPr>
          <a:xfrm>
            <a:off x="347114" y="1412875"/>
            <a:ext cx="4608513" cy="4823990"/>
          </a:xfrm>
        </p:spPr>
        <p:txBody>
          <a:bodyPr/>
          <a:lstStyle/>
          <a:p>
            <a:pPr>
              <a:spcAft>
                <a:spcPts val="1200"/>
              </a:spcAft>
            </a:pPr>
            <a:r>
              <a:rPr lang="en-GB" altLang="en-US" sz="2000" dirty="0"/>
              <a:t>This re-visit took place in September 2019.  The outcome letter has been published and information will be shared with Chairs at their briefing. </a:t>
            </a:r>
          </a:p>
          <a:p>
            <a:pPr>
              <a:spcAft>
                <a:spcPts val="1200"/>
              </a:spcAft>
            </a:pPr>
            <a:r>
              <a:rPr lang="en-GB" altLang="en-US" sz="2000" dirty="0">
                <a:hlinkClick r:id="rId2"/>
              </a:rPr>
              <a:t>www.manchestereveningnews.co.uk/news/greater-manchester-news/branded-fundamentally-flawed-two-years-17557642</a:t>
            </a:r>
            <a:r>
              <a:rPr lang="en-GB" altLang="en-US" sz="2000" dirty="0"/>
              <a:t> </a:t>
            </a:r>
          </a:p>
          <a:p>
            <a:pPr>
              <a:spcAft>
                <a:spcPts val="1200"/>
              </a:spcAft>
            </a:pPr>
            <a:r>
              <a:rPr lang="en-GB" altLang="en-US" sz="2000" dirty="0"/>
              <a:t>As SEND Local Offer Champions, please continue to signpost our families, residents and colleagues to the Local Offer – </a:t>
            </a:r>
            <a:r>
              <a:rPr lang="en-GB" altLang="en-US" sz="2000" dirty="0">
                <a:hlinkClick r:id="rId3"/>
              </a:rPr>
              <a:t>www.oldham.gov.uk/localoffer</a:t>
            </a:r>
            <a:r>
              <a:rPr lang="en-GB" altLang="en-US" sz="2000" dirty="0"/>
              <a:t> </a:t>
            </a:r>
          </a:p>
          <a:p>
            <a:pPr>
              <a:spcAft>
                <a:spcPts val="1200"/>
              </a:spcAft>
            </a:pPr>
            <a:endParaRPr lang="en-GB" altLang="en-US" dirty="0"/>
          </a:p>
        </p:txBody>
      </p:sp>
      <p:pic>
        <p:nvPicPr>
          <p:cNvPr id="14340" name="Picture 1">
            <a:extLst>
              <a:ext uri="{FF2B5EF4-FFF2-40B4-BE49-F238E27FC236}">
                <a16:creationId xmlns:a16="http://schemas.microsoft.com/office/drawing/2014/main" id="{4560A000-A342-44CB-B57D-ACE6B34BBB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3041" y="52138"/>
            <a:ext cx="909241" cy="1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0D7F4BE-B15D-480D-9BDC-5617C213B21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Lst>
          </a:blip>
          <a:srcRect t="62998"/>
          <a:stretch/>
        </p:blipFill>
        <p:spPr>
          <a:xfrm>
            <a:off x="5078798" y="4317522"/>
            <a:ext cx="4054362" cy="2537619"/>
          </a:xfrm>
          <a:prstGeom prst="rect">
            <a:avLst/>
          </a:prstGeom>
        </p:spPr>
      </p:pic>
      <p:pic>
        <p:nvPicPr>
          <p:cNvPr id="3" name="Picture 2">
            <a:extLst>
              <a:ext uri="{FF2B5EF4-FFF2-40B4-BE49-F238E27FC236}">
                <a16:creationId xmlns:a16="http://schemas.microsoft.com/office/drawing/2014/main" id="{B689FDC6-48F4-4CC4-B9EB-9C205D2D3C27}"/>
              </a:ext>
            </a:extLst>
          </p:cNvPr>
          <p:cNvPicPr>
            <a:picLocks noChangeAspect="1"/>
          </p:cNvPicPr>
          <p:nvPr/>
        </p:nvPicPr>
        <p:blipFill rotWithShape="1">
          <a:blip r:embed="rId7"/>
          <a:srcRect b="48232"/>
          <a:stretch/>
        </p:blipFill>
        <p:spPr>
          <a:xfrm>
            <a:off x="5078798" y="1328670"/>
            <a:ext cx="4054362" cy="3550287"/>
          </a:xfrm>
          <a:prstGeom prst="rect">
            <a:avLst/>
          </a:prstGeo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F78BC0-F6FA-4BBE-A7B9-D5520A6653A2}"/>
              </a:ext>
            </a:extLst>
          </p:cNvPr>
          <p:cNvSpPr>
            <a:spLocks noGrp="1" noChangeArrowheads="1"/>
          </p:cNvSpPr>
          <p:nvPr>
            <p:ph type="title"/>
          </p:nvPr>
        </p:nvSpPr>
        <p:spPr/>
        <p:txBody>
          <a:bodyPr/>
          <a:lstStyle/>
          <a:p>
            <a:r>
              <a:rPr lang="en-GB" altLang="en-US"/>
              <a:t>Housekeeping</a:t>
            </a:r>
          </a:p>
        </p:txBody>
      </p:sp>
      <p:pic>
        <p:nvPicPr>
          <p:cNvPr id="16386" name="Picture 2">
            <a:extLst>
              <a:ext uri="{FF2B5EF4-FFF2-40B4-BE49-F238E27FC236}">
                <a16:creationId xmlns:a16="http://schemas.microsoft.com/office/drawing/2014/main" id="{EBD0EE90-5C4C-4D0E-B7EB-4A40DA189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6010">
            <a:off x="1260475" y="1652588"/>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descr="Image result for no smoking">
            <a:extLst>
              <a:ext uri="{FF2B5EF4-FFF2-40B4-BE49-F238E27FC236}">
                <a16:creationId xmlns:a16="http://schemas.microsoft.com/office/drawing/2014/main" id="{8DA31FDE-F7E5-4389-AFDB-D1C67A334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5667">
            <a:off x="6003925" y="1106488"/>
            <a:ext cx="1916113"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Image result for stopwatch">
            <a:extLst>
              <a:ext uri="{FF2B5EF4-FFF2-40B4-BE49-F238E27FC236}">
                <a16:creationId xmlns:a16="http://schemas.microsoft.com/office/drawing/2014/main" id="{B1B33A32-42CA-45BE-B255-984BBC769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508500"/>
            <a:ext cx="27559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Image result for tea coffee">
            <a:extLst>
              <a:ext uri="{FF2B5EF4-FFF2-40B4-BE49-F238E27FC236}">
                <a16:creationId xmlns:a16="http://schemas.microsoft.com/office/drawing/2014/main" id="{0F5987D1-0FD5-49BA-902D-1879FC12E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4489450"/>
            <a:ext cx="22288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Image result for fire extinguisher">
            <a:extLst>
              <a:ext uri="{FF2B5EF4-FFF2-40B4-BE49-F238E27FC236}">
                <a16:creationId xmlns:a16="http://schemas.microsoft.com/office/drawing/2014/main" id="{6D98F0D5-BFC6-4397-A569-9176BA2E29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475" y="3543300"/>
            <a:ext cx="16510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descr="Image result for mobile phone">
            <a:extLst>
              <a:ext uri="{FF2B5EF4-FFF2-40B4-BE49-F238E27FC236}">
                <a16:creationId xmlns:a16="http://schemas.microsoft.com/office/drawing/2014/main" id="{9FCBADF4-4278-497A-A8D4-CA007B1543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9848" t="6673" r="24203" b="4243"/>
          <a:stretch>
            <a:fillRect/>
          </a:stretch>
        </p:blipFill>
        <p:spPr bwMode="auto">
          <a:xfrm rot="-561799">
            <a:off x="3830638" y="1624013"/>
            <a:ext cx="1395412"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 calcmode="lin" valueType="num">
                                      <p:cBhvr>
                                        <p:cTn id="9" dur="500" fill="hold"/>
                                        <p:tgtEl>
                                          <p:spTgt spid="16386"/>
                                        </p:tgtEl>
                                        <p:attrNameLst>
                                          <p:attrName>style.rotation</p:attrName>
                                        </p:attrNameLst>
                                      </p:cBhvr>
                                      <p:tavLst>
                                        <p:tav tm="0">
                                          <p:val>
                                            <p:fltVal val="360"/>
                                          </p:val>
                                        </p:tav>
                                        <p:tav tm="100000">
                                          <p:val>
                                            <p:fltVal val="0"/>
                                          </p:val>
                                        </p:tav>
                                      </p:tavLst>
                                    </p:anim>
                                    <p:animEffect transition="in" filter="fade">
                                      <p:cBhvr>
                                        <p:cTn id="10" dur="500"/>
                                        <p:tgtEl>
                                          <p:spTgt spid="16386"/>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6399"/>
                                        </p:tgtEl>
                                        <p:attrNameLst>
                                          <p:attrName>style.visibility</p:attrName>
                                        </p:attrNameLst>
                                      </p:cBhvr>
                                      <p:to>
                                        <p:strVal val="visible"/>
                                      </p:to>
                                    </p:set>
                                    <p:anim calcmode="lin" valueType="num">
                                      <p:cBhvr>
                                        <p:cTn id="14" dur="500" fill="hold"/>
                                        <p:tgtEl>
                                          <p:spTgt spid="16399"/>
                                        </p:tgtEl>
                                        <p:attrNameLst>
                                          <p:attrName>ppt_w</p:attrName>
                                        </p:attrNameLst>
                                      </p:cBhvr>
                                      <p:tavLst>
                                        <p:tav tm="0">
                                          <p:val>
                                            <p:fltVal val="0"/>
                                          </p:val>
                                        </p:tav>
                                        <p:tav tm="100000">
                                          <p:val>
                                            <p:strVal val="#ppt_w"/>
                                          </p:val>
                                        </p:tav>
                                      </p:tavLst>
                                    </p:anim>
                                    <p:anim calcmode="lin" valueType="num">
                                      <p:cBhvr>
                                        <p:cTn id="15" dur="500" fill="hold"/>
                                        <p:tgtEl>
                                          <p:spTgt spid="16399"/>
                                        </p:tgtEl>
                                        <p:attrNameLst>
                                          <p:attrName>ppt_h</p:attrName>
                                        </p:attrNameLst>
                                      </p:cBhvr>
                                      <p:tavLst>
                                        <p:tav tm="0">
                                          <p:val>
                                            <p:fltVal val="0"/>
                                          </p:val>
                                        </p:tav>
                                        <p:tav tm="100000">
                                          <p:val>
                                            <p:strVal val="#ppt_h"/>
                                          </p:val>
                                        </p:tav>
                                      </p:tavLst>
                                    </p:anim>
                                    <p:anim calcmode="lin" valueType="num">
                                      <p:cBhvr>
                                        <p:cTn id="16" dur="500" fill="hold"/>
                                        <p:tgtEl>
                                          <p:spTgt spid="16399"/>
                                        </p:tgtEl>
                                        <p:attrNameLst>
                                          <p:attrName>style.rotation</p:attrName>
                                        </p:attrNameLst>
                                      </p:cBhvr>
                                      <p:tavLst>
                                        <p:tav tm="0">
                                          <p:val>
                                            <p:fltVal val="360"/>
                                          </p:val>
                                        </p:tav>
                                        <p:tav tm="100000">
                                          <p:val>
                                            <p:fltVal val="0"/>
                                          </p:val>
                                        </p:tav>
                                      </p:tavLst>
                                    </p:anim>
                                    <p:animEffect transition="in" filter="fade">
                                      <p:cBhvr>
                                        <p:cTn id="17" dur="500"/>
                                        <p:tgtEl>
                                          <p:spTgt spid="16399"/>
                                        </p:tgtEl>
                                      </p:cBhvr>
                                    </p:animEffect>
                                  </p:childTnLst>
                                </p:cTn>
                              </p:par>
                            </p:childTnLst>
                          </p:cTn>
                        </p:par>
                        <p:par>
                          <p:cTn id="18" fill="hold" nodeType="afterGroup">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p:cTn id="21" dur="500" fill="hold"/>
                                        <p:tgtEl>
                                          <p:spTgt spid="16389"/>
                                        </p:tgtEl>
                                        <p:attrNameLst>
                                          <p:attrName>ppt_w</p:attrName>
                                        </p:attrNameLst>
                                      </p:cBhvr>
                                      <p:tavLst>
                                        <p:tav tm="0">
                                          <p:val>
                                            <p:fltVal val="0"/>
                                          </p:val>
                                        </p:tav>
                                        <p:tav tm="100000">
                                          <p:val>
                                            <p:strVal val="#ppt_w"/>
                                          </p:val>
                                        </p:tav>
                                      </p:tavLst>
                                    </p:anim>
                                    <p:anim calcmode="lin" valueType="num">
                                      <p:cBhvr>
                                        <p:cTn id="22" dur="500" fill="hold"/>
                                        <p:tgtEl>
                                          <p:spTgt spid="16389"/>
                                        </p:tgtEl>
                                        <p:attrNameLst>
                                          <p:attrName>ppt_h</p:attrName>
                                        </p:attrNameLst>
                                      </p:cBhvr>
                                      <p:tavLst>
                                        <p:tav tm="0">
                                          <p:val>
                                            <p:fltVal val="0"/>
                                          </p:val>
                                        </p:tav>
                                        <p:tav tm="100000">
                                          <p:val>
                                            <p:strVal val="#ppt_h"/>
                                          </p:val>
                                        </p:tav>
                                      </p:tavLst>
                                    </p:anim>
                                    <p:anim calcmode="lin" valueType="num">
                                      <p:cBhvr>
                                        <p:cTn id="23" dur="500" fill="hold"/>
                                        <p:tgtEl>
                                          <p:spTgt spid="16389"/>
                                        </p:tgtEl>
                                        <p:attrNameLst>
                                          <p:attrName>style.rotation</p:attrName>
                                        </p:attrNameLst>
                                      </p:cBhvr>
                                      <p:tavLst>
                                        <p:tav tm="0">
                                          <p:val>
                                            <p:fltVal val="360"/>
                                          </p:val>
                                        </p:tav>
                                        <p:tav tm="100000">
                                          <p:val>
                                            <p:fltVal val="0"/>
                                          </p:val>
                                        </p:tav>
                                      </p:tavLst>
                                    </p:anim>
                                    <p:animEffect transition="in" filter="fade">
                                      <p:cBhvr>
                                        <p:cTn id="24" dur="500"/>
                                        <p:tgtEl>
                                          <p:spTgt spid="16389"/>
                                        </p:tgtEl>
                                      </p:cBhvr>
                                    </p:animEffect>
                                  </p:childTnLst>
                                </p:cTn>
                              </p:par>
                            </p:childTnLst>
                          </p:cTn>
                        </p:par>
                        <p:par>
                          <p:cTn id="25" fill="hold" nodeType="afterGroup">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6395"/>
                                        </p:tgtEl>
                                        <p:attrNameLst>
                                          <p:attrName>style.visibility</p:attrName>
                                        </p:attrNameLst>
                                      </p:cBhvr>
                                      <p:to>
                                        <p:strVal val="visible"/>
                                      </p:to>
                                    </p:set>
                                    <p:anim calcmode="lin" valueType="num">
                                      <p:cBhvr>
                                        <p:cTn id="28" dur="500" fill="hold"/>
                                        <p:tgtEl>
                                          <p:spTgt spid="16395"/>
                                        </p:tgtEl>
                                        <p:attrNameLst>
                                          <p:attrName>ppt_w</p:attrName>
                                        </p:attrNameLst>
                                      </p:cBhvr>
                                      <p:tavLst>
                                        <p:tav tm="0">
                                          <p:val>
                                            <p:fltVal val="0"/>
                                          </p:val>
                                        </p:tav>
                                        <p:tav tm="100000">
                                          <p:val>
                                            <p:strVal val="#ppt_w"/>
                                          </p:val>
                                        </p:tav>
                                      </p:tavLst>
                                    </p:anim>
                                    <p:anim calcmode="lin" valueType="num">
                                      <p:cBhvr>
                                        <p:cTn id="29" dur="500" fill="hold"/>
                                        <p:tgtEl>
                                          <p:spTgt spid="16395"/>
                                        </p:tgtEl>
                                        <p:attrNameLst>
                                          <p:attrName>ppt_h</p:attrName>
                                        </p:attrNameLst>
                                      </p:cBhvr>
                                      <p:tavLst>
                                        <p:tav tm="0">
                                          <p:val>
                                            <p:fltVal val="0"/>
                                          </p:val>
                                        </p:tav>
                                        <p:tav tm="100000">
                                          <p:val>
                                            <p:strVal val="#ppt_h"/>
                                          </p:val>
                                        </p:tav>
                                      </p:tavLst>
                                    </p:anim>
                                    <p:anim calcmode="lin" valueType="num">
                                      <p:cBhvr>
                                        <p:cTn id="30" dur="500" fill="hold"/>
                                        <p:tgtEl>
                                          <p:spTgt spid="16395"/>
                                        </p:tgtEl>
                                        <p:attrNameLst>
                                          <p:attrName>style.rotation</p:attrName>
                                        </p:attrNameLst>
                                      </p:cBhvr>
                                      <p:tavLst>
                                        <p:tav tm="0">
                                          <p:val>
                                            <p:fltVal val="360"/>
                                          </p:val>
                                        </p:tav>
                                        <p:tav tm="100000">
                                          <p:val>
                                            <p:fltVal val="0"/>
                                          </p:val>
                                        </p:tav>
                                      </p:tavLst>
                                    </p:anim>
                                    <p:animEffect transition="in" filter="fade">
                                      <p:cBhvr>
                                        <p:cTn id="31" dur="500"/>
                                        <p:tgtEl>
                                          <p:spTgt spid="16395"/>
                                        </p:tgtEl>
                                      </p:cBhvr>
                                    </p:animEffect>
                                  </p:childTnLst>
                                </p:cTn>
                              </p:par>
                            </p:childTnLst>
                          </p:cTn>
                        </p:par>
                        <p:par>
                          <p:cTn id="32" fill="hold" nodeType="afterGroup">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6393"/>
                                        </p:tgtEl>
                                        <p:attrNameLst>
                                          <p:attrName>style.visibility</p:attrName>
                                        </p:attrNameLst>
                                      </p:cBhvr>
                                      <p:to>
                                        <p:strVal val="visible"/>
                                      </p:to>
                                    </p:set>
                                    <p:anim calcmode="lin" valueType="num">
                                      <p:cBhvr>
                                        <p:cTn id="35" dur="500" fill="hold"/>
                                        <p:tgtEl>
                                          <p:spTgt spid="16393"/>
                                        </p:tgtEl>
                                        <p:attrNameLst>
                                          <p:attrName>ppt_w</p:attrName>
                                        </p:attrNameLst>
                                      </p:cBhvr>
                                      <p:tavLst>
                                        <p:tav tm="0">
                                          <p:val>
                                            <p:fltVal val="0"/>
                                          </p:val>
                                        </p:tav>
                                        <p:tav tm="100000">
                                          <p:val>
                                            <p:strVal val="#ppt_w"/>
                                          </p:val>
                                        </p:tav>
                                      </p:tavLst>
                                    </p:anim>
                                    <p:anim calcmode="lin" valueType="num">
                                      <p:cBhvr>
                                        <p:cTn id="36" dur="500" fill="hold"/>
                                        <p:tgtEl>
                                          <p:spTgt spid="16393"/>
                                        </p:tgtEl>
                                        <p:attrNameLst>
                                          <p:attrName>ppt_h</p:attrName>
                                        </p:attrNameLst>
                                      </p:cBhvr>
                                      <p:tavLst>
                                        <p:tav tm="0">
                                          <p:val>
                                            <p:fltVal val="0"/>
                                          </p:val>
                                        </p:tav>
                                        <p:tav tm="100000">
                                          <p:val>
                                            <p:strVal val="#ppt_h"/>
                                          </p:val>
                                        </p:tav>
                                      </p:tavLst>
                                    </p:anim>
                                    <p:anim calcmode="lin" valueType="num">
                                      <p:cBhvr>
                                        <p:cTn id="37" dur="500" fill="hold"/>
                                        <p:tgtEl>
                                          <p:spTgt spid="16393"/>
                                        </p:tgtEl>
                                        <p:attrNameLst>
                                          <p:attrName>style.rotation</p:attrName>
                                        </p:attrNameLst>
                                      </p:cBhvr>
                                      <p:tavLst>
                                        <p:tav tm="0">
                                          <p:val>
                                            <p:fltVal val="360"/>
                                          </p:val>
                                        </p:tav>
                                        <p:tav tm="100000">
                                          <p:val>
                                            <p:fltVal val="0"/>
                                          </p:val>
                                        </p:tav>
                                      </p:tavLst>
                                    </p:anim>
                                    <p:animEffect transition="in" filter="fade">
                                      <p:cBhvr>
                                        <p:cTn id="38" dur="500"/>
                                        <p:tgtEl>
                                          <p:spTgt spid="16393"/>
                                        </p:tgtEl>
                                      </p:cBhvr>
                                    </p:animEffect>
                                  </p:childTnLst>
                                </p:cTn>
                              </p:par>
                            </p:childTnLst>
                          </p:cTn>
                        </p:par>
                        <p:par>
                          <p:cTn id="39" fill="hold" nodeType="afterGroup">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6391"/>
                                        </p:tgtEl>
                                        <p:attrNameLst>
                                          <p:attrName>style.visibility</p:attrName>
                                        </p:attrNameLst>
                                      </p:cBhvr>
                                      <p:to>
                                        <p:strVal val="visible"/>
                                      </p:to>
                                    </p:set>
                                    <p:anim calcmode="lin" valueType="num">
                                      <p:cBhvr>
                                        <p:cTn id="42" dur="500" fill="hold"/>
                                        <p:tgtEl>
                                          <p:spTgt spid="16391"/>
                                        </p:tgtEl>
                                        <p:attrNameLst>
                                          <p:attrName>ppt_w</p:attrName>
                                        </p:attrNameLst>
                                      </p:cBhvr>
                                      <p:tavLst>
                                        <p:tav tm="0">
                                          <p:val>
                                            <p:fltVal val="0"/>
                                          </p:val>
                                        </p:tav>
                                        <p:tav tm="100000">
                                          <p:val>
                                            <p:strVal val="#ppt_w"/>
                                          </p:val>
                                        </p:tav>
                                      </p:tavLst>
                                    </p:anim>
                                    <p:anim calcmode="lin" valueType="num">
                                      <p:cBhvr>
                                        <p:cTn id="43" dur="500" fill="hold"/>
                                        <p:tgtEl>
                                          <p:spTgt spid="16391"/>
                                        </p:tgtEl>
                                        <p:attrNameLst>
                                          <p:attrName>ppt_h</p:attrName>
                                        </p:attrNameLst>
                                      </p:cBhvr>
                                      <p:tavLst>
                                        <p:tav tm="0">
                                          <p:val>
                                            <p:fltVal val="0"/>
                                          </p:val>
                                        </p:tav>
                                        <p:tav tm="100000">
                                          <p:val>
                                            <p:strVal val="#ppt_h"/>
                                          </p:val>
                                        </p:tav>
                                      </p:tavLst>
                                    </p:anim>
                                    <p:anim calcmode="lin" valueType="num">
                                      <p:cBhvr>
                                        <p:cTn id="44" dur="500" fill="hold"/>
                                        <p:tgtEl>
                                          <p:spTgt spid="16391"/>
                                        </p:tgtEl>
                                        <p:attrNameLst>
                                          <p:attrName>style.rotation</p:attrName>
                                        </p:attrNameLst>
                                      </p:cBhvr>
                                      <p:tavLst>
                                        <p:tav tm="0">
                                          <p:val>
                                            <p:fltVal val="360"/>
                                          </p:val>
                                        </p:tav>
                                        <p:tav tm="100000">
                                          <p:val>
                                            <p:fltVal val="0"/>
                                          </p:val>
                                        </p:tav>
                                      </p:tavLst>
                                    </p:anim>
                                    <p:animEffect transition="in" filter="fade">
                                      <p:cBhvr>
                                        <p:cTn id="45"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14163B78-3354-49EE-B24D-75F60A4F51BD}"/>
              </a:ext>
            </a:extLst>
          </p:cNvPr>
          <p:cNvSpPr>
            <a:spLocks noGrp="1" noChangeArrowheads="1"/>
          </p:cNvSpPr>
          <p:nvPr>
            <p:ph type="title"/>
          </p:nvPr>
        </p:nvSpPr>
        <p:spPr>
          <a:xfrm>
            <a:off x="611188" y="692150"/>
            <a:ext cx="7772400" cy="1143000"/>
          </a:xfrm>
        </p:spPr>
        <p:txBody>
          <a:bodyPr/>
          <a:lstStyle/>
          <a:p>
            <a:r>
              <a:rPr lang="en-GB" altLang="en-US"/>
              <a:t>New Additions – Tell us if we can add to these</a:t>
            </a:r>
          </a:p>
        </p:txBody>
      </p:sp>
      <p:sp>
        <p:nvSpPr>
          <p:cNvPr id="3" name="Content Placeholder 2">
            <a:extLst>
              <a:ext uri="{FF2B5EF4-FFF2-40B4-BE49-F238E27FC236}">
                <a16:creationId xmlns:a16="http://schemas.microsoft.com/office/drawing/2014/main" id="{DE23DDC9-9800-422D-B662-736EB146B8B2}"/>
              </a:ext>
            </a:extLst>
          </p:cNvPr>
          <p:cNvSpPr>
            <a:spLocks noGrp="1"/>
          </p:cNvSpPr>
          <p:nvPr>
            <p:ph sz="half" idx="1"/>
          </p:nvPr>
        </p:nvSpPr>
        <p:spPr>
          <a:xfrm>
            <a:off x="611188" y="2205038"/>
            <a:ext cx="3879850" cy="4114800"/>
          </a:xfrm>
          <a:solidFill>
            <a:schemeClr val="bg2">
              <a:lumMod val="20000"/>
              <a:lumOff val="80000"/>
            </a:schemeClr>
          </a:solidFill>
          <a:effectLst>
            <a:outerShdw blurRad="50800" dist="38100" dir="2700000" algn="tl" rotWithShape="0">
              <a:prstClr val="black">
                <a:alpha val="40000"/>
              </a:prstClr>
            </a:outerShdw>
          </a:effectLst>
        </p:spPr>
        <p:txBody>
          <a:bodyPr/>
          <a:lstStyle/>
          <a:p>
            <a:pPr>
              <a:defRPr/>
            </a:pPr>
            <a:r>
              <a:rPr lang="en-GB" b="1" dirty="0"/>
              <a:t>Jargon Buster </a:t>
            </a:r>
          </a:p>
          <a:p>
            <a:pPr>
              <a:defRPr/>
            </a:pPr>
            <a:endParaRPr lang="en-GB" dirty="0"/>
          </a:p>
          <a:p>
            <a:pPr>
              <a:defRPr/>
            </a:pPr>
            <a:endParaRPr lang="en-GB" dirty="0"/>
          </a:p>
          <a:p>
            <a:pPr>
              <a:defRPr/>
            </a:pPr>
            <a:r>
              <a:rPr lang="en-GB" dirty="0">
                <a:hlinkClick r:id="rId2"/>
              </a:rPr>
              <a:t>www.oldham.gov.uk/jargonbuster</a:t>
            </a:r>
            <a:endParaRPr lang="en-GB" dirty="0"/>
          </a:p>
          <a:p>
            <a:pPr>
              <a:defRPr/>
            </a:pPr>
            <a:endParaRPr lang="en-GB" dirty="0"/>
          </a:p>
        </p:txBody>
      </p:sp>
      <p:sp>
        <p:nvSpPr>
          <p:cNvPr id="4" name="Content Placeholder 3">
            <a:extLst>
              <a:ext uri="{FF2B5EF4-FFF2-40B4-BE49-F238E27FC236}">
                <a16:creationId xmlns:a16="http://schemas.microsoft.com/office/drawing/2014/main" id="{94778F79-30D3-4293-A9CD-D69E244CB5D8}"/>
              </a:ext>
            </a:extLst>
          </p:cNvPr>
          <p:cNvSpPr>
            <a:spLocks noGrp="1"/>
          </p:cNvSpPr>
          <p:nvPr>
            <p:ph sz="half" idx="2"/>
          </p:nvPr>
        </p:nvSpPr>
        <p:spPr>
          <a:xfrm>
            <a:off x="4787900" y="2205038"/>
            <a:ext cx="3744913" cy="4114800"/>
          </a:xfrm>
          <a:solidFill>
            <a:srgbClr val="FFCCFF"/>
          </a:solidFill>
          <a:effectLst>
            <a:outerShdw blurRad="50800" dist="38100" dir="2700000" algn="tl" rotWithShape="0">
              <a:prstClr val="black">
                <a:alpha val="40000"/>
              </a:prstClr>
            </a:outerShdw>
          </a:effectLst>
        </p:spPr>
        <p:txBody>
          <a:bodyPr/>
          <a:lstStyle/>
          <a:p>
            <a:pPr>
              <a:defRPr/>
            </a:pPr>
            <a:r>
              <a:rPr lang="en-GB" b="1" dirty="0"/>
              <a:t>Job Titles Explained</a:t>
            </a:r>
          </a:p>
          <a:p>
            <a:pPr>
              <a:defRPr/>
            </a:pPr>
            <a:endParaRPr lang="en-GB" dirty="0"/>
          </a:p>
          <a:p>
            <a:pPr>
              <a:defRPr/>
            </a:pPr>
            <a:r>
              <a:rPr lang="en-GB" dirty="0">
                <a:hlinkClick r:id="rId3"/>
              </a:rPr>
              <a:t>www.oldham.gov.uk/jobtitlesexplained</a:t>
            </a:r>
            <a:endParaRPr lang="en-GB"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Governor Training and Development</a:t>
            </a:r>
          </a:p>
        </p:txBody>
      </p:sp>
      <p:sp>
        <p:nvSpPr>
          <p:cNvPr id="3" name="Content Placeholder 2"/>
          <p:cNvSpPr>
            <a:spLocks noGrp="1"/>
          </p:cNvSpPr>
          <p:nvPr>
            <p:ph idx="1"/>
          </p:nvPr>
        </p:nvSpPr>
        <p:spPr>
          <a:xfrm>
            <a:off x="611188" y="1906588"/>
            <a:ext cx="7772400" cy="4618756"/>
          </a:xfrm>
        </p:spPr>
        <p:txBody>
          <a:bodyPr/>
          <a:lstStyle/>
          <a:p>
            <a:r>
              <a:rPr lang="en-GB" dirty="0"/>
              <a:t>Encourage all governors to access the governor training here:</a:t>
            </a:r>
          </a:p>
          <a:p>
            <a:pPr lvl="1"/>
            <a:r>
              <a:rPr lang="en-GB" sz="2400" dirty="0">
                <a:hlinkClick r:id="rId2"/>
              </a:rPr>
              <a:t>www.oldham.gov.uk/governortraining</a:t>
            </a:r>
            <a:endParaRPr lang="en-GB" sz="2400" dirty="0"/>
          </a:p>
          <a:p>
            <a:endParaRPr lang="en-GB" sz="1800" dirty="0"/>
          </a:p>
          <a:p>
            <a:r>
              <a:rPr lang="en-GB" dirty="0"/>
              <a:t>They must cancel their place on the training if they cannot attend so that the place can be offered to another person</a:t>
            </a:r>
          </a:p>
          <a:p>
            <a:r>
              <a:rPr lang="en-GB" dirty="0"/>
              <a:t>1/3 of governors booked on do not turn up and do not send apologies </a:t>
            </a:r>
          </a:p>
          <a:p>
            <a:pPr marL="363538" indent="0">
              <a:buNone/>
            </a:pPr>
            <a:endParaRPr lang="en-GB" sz="1600" dirty="0">
              <a:hlinkClick r:id="rId3"/>
            </a:endParaRPr>
          </a:p>
          <a:p>
            <a:pPr marL="363538" indent="0">
              <a:buNone/>
            </a:pPr>
            <a:r>
              <a:rPr lang="en-GB" dirty="0">
                <a:hlinkClick r:id="rId3"/>
              </a:rPr>
              <a:t>www.oldham.gov.uk/governortrainingprogramme</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03066142"/>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72200" y="4568186"/>
            <a:ext cx="2952328" cy="2684861"/>
            <a:chOff x="6300192" y="4581128"/>
            <a:chExt cx="2952328" cy="2684861"/>
          </a:xfrm>
        </p:grpSpPr>
        <p:pic>
          <p:nvPicPr>
            <p:cNvPr id="14338" name="Picture 2" descr="ID# 5229 - Two Stickmen Shaking Hands Puzzle - PowerPoint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581128"/>
              <a:ext cx="2952328" cy="2684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480212" y="6833941"/>
              <a:ext cx="25922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611188" y="719138"/>
            <a:ext cx="7772400" cy="621630"/>
          </a:xfrm>
        </p:spPr>
        <p:txBody>
          <a:bodyPr/>
          <a:lstStyle/>
          <a:p>
            <a:r>
              <a:rPr lang="en-GB" dirty="0"/>
              <a:t>New Governors Induction Sessions	</a:t>
            </a:r>
          </a:p>
        </p:txBody>
      </p:sp>
      <p:sp>
        <p:nvSpPr>
          <p:cNvPr id="3" name="Content Placeholder 2"/>
          <p:cNvSpPr>
            <a:spLocks noGrp="1"/>
          </p:cNvSpPr>
          <p:nvPr>
            <p:ph idx="1"/>
          </p:nvPr>
        </p:nvSpPr>
        <p:spPr>
          <a:xfrm>
            <a:off x="604341" y="4720521"/>
            <a:ext cx="5767859" cy="1945639"/>
          </a:xfrm>
          <a:solidFill>
            <a:schemeClr val="bg2">
              <a:lumMod val="20000"/>
              <a:lumOff val="80000"/>
            </a:schemeClr>
          </a:solidFill>
        </p:spPr>
        <p:txBody>
          <a:bodyPr/>
          <a:lstStyle/>
          <a:p>
            <a:r>
              <a:rPr lang="en-GB" sz="2200" dirty="0">
                <a:solidFill>
                  <a:schemeClr val="tx1"/>
                </a:solidFill>
              </a:rPr>
              <a:t>There are currently </a:t>
            </a:r>
            <a:r>
              <a:rPr lang="en-GB" sz="2200" b="1" dirty="0">
                <a:solidFill>
                  <a:srgbClr val="FF0000"/>
                </a:solidFill>
              </a:rPr>
              <a:t>108</a:t>
            </a:r>
            <a:r>
              <a:rPr lang="en-GB" sz="2200" dirty="0">
                <a:solidFill>
                  <a:schemeClr val="tx1"/>
                </a:solidFill>
              </a:rPr>
              <a:t> new governors in the </a:t>
            </a:r>
            <a:r>
              <a:rPr lang="en-GB" sz="2200" b="1" dirty="0">
                <a:solidFill>
                  <a:schemeClr val="tx1"/>
                </a:solidFill>
              </a:rPr>
              <a:t>last two years</a:t>
            </a:r>
            <a:r>
              <a:rPr lang="en-GB" sz="2200" dirty="0">
                <a:solidFill>
                  <a:schemeClr val="tx1"/>
                </a:solidFill>
              </a:rPr>
              <a:t> who have not completed this important training.</a:t>
            </a:r>
          </a:p>
          <a:p>
            <a:r>
              <a:rPr lang="en-GB" sz="2200" dirty="0">
                <a:solidFill>
                  <a:schemeClr val="tx1"/>
                </a:solidFill>
              </a:rPr>
              <a:t>This course is also a refresher course for longer serving governors.</a:t>
            </a:r>
          </a:p>
          <a:p>
            <a:pPr marL="0" indent="0">
              <a:buNone/>
            </a:pPr>
            <a:endParaRPr lang="en-GB" dirty="0">
              <a:solidFill>
                <a:schemeClr val="tx1"/>
              </a:solidFill>
            </a:endParaRPr>
          </a:p>
        </p:txBody>
      </p:sp>
      <p:sp>
        <p:nvSpPr>
          <p:cNvPr id="7" name="Rectangle 6"/>
          <p:cNvSpPr/>
          <p:nvPr/>
        </p:nvSpPr>
        <p:spPr>
          <a:xfrm>
            <a:off x="604341" y="1604065"/>
            <a:ext cx="8000107" cy="830997"/>
          </a:xfrm>
          <a:prstGeom prst="rect">
            <a:avLst/>
          </a:prstGeom>
          <a:solidFill>
            <a:srgbClr val="C5FAFD"/>
          </a:solidFill>
        </p:spPr>
        <p:txBody>
          <a:bodyPr wrap="square">
            <a:spAutoFit/>
          </a:bodyPr>
          <a:lstStyle/>
          <a:p>
            <a:pPr marL="342900" indent="-342900">
              <a:buFont typeface="Arial" panose="020B0604020202020204" pitchFamily="34" charset="0"/>
              <a:buChar char="•"/>
            </a:pPr>
            <a:r>
              <a:rPr lang="en-GB" dirty="0">
                <a:solidFill>
                  <a:schemeClr val="tx1">
                    <a:lumMod val="65000"/>
                    <a:lumOff val="35000"/>
                  </a:schemeClr>
                </a:solidFill>
                <a:latin typeface="+mn-lt"/>
              </a:rPr>
              <a:t>Sign up ALL new governors (within the last 24 months) on to the ‘Induction for New Governors’ course</a:t>
            </a:r>
          </a:p>
        </p:txBody>
      </p:sp>
      <p:graphicFrame>
        <p:nvGraphicFramePr>
          <p:cNvPr id="9" name="Table 8">
            <a:extLst>
              <a:ext uri="{FF2B5EF4-FFF2-40B4-BE49-F238E27FC236}">
                <a16:creationId xmlns:a16="http://schemas.microsoft.com/office/drawing/2014/main" id="{C0FEBF13-EEFD-4CEA-B71E-C0B401D311E7}"/>
              </a:ext>
            </a:extLst>
          </p:cNvPr>
          <p:cNvGraphicFramePr>
            <a:graphicFrameLocks noGrp="1"/>
          </p:cNvGraphicFramePr>
          <p:nvPr>
            <p:extLst>
              <p:ext uri="{D42A27DB-BD31-4B8C-83A1-F6EECF244321}">
                <p14:modId xmlns:p14="http://schemas.microsoft.com/office/powerpoint/2010/main" val="209208270"/>
              </p:ext>
            </p:extLst>
          </p:nvPr>
        </p:nvGraphicFramePr>
        <p:xfrm>
          <a:off x="788976" y="2566251"/>
          <a:ext cx="6519328" cy="1945640"/>
        </p:xfrm>
        <a:graphic>
          <a:graphicData uri="http://schemas.openxmlformats.org/drawingml/2006/table">
            <a:tbl>
              <a:tblPr/>
              <a:tblGrid>
                <a:gridCol w="234286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75138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dirty="0">
                          <a:solidFill>
                            <a:srgbClr val="00B3BE"/>
                          </a:solidFill>
                          <a:effectLst/>
                        </a:rPr>
                        <a:t>Next Sessions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effectLst/>
                        </a:rPr>
                        <a:t>Jan/Feb 2020 </a:t>
                      </a:r>
                    </a:p>
                    <a:p>
                      <a:pPr algn="l"/>
                      <a:endParaRPr lang="en-GB" sz="1700" dirty="0">
                        <a:effectLst/>
                      </a:endParaRPr>
                    </a:p>
                    <a:p>
                      <a:pPr algn="l"/>
                      <a:r>
                        <a:rPr lang="en-GB" sz="1700" dirty="0">
                          <a:effectLst/>
                        </a:rPr>
                        <a:t>Tuesdays 28 January, 4</a:t>
                      </a:r>
                      <a:r>
                        <a:rPr lang="en-GB" sz="1700" baseline="0" dirty="0">
                          <a:effectLst/>
                        </a:rPr>
                        <a:t> &amp; 11 February</a:t>
                      </a:r>
                      <a:r>
                        <a:rPr lang="en-GB" sz="1700" dirty="0">
                          <a:effectLst/>
                        </a:rPr>
                        <a:t> (3 session training for complete</a:t>
                      </a:r>
                      <a:r>
                        <a:rPr lang="en-GB" sz="1700" baseline="0" dirty="0">
                          <a:effectLst/>
                        </a:rPr>
                        <a:t> </a:t>
                      </a:r>
                      <a:r>
                        <a:rPr lang="en-GB" sz="1700" dirty="0">
                          <a:effectLst/>
                        </a:rPr>
                        <a:t>course)</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rowSpan="3">
                  <a:txBody>
                    <a:bodyPr/>
                    <a:lstStyle/>
                    <a:p>
                      <a:pPr algn="l"/>
                      <a:r>
                        <a:rPr lang="en-GB" sz="1700" u="none" strike="noStrike" dirty="0">
                          <a:solidFill>
                            <a:srgbClr val="653089"/>
                          </a:solidFill>
                          <a:effectLst/>
                          <a:hlinkClick r:id="rId3"/>
                        </a:rPr>
                        <a:t>Induction for New Governors / Refresher Course</a:t>
                      </a:r>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algn="l"/>
                      <a:r>
                        <a:rPr lang="en-GB" sz="1700" dirty="0">
                          <a:effectLst/>
                        </a:rPr>
                        <a:t>2.30-5pm </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algn="l"/>
                      <a:r>
                        <a:rPr lang="en-GB" sz="1700" u="none" strike="noStrike" dirty="0">
                          <a:solidFill>
                            <a:srgbClr val="653089"/>
                          </a:solidFill>
                          <a:effectLst/>
                          <a:hlinkClick r:id="rId4" tooltip="The Honeywell Centre"/>
                        </a:rPr>
                        <a:t>The Honeywell Centre</a:t>
                      </a:r>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extLst>
                  <a:ext uri="{0D108BD9-81ED-4DB2-BD59-A6C34878D82A}">
                    <a16:rowId xmlns:a16="http://schemas.microsoft.com/office/drawing/2014/main" val="10000"/>
                  </a:ext>
                </a:extLst>
              </a:tr>
              <a:tr h="183369">
                <a:tc vMerge="1">
                  <a:txBody>
                    <a:bodyPr/>
                    <a:lstStyle/>
                    <a:p>
                      <a:endParaRPr lang="en-GB"/>
                    </a:p>
                  </a:txBody>
                  <a:tcPr/>
                </a:tc>
                <a:tc vMerge="1">
                  <a:txBody>
                    <a:bodyPr/>
                    <a:lstStyle/>
                    <a:p>
                      <a:endParaRPr lang="en-GB"/>
                    </a:p>
                  </a:txBody>
                  <a:tcPr/>
                </a:tc>
                <a:tc gridSpan="2">
                  <a:txBody>
                    <a:bodyPr/>
                    <a:lstStyle/>
                    <a:p>
                      <a:pPr algn="l"/>
                      <a:r>
                        <a:rPr lang="en-GB" sz="1600" dirty="0">
                          <a:effectLst/>
                        </a:rPr>
                        <a:t>OR</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hMerge="1">
                  <a:txBody>
                    <a:bodyPr/>
                    <a:lstStyle/>
                    <a:p>
                      <a:endParaRPr lang="en-GB"/>
                    </a:p>
                  </a:txBody>
                  <a:tcPr/>
                </a:tc>
                <a:extLst>
                  <a:ext uri="{0D108BD9-81ED-4DB2-BD59-A6C34878D82A}">
                    <a16:rowId xmlns:a16="http://schemas.microsoft.com/office/drawing/2014/main" val="10001"/>
                  </a:ext>
                </a:extLst>
              </a:tr>
              <a:tr h="789273">
                <a:tc vMerge="1">
                  <a:txBody>
                    <a:bodyPr/>
                    <a:lstStyle/>
                    <a:p>
                      <a:pPr algn="l"/>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vMerge="1">
                  <a:txBody>
                    <a:bodyPr/>
                    <a:lstStyle/>
                    <a:p>
                      <a:pPr algn="l"/>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effectLst/>
                        </a:rPr>
                        <a:t>6-8.30pm</a:t>
                      </a: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u="none" strike="noStrike" dirty="0">
                          <a:solidFill>
                            <a:srgbClr val="653089"/>
                          </a:solidFill>
                          <a:effectLst/>
                          <a:hlinkClick r:id="rId4" tooltip="The Honeywell Centre"/>
                        </a:rPr>
                        <a:t>The Honeywell Centre</a:t>
                      </a:r>
                      <a:endParaRPr lang="en-GB" sz="1700" dirty="0">
                        <a:effectLst/>
                      </a:endParaRPr>
                    </a:p>
                  </a:txBody>
                  <a:tcPr marL="86360" marR="86360" marT="43180" marB="4318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FF0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73819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880180BC-F654-4CB0-A317-8E68F25E58A1}"/>
              </a:ext>
            </a:extLst>
          </p:cNvPr>
          <p:cNvSpPr>
            <a:spLocks noGrp="1" noChangeArrowheads="1"/>
          </p:cNvSpPr>
          <p:nvPr>
            <p:ph type="title"/>
          </p:nvPr>
        </p:nvSpPr>
        <p:spPr>
          <a:xfrm>
            <a:off x="611188" y="692150"/>
            <a:ext cx="7772400" cy="1143000"/>
          </a:xfrm>
        </p:spPr>
        <p:txBody>
          <a:bodyPr/>
          <a:lstStyle/>
          <a:p>
            <a:r>
              <a:rPr lang="en-GB" altLang="en-US" dirty="0"/>
              <a:t>NGA Development Programmes</a:t>
            </a:r>
            <a:br>
              <a:rPr lang="en-GB" altLang="en-US" dirty="0"/>
            </a:br>
            <a:r>
              <a:rPr lang="en-GB" altLang="en-US" sz="2400" dirty="0">
                <a:hlinkClick r:id="rId2"/>
              </a:rPr>
              <a:t>www.nga.org.uk/LeadingGovernance</a:t>
            </a:r>
            <a:endParaRPr lang="en-GB" alt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0DDF0754-8003-4CC5-9808-CFDA835E56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434" y="2015305"/>
            <a:ext cx="3138668" cy="4419499"/>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A screenshot of a cell phone&#10;&#10;Description automatically generated">
            <a:extLst>
              <a:ext uri="{FF2B5EF4-FFF2-40B4-BE49-F238E27FC236}">
                <a16:creationId xmlns:a16="http://schemas.microsoft.com/office/drawing/2014/main" id="{0D539145-228A-42BA-AB91-AF18C878F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258" y="2015305"/>
            <a:ext cx="3047918" cy="43349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descr="A screenshot of a social media post&#10;&#10;Description automatically generated">
            <a:extLst>
              <a:ext uri="{FF2B5EF4-FFF2-40B4-BE49-F238E27FC236}">
                <a16:creationId xmlns:a16="http://schemas.microsoft.com/office/drawing/2014/main" id="{C0997E92-280C-4D82-AA32-826E77906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0318" y="2015305"/>
            <a:ext cx="3083682" cy="43349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Content Placeholder 2">
            <a:extLst>
              <a:ext uri="{FF2B5EF4-FFF2-40B4-BE49-F238E27FC236}">
                <a16:creationId xmlns:a16="http://schemas.microsoft.com/office/drawing/2014/main" id="{F8BD04CE-0D70-4CC8-B4C8-B98596894FA2}"/>
              </a:ext>
            </a:extLst>
          </p:cNvPr>
          <p:cNvSpPr txBox="1">
            <a:spLocks/>
          </p:cNvSpPr>
          <p:nvPr/>
        </p:nvSpPr>
        <p:spPr bwMode="auto">
          <a:xfrm>
            <a:off x="6516216" y="692150"/>
            <a:ext cx="2376264" cy="901650"/>
          </a:xfrm>
          <a:prstGeom prst="rect">
            <a:avLst/>
          </a:prstGeom>
          <a:solidFill>
            <a:srgbClr val="FF0000"/>
          </a:solidFill>
          <a:ln>
            <a:solidFill>
              <a:srgbClr val="FF0000"/>
            </a:solidFill>
          </a:ln>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marL="176213" indent="-176213">
              <a:spcBef>
                <a:spcPts val="0"/>
              </a:spcBef>
              <a:spcAft>
                <a:spcPts val="600"/>
              </a:spcAft>
            </a:pPr>
            <a:r>
              <a:rPr lang="en-GB" sz="1400" b="1" kern="0" dirty="0">
                <a:solidFill>
                  <a:schemeClr val="bg1"/>
                </a:solidFill>
              </a:rPr>
              <a:t>Worth £1000</a:t>
            </a:r>
          </a:p>
          <a:p>
            <a:pPr marL="176213" indent="-176213">
              <a:spcBef>
                <a:spcPts val="0"/>
              </a:spcBef>
              <a:spcAft>
                <a:spcPts val="600"/>
              </a:spcAft>
            </a:pPr>
            <a:r>
              <a:rPr lang="en-GB" sz="1400" b="1" kern="0" dirty="0">
                <a:solidFill>
                  <a:schemeClr val="bg1"/>
                </a:solidFill>
              </a:rPr>
              <a:t>2 members each from a governing body  </a:t>
            </a:r>
          </a:p>
        </p:txBody>
      </p:sp>
      <p:sp>
        <p:nvSpPr>
          <p:cNvPr id="3" name="Arrow: Down 2">
            <a:extLst>
              <a:ext uri="{FF2B5EF4-FFF2-40B4-BE49-F238E27FC236}">
                <a16:creationId xmlns:a16="http://schemas.microsoft.com/office/drawing/2014/main" id="{6247D8AF-092D-4C68-9890-62D0676CC901}"/>
              </a:ext>
            </a:extLst>
          </p:cNvPr>
          <p:cNvSpPr/>
          <p:nvPr/>
        </p:nvSpPr>
        <p:spPr>
          <a:xfrm rot="3251841">
            <a:off x="5784534" y="1137054"/>
            <a:ext cx="274225" cy="16656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8E80-2E73-4238-BA94-45806263D059}"/>
              </a:ext>
            </a:extLst>
          </p:cNvPr>
          <p:cNvSpPr>
            <a:spLocks noGrp="1"/>
          </p:cNvSpPr>
          <p:nvPr>
            <p:ph type="title"/>
          </p:nvPr>
        </p:nvSpPr>
        <p:spPr/>
        <p:txBody>
          <a:bodyPr/>
          <a:lstStyle/>
          <a:p>
            <a:endParaRPr lang="en-GB" dirty="0"/>
          </a:p>
        </p:txBody>
      </p:sp>
      <p:pic>
        <p:nvPicPr>
          <p:cNvPr id="9" name="Content Placeholder 4" descr="A close up of a sign&#10;&#10;Description automatically generated">
            <a:extLst>
              <a:ext uri="{FF2B5EF4-FFF2-40B4-BE49-F238E27FC236}">
                <a16:creationId xmlns:a16="http://schemas.microsoft.com/office/drawing/2014/main" id="{FE187D8C-74AF-4DB9-B5D4-E88476E1F4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342"/>
            <a:ext cx="9144001" cy="2184443"/>
          </a:xfrm>
        </p:spPr>
      </p:pic>
      <p:pic>
        <p:nvPicPr>
          <p:cNvPr id="4" name="Picture 3" descr="A screenshot of a cell phone&#10;&#10;Description automatically generated">
            <a:extLst>
              <a:ext uri="{FF2B5EF4-FFF2-40B4-BE49-F238E27FC236}">
                <a16:creationId xmlns:a16="http://schemas.microsoft.com/office/drawing/2014/main" id="{A15C5712-401A-4DC9-80F0-DA63ADFD0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07" y="2233867"/>
            <a:ext cx="8321383" cy="4507076"/>
          </a:xfrm>
          <a:prstGeom prst="rect">
            <a:avLst/>
          </a:prstGeom>
        </p:spPr>
      </p:pic>
      <p:sp>
        <p:nvSpPr>
          <p:cNvPr id="3" name="Oval 2">
            <a:extLst>
              <a:ext uri="{FF2B5EF4-FFF2-40B4-BE49-F238E27FC236}">
                <a16:creationId xmlns:a16="http://schemas.microsoft.com/office/drawing/2014/main" id="{93811612-B2F6-4001-94F3-5E053E5D7DB7}"/>
              </a:ext>
            </a:extLst>
          </p:cNvPr>
          <p:cNvSpPr/>
          <p:nvPr/>
        </p:nvSpPr>
        <p:spPr>
          <a:xfrm>
            <a:off x="107504" y="2492896"/>
            <a:ext cx="2520280" cy="410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78857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D0A9-F898-4642-AB19-FB0125E1C2EF}"/>
              </a:ext>
            </a:extLst>
          </p:cNvPr>
          <p:cNvSpPr>
            <a:spLocks noGrp="1"/>
          </p:cNvSpPr>
          <p:nvPr>
            <p:ph type="title"/>
          </p:nvPr>
        </p:nvSpPr>
        <p:spPr>
          <a:xfrm>
            <a:off x="611188" y="763588"/>
            <a:ext cx="7772400" cy="1143000"/>
          </a:xfrm>
        </p:spPr>
        <p:txBody>
          <a:bodyPr/>
          <a:lstStyle/>
          <a:p>
            <a:r>
              <a:rPr lang="en-GB" dirty="0"/>
              <a:t>Automated Emails to Governors  </a:t>
            </a:r>
          </a:p>
        </p:txBody>
      </p:sp>
      <p:sp>
        <p:nvSpPr>
          <p:cNvPr id="3" name="Content Placeholder 2">
            <a:extLst>
              <a:ext uri="{FF2B5EF4-FFF2-40B4-BE49-F238E27FC236}">
                <a16:creationId xmlns:a16="http://schemas.microsoft.com/office/drawing/2014/main" id="{FAC109B1-8D83-41A3-9E80-59C90353A640}"/>
              </a:ext>
            </a:extLst>
          </p:cNvPr>
          <p:cNvSpPr>
            <a:spLocks noGrp="1"/>
          </p:cNvSpPr>
          <p:nvPr>
            <p:ph idx="1"/>
          </p:nvPr>
        </p:nvSpPr>
        <p:spPr>
          <a:xfrm>
            <a:off x="611188" y="2276872"/>
            <a:ext cx="7772400" cy="3456384"/>
          </a:xfrm>
        </p:spPr>
        <p:txBody>
          <a:bodyPr/>
          <a:lstStyle/>
          <a:p>
            <a:r>
              <a:rPr lang="en-GB" dirty="0"/>
              <a:t>Governors Missing DBS Checks </a:t>
            </a:r>
          </a:p>
          <a:p>
            <a:pPr lvl="1"/>
            <a:r>
              <a:rPr lang="en-GB" sz="2400" dirty="0"/>
              <a:t>15th day of month</a:t>
            </a:r>
          </a:p>
          <a:p>
            <a:endParaRPr lang="en-GB" dirty="0"/>
          </a:p>
          <a:p>
            <a:r>
              <a:rPr lang="en-GB" dirty="0"/>
              <a:t>Governors Missing Prevent Training</a:t>
            </a:r>
          </a:p>
          <a:p>
            <a:pPr lvl="1"/>
            <a:r>
              <a:rPr lang="en-GB" sz="2400" dirty="0"/>
              <a:t>15th…TBC</a:t>
            </a:r>
          </a:p>
          <a:p>
            <a:endParaRPr lang="en-GB" dirty="0"/>
          </a:p>
          <a:p>
            <a:r>
              <a:rPr lang="en-GB" dirty="0"/>
              <a:t>Plus more…</a:t>
            </a:r>
          </a:p>
          <a:p>
            <a:endParaRPr lang="en-GB" dirty="0"/>
          </a:p>
        </p:txBody>
      </p:sp>
      <p:pic>
        <p:nvPicPr>
          <p:cNvPr id="4" name="Picture 7" descr="http://online.fliphtml5.com/ecxg/qcze/files/large/1.jpg?1545075846">
            <a:extLst>
              <a:ext uri="{FF2B5EF4-FFF2-40B4-BE49-F238E27FC236}">
                <a16:creationId xmlns:a16="http://schemas.microsoft.com/office/drawing/2014/main" id="{7FB246F0-959F-489D-BFE0-AFF0871A8E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7912" t="3792" r="7648" b="51286"/>
          <a:stretch>
            <a:fillRect/>
          </a:stretch>
        </p:blipFill>
        <p:spPr bwMode="auto">
          <a:xfrm>
            <a:off x="6516216" y="3686200"/>
            <a:ext cx="172265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age result for dbs">
            <a:extLst>
              <a:ext uri="{FF2B5EF4-FFF2-40B4-BE49-F238E27FC236}">
                <a16:creationId xmlns:a16="http://schemas.microsoft.com/office/drawing/2014/main" id="{39AC01C0-60D9-4CF2-BA27-6D9A8275E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145" y="2137420"/>
            <a:ext cx="211666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62326"/>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34C34886-33B3-48B0-B9A9-BB3CEB6091BC}"/>
              </a:ext>
            </a:extLst>
          </p:cNvPr>
          <p:cNvSpPr>
            <a:spLocks noGrp="1" noChangeArrowheads="1"/>
          </p:cNvSpPr>
          <p:nvPr>
            <p:ph type="title"/>
          </p:nvPr>
        </p:nvSpPr>
        <p:spPr>
          <a:xfrm>
            <a:off x="611188" y="719138"/>
            <a:ext cx="7772400" cy="693737"/>
          </a:xfrm>
        </p:spPr>
        <p:txBody>
          <a:bodyPr/>
          <a:lstStyle/>
          <a:p>
            <a:r>
              <a:rPr lang="en-GB" altLang="en-US"/>
              <a:t>First-Class Email Accounts</a:t>
            </a:r>
          </a:p>
        </p:txBody>
      </p:sp>
      <p:sp>
        <p:nvSpPr>
          <p:cNvPr id="3" name="Content Placeholder 2">
            <a:extLst>
              <a:ext uri="{FF2B5EF4-FFF2-40B4-BE49-F238E27FC236}">
                <a16:creationId xmlns:a16="http://schemas.microsoft.com/office/drawing/2014/main" id="{6B4BA23F-6535-4718-8F06-21629783469A}"/>
              </a:ext>
            </a:extLst>
          </p:cNvPr>
          <p:cNvSpPr>
            <a:spLocks noGrp="1"/>
          </p:cNvSpPr>
          <p:nvPr>
            <p:ph idx="1"/>
          </p:nvPr>
        </p:nvSpPr>
        <p:spPr>
          <a:xfrm>
            <a:off x="468313" y="1341438"/>
            <a:ext cx="8316912" cy="5111750"/>
          </a:xfrm>
        </p:spPr>
        <p:txBody>
          <a:bodyPr/>
          <a:lstStyle/>
          <a:p>
            <a:pPr marL="182563" indent="-182563">
              <a:defRPr/>
            </a:pPr>
            <a:r>
              <a:rPr lang="en-GB" sz="1800" dirty="0"/>
              <a:t>Key updates and information for your meetings are emailed to you on a regular basis. </a:t>
            </a:r>
          </a:p>
          <a:p>
            <a:pPr marL="182563" indent="-182563">
              <a:defRPr/>
            </a:pPr>
            <a:r>
              <a:rPr lang="en-GB" sz="1800" dirty="0"/>
              <a:t>School First-Class email account, please remember to routinely log into your account to access your emails – we advise you to do this on a weekly basis.</a:t>
            </a:r>
          </a:p>
          <a:p>
            <a:pPr marL="182563" indent="-182563">
              <a:defRPr/>
            </a:pPr>
            <a:r>
              <a:rPr lang="en-GB" sz="1800" dirty="0"/>
              <a:t>If you have any problems accessing your First-Class email then please speak to your school’s administrator for support.</a:t>
            </a:r>
          </a:p>
          <a:p>
            <a:pPr marL="0" indent="0">
              <a:buFontTx/>
              <a:buNone/>
              <a:defRPr/>
            </a:pPr>
            <a:endParaRPr lang="en-GB" sz="200" b="1" dirty="0"/>
          </a:p>
          <a:p>
            <a:pPr>
              <a:defRPr/>
            </a:pPr>
            <a:endParaRPr lang="en-GB" sz="1800" dirty="0"/>
          </a:p>
        </p:txBody>
      </p:sp>
      <p:sp>
        <p:nvSpPr>
          <p:cNvPr id="4" name="Rectangle: Rounded Corners 3">
            <a:extLst>
              <a:ext uri="{FF2B5EF4-FFF2-40B4-BE49-F238E27FC236}">
                <a16:creationId xmlns:a16="http://schemas.microsoft.com/office/drawing/2014/main" id="{C0B57C5C-2DE4-448E-B703-ECD3BC6F901E}"/>
              </a:ext>
            </a:extLst>
          </p:cNvPr>
          <p:cNvSpPr/>
          <p:nvPr/>
        </p:nvSpPr>
        <p:spPr>
          <a:xfrm>
            <a:off x="250825" y="3284538"/>
            <a:ext cx="8642350" cy="345757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269875"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First Class supported by the Oldham Council’s Unity Partnership </a:t>
            </a:r>
          </a:p>
          <a:p>
            <a:pPr marL="285750" marR="0" lvl="0" indent="-19843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Passwords - Your password is automatically reset every 90 days (3 Months), this is in line with the council policy.</a:t>
            </a:r>
          </a:p>
          <a:p>
            <a:pPr marL="285750" marR="0" lvl="0" indent="-19843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Passwords must contain more than 8 characters mixed between numerals, uppercase and lowercase letters.</a:t>
            </a:r>
          </a:p>
          <a:p>
            <a:pPr marL="285750" marR="0" lvl="0" indent="-19843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You can call the Unity Partnership ICT Support team for support if you wish (details below).</a:t>
            </a:r>
          </a:p>
          <a:p>
            <a:pPr marL="269875" marR="0" lvl="1"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Tel:</a:t>
            </a:r>
            <a:r>
              <a:rPr kumimoji="0" lang="en-GB" sz="1600" b="0" i="0" u="none" strike="noStrike" kern="1200" cap="none" spc="0" normalizeH="0" baseline="0" noProof="0" dirty="0">
                <a:ln>
                  <a:noFill/>
                </a:ln>
                <a:solidFill>
                  <a:srgbClr val="000000"/>
                </a:solidFill>
                <a:effectLst/>
                <a:uLnTx/>
                <a:uFillTx/>
                <a:latin typeface="Arial"/>
                <a:ea typeface="+mn-ea"/>
                <a:cs typeface="+mn-cs"/>
              </a:rPr>
              <a:t> 0161 770 1000 option 2* |  </a:t>
            </a:r>
            <a:r>
              <a:rPr kumimoji="0" lang="en-GB" sz="1600" b="1" i="0" u="none" strike="noStrike" kern="1200" cap="none" spc="0" normalizeH="0" baseline="0" noProof="0" dirty="0">
                <a:ln>
                  <a:noFill/>
                </a:ln>
                <a:solidFill>
                  <a:srgbClr val="000000"/>
                </a:solidFill>
                <a:effectLst/>
                <a:uLnTx/>
                <a:uFillTx/>
                <a:latin typeface="Arial"/>
                <a:ea typeface="+mn-ea"/>
                <a:cs typeface="+mn-cs"/>
              </a:rPr>
              <a:t>Mon–Thurs </a:t>
            </a:r>
            <a:r>
              <a:rPr kumimoji="0" lang="en-GB" sz="1600" b="0" i="0" u="none" strike="noStrike" kern="1200" cap="none" spc="0" normalizeH="0" baseline="0" noProof="0" dirty="0">
                <a:ln>
                  <a:noFill/>
                </a:ln>
                <a:solidFill>
                  <a:srgbClr val="000000"/>
                </a:solidFill>
                <a:effectLst/>
                <a:uLnTx/>
                <a:uFillTx/>
                <a:latin typeface="Arial"/>
                <a:ea typeface="+mn-ea"/>
                <a:cs typeface="+mn-cs"/>
              </a:rPr>
              <a:t>8am to 5:30pm &amp; </a:t>
            </a:r>
            <a:r>
              <a:rPr kumimoji="0" lang="en-GB" sz="1600" b="1" i="0" u="none" strike="noStrike" kern="1200" cap="none" spc="0" normalizeH="0" baseline="0" noProof="0" dirty="0">
                <a:ln>
                  <a:noFill/>
                </a:ln>
                <a:solidFill>
                  <a:srgbClr val="000000"/>
                </a:solidFill>
                <a:effectLst/>
                <a:uLnTx/>
                <a:uFillTx/>
                <a:latin typeface="Arial"/>
                <a:ea typeface="+mn-ea"/>
                <a:cs typeface="+mn-cs"/>
              </a:rPr>
              <a:t>Friday </a:t>
            </a:r>
            <a:r>
              <a:rPr kumimoji="0" lang="en-GB" sz="1600" b="0" i="0" u="none" strike="noStrike" kern="1200" cap="none" spc="0" normalizeH="0" baseline="0" noProof="0" dirty="0">
                <a:ln>
                  <a:noFill/>
                </a:ln>
                <a:solidFill>
                  <a:srgbClr val="000000"/>
                </a:solidFill>
                <a:effectLst/>
                <a:uLnTx/>
                <a:uFillTx/>
                <a:latin typeface="Arial"/>
                <a:ea typeface="+mn-ea"/>
                <a:cs typeface="+mn-cs"/>
              </a:rPr>
              <a:t>8am to 5pm </a:t>
            </a:r>
          </a:p>
          <a:p>
            <a:pPr marL="357188" marR="0" lvl="1" indent="-87313" algn="l" defTabSz="914400" rtl="0" eaLnBrk="0" fontAlgn="base" latinLnBrk="0" hangingPunct="0">
              <a:lnSpc>
                <a:spcPct val="100000"/>
              </a:lnSpc>
              <a:spcBef>
                <a:spcPct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t>
            </a:r>
            <a:r>
              <a:rPr kumimoji="0" lang="en-GB" sz="1400" b="0" i="1" u="none" strike="noStrike" kern="1200" cap="none" spc="0" normalizeH="0" baseline="0" noProof="0" dirty="0">
                <a:ln>
                  <a:noFill/>
                </a:ln>
                <a:solidFill>
                  <a:srgbClr val="000000"/>
                </a:solidFill>
                <a:effectLst/>
                <a:uLnTx/>
                <a:uFillTx/>
                <a:latin typeface="Arial"/>
                <a:ea typeface="+mn-ea"/>
                <a:cs typeface="+mn-cs"/>
              </a:rPr>
              <a:t>Please note that due to a high level of calls there may occasionally be a waiting period (there will not be any voicemail or call-back facility)   </a:t>
            </a:r>
            <a:endParaRPr kumimoji="0" lang="en-GB" sz="1600" b="0" i="1" u="none" strike="noStrike" kern="1200" cap="none" spc="0" normalizeH="0" baseline="0" noProof="0" dirty="0">
              <a:ln>
                <a:noFill/>
              </a:ln>
              <a:solidFill>
                <a:srgbClr val="000000"/>
              </a:solidFill>
              <a:effectLst/>
              <a:uLnTx/>
              <a:uFillTx/>
              <a:latin typeface="Arial"/>
              <a:ea typeface="+mn-ea"/>
              <a:cs typeface="+mn-cs"/>
            </a:endParaRPr>
          </a:p>
          <a:p>
            <a:pPr marL="285750" marR="0" lvl="0" indent="-19843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Training – ICT are looking to offer training in the new year to support governors accessing and using their First Class account - more information to follow…</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9914D3-741D-491F-B392-E43EC295EAE3}"/>
              </a:ext>
            </a:extLst>
          </p:cNvPr>
          <p:cNvPicPr>
            <a:picLocks noChangeAspect="1"/>
          </p:cNvPicPr>
          <p:nvPr/>
        </p:nvPicPr>
        <p:blipFill>
          <a:blip r:embed="rId2"/>
          <a:stretch>
            <a:fillRect/>
          </a:stretch>
        </p:blipFill>
        <p:spPr>
          <a:xfrm>
            <a:off x="275753" y="3963988"/>
            <a:ext cx="4357175" cy="2286940"/>
          </a:xfrm>
          <a:prstGeom prst="rect">
            <a:avLst/>
          </a:prstGeom>
        </p:spPr>
      </p:pic>
      <p:sp>
        <p:nvSpPr>
          <p:cNvPr id="2" name="Title 1">
            <a:extLst>
              <a:ext uri="{FF2B5EF4-FFF2-40B4-BE49-F238E27FC236}">
                <a16:creationId xmlns:a16="http://schemas.microsoft.com/office/drawing/2014/main" id="{841C00AD-AF8E-41A2-8B4B-F708D96B7794}"/>
              </a:ext>
            </a:extLst>
          </p:cNvPr>
          <p:cNvSpPr>
            <a:spLocks noGrp="1"/>
          </p:cNvSpPr>
          <p:nvPr>
            <p:ph type="title"/>
          </p:nvPr>
        </p:nvSpPr>
        <p:spPr>
          <a:xfrm>
            <a:off x="611188" y="719138"/>
            <a:ext cx="7772400" cy="693638"/>
          </a:xfrm>
        </p:spPr>
        <p:txBody>
          <a:bodyPr/>
          <a:lstStyle/>
          <a:p>
            <a:r>
              <a:rPr lang="en-GB" dirty="0"/>
              <a:t>SLA 2020/21</a:t>
            </a:r>
          </a:p>
        </p:txBody>
      </p:sp>
      <p:sp>
        <p:nvSpPr>
          <p:cNvPr id="3" name="Content Placeholder 2">
            <a:extLst>
              <a:ext uri="{FF2B5EF4-FFF2-40B4-BE49-F238E27FC236}">
                <a16:creationId xmlns:a16="http://schemas.microsoft.com/office/drawing/2014/main" id="{6B5F6621-D212-483A-8614-55026802537F}"/>
              </a:ext>
            </a:extLst>
          </p:cNvPr>
          <p:cNvSpPr>
            <a:spLocks noGrp="1"/>
          </p:cNvSpPr>
          <p:nvPr>
            <p:ph idx="1"/>
          </p:nvPr>
        </p:nvSpPr>
        <p:spPr>
          <a:xfrm>
            <a:off x="611188" y="1906588"/>
            <a:ext cx="4032820" cy="4114800"/>
          </a:xfrm>
        </p:spPr>
        <p:txBody>
          <a:bodyPr/>
          <a:lstStyle/>
          <a:p>
            <a:r>
              <a:rPr lang="en-GB" dirty="0"/>
              <a:t>SLA buy-back documents issued to schools this week.</a:t>
            </a:r>
          </a:p>
          <a:p>
            <a:endParaRPr lang="en-GB" dirty="0"/>
          </a:p>
          <a:p>
            <a:pPr marL="0" indent="0">
              <a:buNone/>
            </a:pPr>
            <a:endParaRPr lang="en-GB" dirty="0"/>
          </a:p>
        </p:txBody>
      </p:sp>
      <p:pic>
        <p:nvPicPr>
          <p:cNvPr id="13" name="Picture 12">
            <a:extLst>
              <a:ext uri="{FF2B5EF4-FFF2-40B4-BE49-F238E27FC236}">
                <a16:creationId xmlns:a16="http://schemas.microsoft.com/office/drawing/2014/main" id="{8E456478-E5C7-4DDB-9A18-103810A7A85F}"/>
              </a:ext>
            </a:extLst>
          </p:cNvPr>
          <p:cNvPicPr>
            <a:picLocks noChangeAspect="1"/>
          </p:cNvPicPr>
          <p:nvPr/>
        </p:nvPicPr>
        <p:blipFill>
          <a:blip r:embed="rId3"/>
          <a:stretch>
            <a:fillRect/>
          </a:stretch>
        </p:blipFill>
        <p:spPr>
          <a:xfrm>
            <a:off x="4965535" y="1049561"/>
            <a:ext cx="3960440" cy="5297469"/>
          </a:xfrm>
          <a:prstGeom prst="rect">
            <a:avLst/>
          </a:prstGeom>
          <a:ln w="12700">
            <a:solidFill>
              <a:schemeClr val="accent2">
                <a:lumMod val="60000"/>
                <a:lumOff val="40000"/>
              </a:schemeClr>
            </a:solid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8AE065F2-451B-4875-981A-B96BB257D380}"/>
              </a:ext>
            </a:extLst>
          </p:cNvPr>
          <p:cNvSpPr/>
          <p:nvPr/>
        </p:nvSpPr>
        <p:spPr>
          <a:xfrm>
            <a:off x="4029431" y="5936567"/>
            <a:ext cx="864096" cy="4045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8516035"/>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697BAD28-E49D-412F-A1A5-6AFD9618783D}"/>
              </a:ext>
            </a:extLst>
          </p:cNvPr>
          <p:cNvSpPr>
            <a:spLocks noGrp="1" noChangeArrowheads="1"/>
          </p:cNvSpPr>
          <p:nvPr>
            <p:ph type="ctrTitle"/>
          </p:nvPr>
        </p:nvSpPr>
        <p:spPr>
          <a:xfrm>
            <a:off x="468313" y="2205038"/>
            <a:ext cx="8207375" cy="2808287"/>
          </a:xfrm>
        </p:spPr>
        <p:txBody>
          <a:bodyPr/>
          <a:lstStyle/>
          <a:p>
            <a:pPr eaLnBrk="1" hangingPunct="1"/>
            <a:r>
              <a:rPr lang="en-GB" altLang="en-US" sz="4000" b="1">
                <a:solidFill>
                  <a:srgbClr val="00B3BE"/>
                </a:solidFill>
              </a:rPr>
              <a:t>Spring Term Agenda 2020</a:t>
            </a:r>
            <a:br>
              <a:rPr lang="en-GB" altLang="en-US" sz="4000" b="1">
                <a:solidFill>
                  <a:srgbClr val="00B3BE"/>
                </a:solidFill>
              </a:rPr>
            </a:br>
            <a:br>
              <a:rPr lang="en-GB" altLang="en-US" sz="3600" b="1">
                <a:solidFill>
                  <a:srgbClr val="00B3BE"/>
                </a:solidFill>
              </a:rPr>
            </a:br>
            <a:br>
              <a:rPr lang="en-GB" altLang="en-US" sz="3600" b="1">
                <a:solidFill>
                  <a:srgbClr val="00B3BE"/>
                </a:solidFill>
              </a:rPr>
            </a:br>
            <a:r>
              <a:rPr lang="en-GB" altLang="en-US" sz="3200" b="1"/>
              <a:t>Gerri Barry</a:t>
            </a:r>
            <a:br>
              <a:rPr lang="en-GB" altLang="en-US" sz="3200" b="1"/>
            </a:br>
            <a:r>
              <a:rPr lang="en-GB" altLang="en-US" sz="3200"/>
              <a:t>Information and Advice Service Manager</a:t>
            </a:r>
            <a:br>
              <a:rPr lang="en-GB" altLang="en-US" sz="3200"/>
            </a:br>
            <a:br>
              <a:rPr lang="en-GB" altLang="en-US" sz="3600" b="1"/>
            </a:br>
            <a:br>
              <a:rPr lang="en-GB" altLang="en-US" sz="2000"/>
            </a:br>
            <a:br>
              <a:rPr lang="en-GB" altLang="en-US" sz="2000"/>
            </a:br>
            <a:br>
              <a:rPr lang="en-GB" altLang="en-US" sz="2000"/>
            </a:br>
            <a:br>
              <a:rPr lang="en-GB" altLang="en-US" sz="2000"/>
            </a:br>
            <a:br>
              <a:rPr lang="en-GB" altLang="en-US" sz="2000"/>
            </a:br>
            <a:br>
              <a:rPr lang="en-GB" altLang="en-US" sz="2400" b="1"/>
            </a:br>
            <a:br>
              <a:rPr lang="en-US" altLang="en-US" sz="2400"/>
            </a:br>
            <a:endParaRPr lang="en-GB" altLang="en-US" sz="24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randombar(horizontal)">
                                      <p:cBhvr>
                                        <p:cTn id="7" dur="500"/>
                                        <p:tgtEl>
                                          <p:spTgt spid="23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Local Authority Agenda Item for </a:t>
            </a:r>
            <a:r>
              <a:rPr lang="en-GB" altLang="en-US" b="1" dirty="0">
                <a:solidFill>
                  <a:srgbClr val="FF0000"/>
                </a:solidFill>
              </a:rPr>
              <a:t>A</a:t>
            </a:r>
            <a:r>
              <a:rPr lang="en-GB" b="1" dirty="0">
                <a:solidFill>
                  <a:srgbClr val="FF0000"/>
                </a:solidFill>
              </a:rPr>
              <a:t>ction</a:t>
            </a:r>
            <a:endParaRPr lang="en-GB" dirty="0">
              <a:solidFill>
                <a:srgbClr val="FF0000"/>
              </a:solidFill>
            </a:endParaRPr>
          </a:p>
        </p:txBody>
      </p:sp>
      <p:sp>
        <p:nvSpPr>
          <p:cNvPr id="3" name="Content Placeholder 2"/>
          <p:cNvSpPr>
            <a:spLocks noGrp="1"/>
          </p:cNvSpPr>
          <p:nvPr>
            <p:ph idx="1"/>
          </p:nvPr>
        </p:nvSpPr>
        <p:spPr>
          <a:xfrm>
            <a:off x="637727" y="2204865"/>
            <a:ext cx="7772400" cy="2736304"/>
          </a:xfrm>
          <a:solidFill>
            <a:srgbClr val="EBEBFF"/>
          </a:solidFill>
        </p:spPr>
        <p:txBody>
          <a:bodyPr/>
          <a:lstStyle/>
          <a:p>
            <a:endParaRPr lang="en-GB" dirty="0"/>
          </a:p>
          <a:p>
            <a:r>
              <a:rPr lang="en-GB" dirty="0"/>
              <a:t>There must be an </a:t>
            </a:r>
            <a:r>
              <a:rPr lang="en-GB" sz="2800" b="1" dirty="0">
                <a:solidFill>
                  <a:srgbClr val="FF0000"/>
                </a:solidFill>
              </a:rPr>
              <a:t>action</a:t>
            </a:r>
            <a:r>
              <a:rPr lang="en-GB" dirty="0"/>
              <a:t> in the minutes!</a:t>
            </a:r>
          </a:p>
          <a:p>
            <a:endParaRPr lang="en-GB" dirty="0"/>
          </a:p>
          <a:p>
            <a:r>
              <a:rPr lang="en-GB" b="1" dirty="0"/>
              <a:t>Remind</a:t>
            </a:r>
            <a:r>
              <a:rPr lang="en-GB" dirty="0"/>
              <a:t> the Chair if the governors skip over it!!!</a:t>
            </a:r>
          </a:p>
        </p:txBody>
      </p:sp>
    </p:spTree>
    <p:extLst>
      <p:ext uri="{BB962C8B-B14F-4D97-AF65-F5344CB8AC3E}">
        <p14:creationId xmlns:p14="http://schemas.microsoft.com/office/powerpoint/2010/main" val="1442066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A2F1828-6584-4658-871A-C9A28C62F8FB}"/>
              </a:ext>
            </a:extLst>
          </p:cNvPr>
          <p:cNvSpPr>
            <a:spLocks noGrp="1" noChangeArrowheads="1"/>
          </p:cNvSpPr>
          <p:nvPr>
            <p:ph type="title"/>
          </p:nvPr>
        </p:nvSpPr>
        <p:spPr/>
        <p:txBody>
          <a:bodyPr/>
          <a:lstStyle/>
          <a:p>
            <a:endParaRPr lang="en-US" altLang="en-US"/>
          </a:p>
        </p:txBody>
      </p:sp>
      <p:sp>
        <p:nvSpPr>
          <p:cNvPr id="31747" name="Content Placeholder 2">
            <a:extLst>
              <a:ext uri="{FF2B5EF4-FFF2-40B4-BE49-F238E27FC236}">
                <a16:creationId xmlns:a16="http://schemas.microsoft.com/office/drawing/2014/main" id="{160B596E-179C-4FAC-9D3B-994A9B06BE40}"/>
              </a:ext>
            </a:extLst>
          </p:cNvPr>
          <p:cNvSpPr>
            <a:spLocks noGrp="1" noChangeArrowheads="1"/>
          </p:cNvSpPr>
          <p:nvPr>
            <p:ph idx="1"/>
          </p:nvPr>
        </p:nvSpPr>
        <p:spPr/>
        <p:txBody>
          <a:bodyPr/>
          <a:lstStyle/>
          <a:p>
            <a:endParaRPr lang="en-US" altLang="en-US"/>
          </a:p>
        </p:txBody>
      </p:sp>
      <p:pic>
        <p:nvPicPr>
          <p:cNvPr id="31748" name="Picture 3" descr="SMT structure">
            <a:extLst>
              <a:ext uri="{FF2B5EF4-FFF2-40B4-BE49-F238E27FC236}">
                <a16:creationId xmlns:a16="http://schemas.microsoft.com/office/drawing/2014/main" id="{E040AC8E-B5B4-4F2F-84BD-F1985E912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535" t="5002" r="3375" b="11658"/>
          <a:stretch>
            <a:fillRect/>
          </a:stretch>
        </p:blipFill>
        <p:spPr bwMode="auto">
          <a:xfrm>
            <a:off x="107950" y="528638"/>
            <a:ext cx="89281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C664819D-454A-4DCD-8B21-726147D80361}"/>
              </a:ext>
            </a:extLst>
          </p:cNvPr>
          <p:cNvSpPr/>
          <p:nvPr/>
        </p:nvSpPr>
        <p:spPr>
          <a:xfrm>
            <a:off x="7214712" y="4365104"/>
            <a:ext cx="1947862"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4C2937B-00CB-4E8F-87C5-36B4DF7A226C}"/>
              </a:ext>
            </a:extLst>
          </p:cNvPr>
          <p:cNvSpPr>
            <a:spLocks noGrp="1" noChangeArrowheads="1"/>
          </p:cNvSpPr>
          <p:nvPr>
            <p:ph type="title"/>
          </p:nvPr>
        </p:nvSpPr>
        <p:spPr>
          <a:xfrm>
            <a:off x="611188" y="719138"/>
            <a:ext cx="7772400" cy="765175"/>
          </a:xfrm>
        </p:spPr>
        <p:txBody>
          <a:bodyPr/>
          <a:lstStyle/>
          <a:p>
            <a:r>
              <a:rPr lang="en-GB" altLang="en-US" dirty="0"/>
              <a:t>Local Authority Agenda Item for </a:t>
            </a:r>
            <a:r>
              <a:rPr lang="en-GB" altLang="en-US" b="1" dirty="0">
                <a:solidFill>
                  <a:srgbClr val="FF0000"/>
                </a:solidFill>
              </a:rPr>
              <a:t>Action</a:t>
            </a:r>
            <a:endParaRPr lang="en-GB" altLang="en-US" dirty="0">
              <a:solidFill>
                <a:srgbClr val="FF0000"/>
              </a:solidFill>
            </a:endParaRPr>
          </a:p>
        </p:txBody>
      </p:sp>
      <p:sp>
        <p:nvSpPr>
          <p:cNvPr id="5" name="Content Placeholder 2">
            <a:extLst>
              <a:ext uri="{FF2B5EF4-FFF2-40B4-BE49-F238E27FC236}">
                <a16:creationId xmlns:a16="http://schemas.microsoft.com/office/drawing/2014/main" id="{0CFF413F-7514-4507-B74A-CAC81CED717B}"/>
              </a:ext>
            </a:extLst>
          </p:cNvPr>
          <p:cNvSpPr txBox="1">
            <a:spLocks/>
          </p:cNvSpPr>
          <p:nvPr/>
        </p:nvSpPr>
        <p:spPr bwMode="auto">
          <a:xfrm>
            <a:off x="250825" y="2368550"/>
            <a:ext cx="8285163" cy="28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lvl="1">
              <a:spcAft>
                <a:spcPts val="0"/>
              </a:spcAft>
              <a:defRPr/>
            </a:pPr>
            <a:endParaRPr lang="en-GB" sz="1800" dirty="0">
              <a:solidFill>
                <a:srgbClr val="61636B"/>
              </a:solidFill>
              <a:ea typeface="Times New Roman" panose="02020603050405020304" pitchFamily="18" charset="0"/>
            </a:endParaRPr>
          </a:p>
          <a:p>
            <a:pPr marL="457200" lvl="1" indent="0">
              <a:spcAft>
                <a:spcPts val="1200"/>
              </a:spcAft>
              <a:buFontTx/>
              <a:buNone/>
              <a:defRPr/>
            </a:pPr>
            <a:endParaRPr lang="en-GB" kern="0" dirty="0"/>
          </a:p>
        </p:txBody>
      </p:sp>
      <p:sp>
        <p:nvSpPr>
          <p:cNvPr id="7" name="Content Placeholder 2">
            <a:extLst>
              <a:ext uri="{FF2B5EF4-FFF2-40B4-BE49-F238E27FC236}">
                <a16:creationId xmlns:a16="http://schemas.microsoft.com/office/drawing/2014/main" id="{F34A98FE-DC91-4D0D-A0C4-4B5E0C86DBD9}"/>
              </a:ext>
            </a:extLst>
          </p:cNvPr>
          <p:cNvSpPr txBox="1">
            <a:spLocks/>
          </p:cNvSpPr>
          <p:nvPr/>
        </p:nvSpPr>
        <p:spPr bwMode="auto">
          <a:xfrm>
            <a:off x="621381" y="1921669"/>
            <a:ext cx="7921625"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a:spcAft>
                <a:spcPts val="0"/>
              </a:spcAft>
              <a:defRPr/>
            </a:pPr>
            <a:r>
              <a:rPr lang="en-GB" b="1" kern="0" dirty="0"/>
              <a:t>Item 13.1</a:t>
            </a:r>
          </a:p>
          <a:p>
            <a:pPr marL="269875" indent="0">
              <a:spcAft>
                <a:spcPts val="1200"/>
              </a:spcAft>
              <a:buNone/>
              <a:defRPr/>
            </a:pPr>
            <a:r>
              <a:rPr lang="en-GB" b="1" kern="0" dirty="0"/>
              <a:t>Keeping Children Safe in Education (KCSIE) 2019 - Updated Guidance</a:t>
            </a:r>
          </a:p>
          <a:p>
            <a:pPr lvl="1">
              <a:spcAft>
                <a:spcPts val="1200"/>
              </a:spcAft>
              <a:defRPr/>
            </a:pPr>
            <a:r>
              <a:rPr lang="en-GB" sz="2400" kern="0" dirty="0"/>
              <a:t>Governors are asked to be aware of updated guidance and to ensure that the school’s safeguarding policies are up-to-date and published on the school website.  </a:t>
            </a:r>
            <a:r>
              <a:rPr lang="en-GB" sz="2400" kern="0" dirty="0">
                <a:hlinkClick r:id="rId2"/>
              </a:rPr>
              <a:t>www.oldham.gov.uk/keepingchildrensafe</a:t>
            </a:r>
            <a:r>
              <a:rPr lang="en-GB" sz="2400" kern="0" dirty="0"/>
              <a:t> </a:t>
            </a:r>
          </a:p>
          <a:p>
            <a:pPr>
              <a:spcAft>
                <a:spcPts val="1200"/>
              </a:spcAft>
              <a:defRPr/>
            </a:pPr>
            <a:endParaRPr lang="en-GB" sz="1100" kern="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B0233041-12BC-471E-95F0-89D86452E7BD}"/>
              </a:ext>
            </a:extLst>
          </p:cNvPr>
          <p:cNvSpPr>
            <a:spLocks noGrp="1" noChangeArrowheads="1"/>
          </p:cNvSpPr>
          <p:nvPr>
            <p:ph type="title"/>
          </p:nvPr>
        </p:nvSpPr>
        <p:spPr>
          <a:xfrm>
            <a:off x="469776" y="704502"/>
            <a:ext cx="7772400" cy="765175"/>
          </a:xfrm>
        </p:spPr>
        <p:txBody>
          <a:bodyPr/>
          <a:lstStyle/>
          <a:p>
            <a:r>
              <a:rPr lang="en-GB" altLang="en-US" dirty="0"/>
              <a:t>Local Authority Agenda Item for </a:t>
            </a:r>
            <a:r>
              <a:rPr lang="en-GB" altLang="en-US" b="1" dirty="0">
                <a:solidFill>
                  <a:srgbClr val="FF0000"/>
                </a:solidFill>
              </a:rPr>
              <a:t>Action</a:t>
            </a:r>
            <a:endParaRPr lang="en-GB" altLang="en-US" dirty="0">
              <a:solidFill>
                <a:srgbClr val="FF0000"/>
              </a:solidFill>
            </a:endParaRPr>
          </a:p>
        </p:txBody>
      </p:sp>
      <p:sp>
        <p:nvSpPr>
          <p:cNvPr id="5" name="Content Placeholder 2">
            <a:extLst>
              <a:ext uri="{FF2B5EF4-FFF2-40B4-BE49-F238E27FC236}">
                <a16:creationId xmlns:a16="http://schemas.microsoft.com/office/drawing/2014/main" id="{0CFF413F-7514-4507-B74A-CAC81CED717B}"/>
              </a:ext>
            </a:extLst>
          </p:cNvPr>
          <p:cNvSpPr txBox="1">
            <a:spLocks/>
          </p:cNvSpPr>
          <p:nvPr/>
        </p:nvSpPr>
        <p:spPr bwMode="auto">
          <a:xfrm>
            <a:off x="-20034" y="1397000"/>
            <a:ext cx="5456130" cy="41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lvl="1">
              <a:spcBef>
                <a:spcPts val="0"/>
              </a:spcBef>
              <a:spcAft>
                <a:spcPts val="600"/>
              </a:spcAft>
              <a:buFont typeface="Arial" panose="020B0604020202020204" pitchFamily="34" charset="0"/>
              <a:buChar char="•"/>
              <a:defRPr/>
            </a:pPr>
            <a:r>
              <a:rPr lang="en-GB" sz="2400" b="1" dirty="0">
                <a:solidFill>
                  <a:srgbClr val="61636B"/>
                </a:solidFill>
                <a:ea typeface="Times New Roman" panose="02020603050405020304" pitchFamily="18" charset="0"/>
              </a:rPr>
              <a:t>Item 13.2 - Section 128 Checks for School Governors</a:t>
            </a:r>
          </a:p>
          <a:p>
            <a:pPr marL="720725" lvl="1" indent="0">
              <a:spcBef>
                <a:spcPts val="0"/>
              </a:spcBef>
              <a:spcAft>
                <a:spcPts val="600"/>
              </a:spcAft>
              <a:buNone/>
              <a:defRPr/>
            </a:pPr>
            <a:endParaRPr lang="en-GB" sz="1800" dirty="0">
              <a:solidFill>
                <a:srgbClr val="61636B"/>
              </a:solidFill>
              <a:ea typeface="Times New Roman" panose="02020603050405020304" pitchFamily="18" charset="0"/>
            </a:endParaRPr>
          </a:p>
          <a:p>
            <a:pPr marL="720725" lvl="1" indent="0">
              <a:spcBef>
                <a:spcPts val="0"/>
              </a:spcBef>
              <a:spcAft>
                <a:spcPts val="600"/>
              </a:spcAft>
              <a:buNone/>
              <a:defRPr/>
            </a:pPr>
            <a:r>
              <a:rPr lang="en-GB" b="1" dirty="0"/>
              <a:t>Section 128 Checks – ‘barred list’ </a:t>
            </a:r>
            <a:endParaRPr lang="en-GB" sz="1800" dirty="0">
              <a:solidFill>
                <a:srgbClr val="61636B"/>
              </a:solidFill>
              <a:ea typeface="Times New Roman" panose="02020603050405020304" pitchFamily="18" charset="0"/>
            </a:endParaRPr>
          </a:p>
          <a:p>
            <a:pPr marL="720725" lvl="1" indent="0">
              <a:spcBef>
                <a:spcPts val="0"/>
              </a:spcBef>
              <a:spcAft>
                <a:spcPts val="600"/>
              </a:spcAft>
              <a:buNone/>
              <a:defRPr/>
            </a:pPr>
            <a:r>
              <a:rPr lang="en-GB" dirty="0"/>
              <a:t>From September 2019, Ofsted Inspectors are now checking that </a:t>
            </a:r>
            <a:r>
              <a:rPr lang="en-GB" b="1" dirty="0"/>
              <a:t>Section 128 </a:t>
            </a:r>
            <a:r>
              <a:rPr lang="en-GB" dirty="0"/>
              <a:t> checks for </a:t>
            </a:r>
            <a:r>
              <a:rPr lang="en-GB" b="1" dirty="0">
                <a:solidFill>
                  <a:srgbClr val="FF0000"/>
                </a:solidFill>
              </a:rPr>
              <a:t>ALL</a:t>
            </a:r>
            <a:r>
              <a:rPr lang="en-GB" dirty="0"/>
              <a:t> school governors (and managers of academy schools, Trust members and Trustees) have been completed and recorded on your school's single central record (SCR). </a:t>
            </a:r>
            <a:endParaRPr lang="en-GB" sz="1800" dirty="0">
              <a:solidFill>
                <a:srgbClr val="61636B"/>
              </a:solidFill>
              <a:ea typeface="Times New Roman" panose="02020603050405020304" pitchFamily="18" charset="0"/>
            </a:endParaRPr>
          </a:p>
          <a:p>
            <a:pPr marL="720725" lvl="1" indent="0">
              <a:spcBef>
                <a:spcPts val="0"/>
              </a:spcBef>
              <a:spcAft>
                <a:spcPts val="600"/>
              </a:spcAft>
              <a:buNone/>
              <a:defRPr/>
            </a:pPr>
            <a:r>
              <a:rPr lang="en-GB" sz="1800" dirty="0">
                <a:solidFill>
                  <a:srgbClr val="61636B"/>
                </a:solidFill>
                <a:ea typeface="Times New Roman" panose="02020603050405020304" pitchFamily="18" charset="0"/>
              </a:rPr>
              <a:t> </a:t>
            </a:r>
          </a:p>
          <a:p>
            <a:pPr marL="720725" lvl="1" indent="0">
              <a:spcBef>
                <a:spcPts val="0"/>
              </a:spcBef>
              <a:spcAft>
                <a:spcPts val="600"/>
              </a:spcAft>
              <a:buNone/>
              <a:defRPr/>
            </a:pPr>
            <a:r>
              <a:rPr lang="en-GB" sz="1800" dirty="0">
                <a:solidFill>
                  <a:srgbClr val="61636B"/>
                </a:solidFill>
                <a:ea typeface="Times New Roman" panose="02020603050405020304" pitchFamily="18" charset="0"/>
              </a:rPr>
              <a:t>Guidance on how to do list has been issued to schools. </a:t>
            </a:r>
          </a:p>
          <a:p>
            <a:pPr lvl="1">
              <a:spcBef>
                <a:spcPts val="0"/>
              </a:spcBef>
              <a:spcAft>
                <a:spcPts val="600"/>
              </a:spcAft>
              <a:buFont typeface="Arial" panose="020B0604020202020204" pitchFamily="34" charset="0"/>
              <a:buChar char="•"/>
              <a:defRPr/>
            </a:pPr>
            <a:endParaRPr lang="en-GB" sz="1600" dirty="0">
              <a:solidFill>
                <a:srgbClr val="61636B"/>
              </a:solidFill>
              <a:ea typeface="Times New Roman" panose="02020603050405020304" pitchFamily="18" charset="0"/>
            </a:endParaRPr>
          </a:p>
          <a:p>
            <a:pPr marL="457200" lvl="1" indent="0">
              <a:spcBef>
                <a:spcPts val="1200"/>
              </a:spcBef>
              <a:spcAft>
                <a:spcPts val="0"/>
              </a:spcAft>
              <a:buNone/>
              <a:defRPr/>
            </a:pPr>
            <a:r>
              <a:rPr lang="en-GB" sz="1600" b="1" dirty="0">
                <a:solidFill>
                  <a:srgbClr val="61636B"/>
                </a:solidFill>
                <a:ea typeface="Times New Roman" panose="02020603050405020304" pitchFamily="18" charset="0"/>
              </a:rPr>
              <a:t> </a:t>
            </a:r>
          </a:p>
          <a:p>
            <a:pPr lvl="1">
              <a:spcAft>
                <a:spcPts val="0"/>
              </a:spcAft>
              <a:defRPr/>
            </a:pPr>
            <a:endParaRPr lang="en-GB" sz="1600" dirty="0">
              <a:solidFill>
                <a:srgbClr val="61636B"/>
              </a:solidFill>
              <a:ea typeface="Times New Roman" panose="02020603050405020304" pitchFamily="18" charset="0"/>
            </a:endParaRPr>
          </a:p>
          <a:p>
            <a:pPr marL="457200" lvl="1" indent="0">
              <a:spcAft>
                <a:spcPts val="1200"/>
              </a:spcAft>
              <a:buFontTx/>
              <a:buNone/>
              <a:defRPr/>
            </a:pPr>
            <a:endParaRPr lang="en-GB" kern="0" dirty="0"/>
          </a:p>
        </p:txBody>
      </p:sp>
      <p:graphicFrame>
        <p:nvGraphicFramePr>
          <p:cNvPr id="2" name="Object 1">
            <a:extLst>
              <a:ext uri="{FF2B5EF4-FFF2-40B4-BE49-F238E27FC236}">
                <a16:creationId xmlns:a16="http://schemas.microsoft.com/office/drawing/2014/main" id="{3CAFDB94-D9FA-48FB-9C56-F99E17292A35}"/>
              </a:ext>
            </a:extLst>
          </p:cNvPr>
          <p:cNvGraphicFramePr>
            <a:graphicFrameLocks noChangeAspect="1"/>
          </p:cNvGraphicFramePr>
          <p:nvPr>
            <p:extLst>
              <p:ext uri="{D42A27DB-BD31-4B8C-83A1-F6EECF244321}">
                <p14:modId xmlns:p14="http://schemas.microsoft.com/office/powerpoint/2010/main" val="3389564979"/>
              </p:ext>
            </p:extLst>
          </p:nvPr>
        </p:nvGraphicFramePr>
        <p:xfrm>
          <a:off x="5472113" y="1481138"/>
          <a:ext cx="3360737" cy="4757737"/>
        </p:xfrm>
        <a:graphic>
          <a:graphicData uri="http://schemas.openxmlformats.org/presentationml/2006/ole">
            <mc:AlternateContent xmlns:mc="http://schemas.openxmlformats.org/markup-compatibility/2006">
              <mc:Choice xmlns:v="urn:schemas-microsoft-com:vml" Requires="v">
                <p:oleObj spid="_x0000_s1053" name="Acrobat Document" r:id="rId3" imgW="5667219" imgH="8019658" progId="AcroExch.Document.DC">
                  <p:embed/>
                </p:oleObj>
              </mc:Choice>
              <mc:Fallback>
                <p:oleObj name="Acrobat Document" r:id="rId3" imgW="5667219" imgH="8019658" progId="AcroExch.Document.DC">
                  <p:embed/>
                  <p:pic>
                    <p:nvPicPr>
                      <p:cNvPr id="0" name=""/>
                      <p:cNvPicPr/>
                      <p:nvPr/>
                    </p:nvPicPr>
                    <p:blipFill>
                      <a:blip r:embed="rId4"/>
                      <a:stretch>
                        <a:fillRect/>
                      </a:stretch>
                    </p:blipFill>
                    <p:spPr>
                      <a:xfrm>
                        <a:off x="5472113" y="1481138"/>
                        <a:ext cx="3360737" cy="4757737"/>
                      </a:xfrm>
                      <a:prstGeom prst="rect">
                        <a:avLst/>
                      </a:prstGeom>
                      <a:ln>
                        <a:solidFill>
                          <a:srgbClr val="00B0F0"/>
                        </a:solidFill>
                      </a:ln>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E452A33-E97F-403E-A7CF-CEFCC2DEAE14}"/>
              </a:ext>
            </a:extLst>
          </p:cNvPr>
          <p:cNvSpPr>
            <a:spLocks noGrp="1" noChangeArrowheads="1"/>
          </p:cNvSpPr>
          <p:nvPr>
            <p:ph type="title"/>
          </p:nvPr>
        </p:nvSpPr>
        <p:spPr>
          <a:xfrm>
            <a:off x="611188" y="719138"/>
            <a:ext cx="7921625" cy="693737"/>
          </a:xfrm>
        </p:spPr>
        <p:txBody>
          <a:bodyPr/>
          <a:lstStyle/>
          <a:p>
            <a:r>
              <a:rPr lang="en-GB" altLang="en-US" dirty="0"/>
              <a:t>Local Authority Agenda Item for </a:t>
            </a:r>
            <a:r>
              <a:rPr lang="en-GB" altLang="en-US" b="1" dirty="0">
                <a:solidFill>
                  <a:srgbClr val="FF0000"/>
                </a:solidFill>
              </a:rPr>
              <a:t>Information</a:t>
            </a:r>
          </a:p>
        </p:txBody>
      </p:sp>
      <p:sp>
        <p:nvSpPr>
          <p:cNvPr id="3" name="Content Placeholder 2">
            <a:extLst>
              <a:ext uri="{FF2B5EF4-FFF2-40B4-BE49-F238E27FC236}">
                <a16:creationId xmlns:a16="http://schemas.microsoft.com/office/drawing/2014/main" id="{70095E34-1BEC-4A58-9393-62DF80929064}"/>
              </a:ext>
            </a:extLst>
          </p:cNvPr>
          <p:cNvSpPr>
            <a:spLocks noGrp="1" noChangeArrowheads="1"/>
          </p:cNvSpPr>
          <p:nvPr>
            <p:ph idx="1"/>
          </p:nvPr>
        </p:nvSpPr>
        <p:spPr>
          <a:xfrm>
            <a:off x="611188" y="2133600"/>
            <a:ext cx="7993062" cy="4103688"/>
          </a:xfrm>
        </p:spPr>
        <p:txBody>
          <a:bodyPr/>
          <a:lstStyle/>
          <a:p>
            <a:pPr>
              <a:spcAft>
                <a:spcPts val="1200"/>
              </a:spcAft>
            </a:pPr>
            <a:r>
              <a:rPr lang="en-GB" altLang="en-US" b="1" dirty="0"/>
              <a:t>Item 14.1 - Schools Forum</a:t>
            </a:r>
          </a:p>
          <a:p>
            <a:pPr lvl="1"/>
            <a:r>
              <a:rPr lang="en-GB" altLang="en-US" sz="2400" dirty="0"/>
              <a:t>Governors are asked to access and note the summary papers outlining discussions held at the meetings of the Schools Forum during the autumn term on 10 September 2019 and 27 November 2019.</a:t>
            </a:r>
          </a:p>
          <a:p>
            <a:pPr lvl="1"/>
            <a:endParaRPr lang="en-GB" altLang="en-US" sz="2400" dirty="0"/>
          </a:p>
          <a:p>
            <a:pPr lvl="1"/>
            <a:r>
              <a:rPr lang="en-GB" altLang="en-US" sz="2400" dirty="0"/>
              <a:t>Link to the document: </a:t>
            </a:r>
            <a:r>
              <a:rPr lang="en-GB" altLang="en-US" sz="2400" u="sng" dirty="0">
                <a:hlinkClick r:id="rId2"/>
              </a:rPr>
              <a:t>www.oldham.gov.uk/schoolsforum</a:t>
            </a:r>
            <a:endParaRPr lang="en-GB" altLang="en-US" sz="2400" dirty="0"/>
          </a:p>
        </p:txBody>
      </p:sp>
      <p:sp>
        <p:nvSpPr>
          <p:cNvPr id="78852" name="Rectangle 2">
            <a:extLst>
              <a:ext uri="{FF2B5EF4-FFF2-40B4-BE49-F238E27FC236}">
                <a16:creationId xmlns:a16="http://schemas.microsoft.com/office/drawing/2014/main" id="{5FD63984-E677-4E41-ADA2-19D335A2B2C3}"/>
              </a:ext>
            </a:extLst>
          </p:cNvPr>
          <p:cNvSpPr>
            <a:spLocks noChangeArrowheads="1"/>
          </p:cNvSpPr>
          <p:nvPr/>
        </p:nvSpPr>
        <p:spPr bwMode="auto">
          <a:xfrm>
            <a:off x="6156325" y="472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rgbClr val="616365"/>
                </a:solidFill>
                <a:latin typeface="Arial" panose="020B0604020202020204" pitchFamily="34" charset="0"/>
              </a:defRPr>
            </a:lvl1pPr>
            <a:lvl2pPr marL="742950" indent="-285750">
              <a:spcBef>
                <a:spcPct val="20000"/>
              </a:spcBef>
              <a:buChar char="–"/>
              <a:defRPr sz="2000">
                <a:solidFill>
                  <a:srgbClr val="616365"/>
                </a:solidFill>
                <a:latin typeface="Arial" panose="020B0604020202020204" pitchFamily="34" charset="0"/>
              </a:defRPr>
            </a:lvl2pPr>
            <a:lvl3pPr marL="1143000" indent="-228600">
              <a:spcBef>
                <a:spcPct val="20000"/>
              </a:spcBef>
              <a:buChar char="•"/>
              <a:defRPr>
                <a:solidFill>
                  <a:srgbClr val="616365"/>
                </a:solidFill>
                <a:latin typeface="Arial" panose="020B0604020202020204" pitchFamily="34" charset="0"/>
              </a:defRPr>
            </a:lvl3pPr>
            <a:lvl4pPr marL="1600200" indent="-228600">
              <a:spcBef>
                <a:spcPct val="20000"/>
              </a:spcBef>
              <a:buChar char="–"/>
              <a:defRPr>
                <a:solidFill>
                  <a:srgbClr val="616365"/>
                </a:solidFill>
                <a:latin typeface="Arial" panose="020B0604020202020204" pitchFamily="34" charset="0"/>
              </a:defRPr>
            </a:lvl4pPr>
            <a:lvl5pPr marL="2057400" indent="-228600">
              <a:spcBef>
                <a:spcPct val="20000"/>
              </a:spcBef>
              <a:buChar char="»"/>
              <a:defRPr sz="1600">
                <a:solidFill>
                  <a:srgbClr val="616365"/>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616365"/>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616365"/>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616365"/>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616365"/>
                </a:solidFill>
                <a:latin typeface="Arial" panose="020B0604020202020204" pitchFamily="34" charset="0"/>
              </a:defRPr>
            </a:lvl9pPr>
          </a:lstStyle>
          <a:p>
            <a:pPr>
              <a:spcBef>
                <a:spcPct val="0"/>
              </a:spcBef>
              <a:buFontTx/>
              <a:buNone/>
            </a:pPr>
            <a:endParaRPr lang="en-US" altLang="en-US">
              <a:solidFill>
                <a:schemeClr val="tx1"/>
              </a:solidFill>
              <a:latin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719572" y="631712"/>
            <a:ext cx="7488832" cy="648072"/>
          </a:xfrm>
        </p:spPr>
        <p:txBody>
          <a:bodyPr/>
          <a:lstStyle/>
          <a:p>
            <a:pPr eaLnBrk="1" hangingPunct="1"/>
            <a:r>
              <a:rPr lang="en-GB" altLang="en-US" dirty="0"/>
              <a:t>Clerk Update as an Agenda item</a:t>
            </a:r>
            <a:br>
              <a:rPr lang="en-GB" altLang="en-US" dirty="0"/>
            </a:br>
            <a:endParaRPr lang="en-GB" altLang="en-US" sz="2400" dirty="0">
              <a:solidFill>
                <a:srgbClr val="007A87"/>
              </a:solidFill>
            </a:endParaRPr>
          </a:p>
        </p:txBody>
      </p:sp>
      <p:sp>
        <p:nvSpPr>
          <p:cNvPr id="4099" name="Rectangle 1027"/>
          <p:cNvSpPr>
            <a:spLocks noGrp="1" noChangeArrowheads="1"/>
          </p:cNvSpPr>
          <p:nvPr>
            <p:ph type="body" idx="1"/>
          </p:nvPr>
        </p:nvSpPr>
        <p:spPr>
          <a:xfrm>
            <a:off x="323528" y="1288633"/>
            <a:ext cx="8280920" cy="3384376"/>
          </a:xfrm>
        </p:spPr>
        <p:txBody>
          <a:bodyPr/>
          <a:lstStyle/>
          <a:p>
            <a:pPr lvl="1">
              <a:spcAft>
                <a:spcPts val="1200"/>
              </a:spcAft>
              <a:buFont typeface="Arial" panose="020B0604020202020204" pitchFamily="34" charset="0"/>
              <a:buChar char="•"/>
              <a:defRPr/>
            </a:pPr>
            <a:r>
              <a:rPr lang="en-GB" altLang="en-US" sz="2400" dirty="0"/>
              <a:t>Clerks </a:t>
            </a:r>
            <a:r>
              <a:rPr lang="en-GB" altLang="en-US" sz="2400" b="1" dirty="0">
                <a:solidFill>
                  <a:srgbClr val="FF0000"/>
                </a:solidFill>
              </a:rPr>
              <a:t>must</a:t>
            </a:r>
            <a:r>
              <a:rPr lang="en-GB" altLang="en-US" sz="2400" dirty="0"/>
              <a:t> </a:t>
            </a:r>
            <a:r>
              <a:rPr lang="en-GB" altLang="en-US" sz="2400" b="1" dirty="0"/>
              <a:t>share any new updates that occur during the term </a:t>
            </a:r>
            <a:r>
              <a:rPr lang="en-GB" altLang="en-US" sz="2400" dirty="0"/>
              <a:t>e.g. Appointment of a new Director of Education and Early Years etc.</a:t>
            </a:r>
          </a:p>
          <a:p>
            <a:pPr lvl="1">
              <a:spcAft>
                <a:spcPts val="0"/>
              </a:spcAft>
              <a:buFont typeface="Arial" panose="020B0604020202020204" pitchFamily="34" charset="0"/>
              <a:buChar char="•"/>
              <a:defRPr/>
            </a:pPr>
            <a:r>
              <a:rPr lang="en-GB" altLang="en-US" sz="2400" dirty="0"/>
              <a:t>LOOK OUT for an email ‘</a:t>
            </a:r>
            <a:r>
              <a:rPr lang="en-GB" altLang="en-US" sz="2400" b="1" dirty="0"/>
              <a:t>Clerk Update 1</a:t>
            </a:r>
            <a:r>
              <a:rPr lang="en-GB" altLang="en-US" sz="2400" dirty="0"/>
              <a:t>’ or ‘</a:t>
            </a:r>
            <a:r>
              <a:rPr lang="en-GB" altLang="en-US" sz="2400" b="1" dirty="0"/>
              <a:t>Clerk Update 2</a:t>
            </a:r>
            <a:r>
              <a:rPr lang="en-GB" altLang="en-US" sz="2400" dirty="0"/>
              <a:t>’ etc.</a:t>
            </a:r>
          </a:p>
          <a:p>
            <a:pPr lvl="2" indent="-339725">
              <a:spcAft>
                <a:spcPts val="0"/>
              </a:spcAft>
              <a:buFont typeface="Symbol" panose="05050102010706020507" pitchFamily="18" charset="2"/>
              <a:buChar char="-"/>
              <a:defRPr/>
            </a:pPr>
            <a:r>
              <a:rPr lang="en-GB" altLang="en-US" sz="2400" dirty="0"/>
              <a:t>Drop in text from email ensuring that the information is written in it’s correct ‘tense’ – i.e. something that happened or is going to happen etc.</a:t>
            </a:r>
          </a:p>
          <a:p>
            <a:pPr marL="457200" lvl="1" indent="0">
              <a:spcAft>
                <a:spcPts val="1200"/>
              </a:spcAft>
              <a:buNone/>
              <a:defRPr/>
            </a:pPr>
            <a:endParaRPr lang="en-GB" altLang="en-US" sz="2400" dirty="0"/>
          </a:p>
          <a:p>
            <a:pPr lvl="1">
              <a:spcAft>
                <a:spcPts val="1200"/>
              </a:spcAft>
              <a:buFont typeface="Arial" panose="020B0604020202020204" pitchFamily="34" charset="0"/>
              <a:buChar char="•"/>
              <a:defRPr/>
            </a:pPr>
            <a:endParaRPr lang="en-GB" altLang="en-US" sz="2400" dirty="0"/>
          </a:p>
          <a:p>
            <a:pPr lvl="1">
              <a:spcAft>
                <a:spcPts val="1200"/>
              </a:spcAft>
              <a:buFont typeface="Arial" panose="020B0604020202020204" pitchFamily="34" charset="0"/>
              <a:buChar char="•"/>
              <a:defRPr/>
            </a:pPr>
            <a:endParaRPr lang="en-GB" altLang="en-US" sz="2400" dirty="0"/>
          </a:p>
          <a:p>
            <a:pPr marL="457200" lvl="1" indent="0">
              <a:spcAft>
                <a:spcPts val="1200"/>
              </a:spcAft>
              <a:buNone/>
              <a:defRPr/>
            </a:pPr>
            <a:endParaRPr lang="en-GB" altLang="en-US" sz="2400" dirty="0"/>
          </a:p>
        </p:txBody>
      </p:sp>
      <p:sp>
        <p:nvSpPr>
          <p:cNvPr id="2" name="Rounded Rectangle 1"/>
          <p:cNvSpPr/>
          <p:nvPr/>
        </p:nvSpPr>
        <p:spPr>
          <a:xfrm rot="21200656">
            <a:off x="1790179" y="5416353"/>
            <a:ext cx="5760640" cy="792088"/>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This is important!</a:t>
            </a:r>
          </a:p>
        </p:txBody>
      </p:sp>
    </p:spTree>
    <p:extLst>
      <p:ext uri="{BB962C8B-B14F-4D97-AF65-F5344CB8AC3E}">
        <p14:creationId xmlns:p14="http://schemas.microsoft.com/office/powerpoint/2010/main" val="7884954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fade">
                                      <p:cBhvr>
                                        <p:cTn id="13" dur="1000"/>
                                        <p:tgtEl>
                                          <p:spTgt spid="4099">
                                            <p:txEl>
                                              <p:pRg st="0" end="0"/>
                                            </p:txEl>
                                          </p:spTgt>
                                        </p:tgtEl>
                                      </p:cBhvr>
                                    </p:animEffect>
                                    <p:anim calcmode="lin" valueType="num">
                                      <p:cBhvr>
                                        <p:cTn id="14"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fade">
                                      <p:cBhvr>
                                        <p:cTn id="18" dur="1000"/>
                                        <p:tgtEl>
                                          <p:spTgt spid="4099">
                                            <p:txEl>
                                              <p:pRg st="1" end="1"/>
                                            </p:txEl>
                                          </p:spTgt>
                                        </p:tgtEl>
                                      </p:cBhvr>
                                    </p:animEffect>
                                    <p:anim calcmode="lin" valueType="num">
                                      <p:cBhvr>
                                        <p:cTn id="19"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099">
                                            <p:txEl>
                                              <p:pRg st="1" end="1"/>
                                            </p:txEl>
                                          </p:spTgt>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fade">
                                      <p:cBhvr>
                                        <p:cTn id="23" dur="1000"/>
                                        <p:tgtEl>
                                          <p:spTgt spid="4099">
                                            <p:txEl>
                                              <p:pRg st="2" end="2"/>
                                            </p:txEl>
                                          </p:spTgt>
                                        </p:tgtEl>
                                      </p:cBhvr>
                                    </p:animEffect>
                                    <p:anim calcmode="lin" valueType="num">
                                      <p:cBhvr>
                                        <p:cTn id="24"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1" presetClass="entr" presetSubtype="0" fill="hold" grpId="1"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par>
                          <p:cTn id="33" fill="hold">
                            <p:stCondLst>
                              <p:cond delay="3000"/>
                            </p:stCondLst>
                            <p:childTnLst>
                              <p:par>
                                <p:cTn id="34" presetID="6" presetClass="emph" presetSubtype="0" fill="hold" grpId="0" nodeType="afterEffect">
                                  <p:stCondLst>
                                    <p:cond delay="0"/>
                                  </p:stCondLst>
                                  <p:childTnLst>
                                    <p:animScale>
                                      <p:cBhvr>
                                        <p:cTn id="35"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099" grpId="0" build="p"/>
      <p:bldP spid="2" grpId="0" animBg="1"/>
      <p:bldP spid="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21630"/>
          </a:xfrm>
        </p:spPr>
        <p:txBody>
          <a:bodyPr/>
          <a:lstStyle/>
          <a:p>
            <a:r>
              <a:rPr lang="en-GB" dirty="0"/>
              <a:t>Good Practice for Clerks</a:t>
            </a:r>
          </a:p>
        </p:txBody>
      </p:sp>
      <p:sp>
        <p:nvSpPr>
          <p:cNvPr id="5" name="Content Placeholder 2"/>
          <p:cNvSpPr txBox="1">
            <a:spLocks/>
          </p:cNvSpPr>
          <p:nvPr/>
        </p:nvSpPr>
        <p:spPr bwMode="auto">
          <a:xfrm>
            <a:off x="323528" y="1340768"/>
            <a:ext cx="867906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a:spcAft>
                <a:spcPts val="1200"/>
              </a:spcAft>
            </a:pPr>
            <a:r>
              <a:rPr lang="en-GB" kern="0" dirty="0"/>
              <a:t>Avoid using governors names in minutes.</a:t>
            </a:r>
          </a:p>
          <a:p>
            <a:r>
              <a:rPr lang="en-GB" kern="0" dirty="0"/>
              <a:t>The </a:t>
            </a:r>
            <a:r>
              <a:rPr lang="en-GB" b="1" kern="0" dirty="0"/>
              <a:t>do not’s …</a:t>
            </a:r>
          </a:p>
          <a:p>
            <a:pPr lvl="1"/>
            <a:r>
              <a:rPr lang="en-GB" sz="2200" kern="0" dirty="0"/>
              <a:t>Do not write back office/admin issues into the governing body minutes.</a:t>
            </a:r>
          </a:p>
          <a:p>
            <a:pPr lvl="1"/>
            <a:r>
              <a:rPr lang="en-GB" sz="2200" kern="0" dirty="0"/>
              <a:t>Do not agree to  any more different templates or using different colours or adding in additional action lists. The school will have to do this.</a:t>
            </a:r>
          </a:p>
          <a:p>
            <a:pPr lvl="1"/>
            <a:r>
              <a:rPr lang="en-GB" sz="2200" kern="0" dirty="0"/>
              <a:t>If they have gone paperless they cannot go back to paper - the school will need to come up with a solution e.g. Folder in school, web folder with password for governors.</a:t>
            </a:r>
          </a:p>
          <a:p>
            <a:pPr lvl="1"/>
            <a:r>
              <a:rPr lang="en-GB" sz="2200" kern="0" dirty="0"/>
              <a:t>Do not write pass words or key instructions in the minutes </a:t>
            </a:r>
          </a:p>
          <a:p>
            <a:pPr lvl="1"/>
            <a:r>
              <a:rPr lang="en-GB" sz="2200" kern="0" dirty="0"/>
              <a:t>Do not go into detail about staffing issues or complaints – think about how that would look on the front page of the press!</a:t>
            </a:r>
          </a:p>
        </p:txBody>
      </p:sp>
    </p:spTree>
    <p:extLst>
      <p:ext uri="{BB962C8B-B14F-4D97-AF65-F5344CB8AC3E}">
        <p14:creationId xmlns:p14="http://schemas.microsoft.com/office/powerpoint/2010/main" val="3621771345"/>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21630"/>
          </a:xfrm>
        </p:spPr>
        <p:txBody>
          <a:bodyPr/>
          <a:lstStyle/>
          <a:p>
            <a:r>
              <a:rPr lang="en-GB" dirty="0"/>
              <a:t>Good Practice for Clerks to Support Chairs </a:t>
            </a:r>
          </a:p>
        </p:txBody>
      </p:sp>
      <p:sp>
        <p:nvSpPr>
          <p:cNvPr id="5" name="Content Placeholder 2"/>
          <p:cNvSpPr txBox="1">
            <a:spLocks/>
          </p:cNvSpPr>
          <p:nvPr/>
        </p:nvSpPr>
        <p:spPr bwMode="auto">
          <a:xfrm>
            <a:off x="611188" y="1628800"/>
            <a:ext cx="777240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a:spcAft>
                <a:spcPts val="1200"/>
              </a:spcAft>
            </a:pPr>
            <a:r>
              <a:rPr lang="en-GB" kern="0" dirty="0"/>
              <a:t>Meeting dates - </a:t>
            </a:r>
            <a:r>
              <a:rPr lang="en-GB" b="1" kern="0" dirty="0"/>
              <a:t>remind</a:t>
            </a:r>
            <a:r>
              <a:rPr lang="en-GB" kern="0" dirty="0"/>
              <a:t> Chairs and Headteachers there should be </a:t>
            </a:r>
            <a:r>
              <a:rPr lang="en-GB" b="1" kern="0" dirty="0"/>
              <a:t>no</a:t>
            </a:r>
            <a:r>
              <a:rPr lang="en-GB" kern="0" dirty="0"/>
              <a:t> meetings within the </a:t>
            </a:r>
            <a:r>
              <a:rPr lang="en-GB" b="1" kern="0" dirty="0"/>
              <a:t>first FOUR weeks of term.</a:t>
            </a:r>
          </a:p>
          <a:p>
            <a:pPr>
              <a:spcAft>
                <a:spcPts val="1200"/>
              </a:spcAft>
            </a:pPr>
            <a:r>
              <a:rPr lang="en-GB" kern="0" dirty="0"/>
              <a:t>Encourage governors to access training</a:t>
            </a:r>
          </a:p>
          <a:p>
            <a:pPr>
              <a:spcAft>
                <a:spcPts val="1200"/>
              </a:spcAft>
            </a:pPr>
            <a:r>
              <a:rPr lang="en-GB" kern="0" dirty="0"/>
              <a:t>Let them know the governors who are missing their DBS and Prevent information </a:t>
            </a:r>
          </a:p>
          <a:p>
            <a:pPr>
              <a:spcAft>
                <a:spcPts val="1200"/>
              </a:spcAft>
            </a:pPr>
            <a:r>
              <a:rPr lang="en-GB" kern="0" dirty="0"/>
              <a:t>Remind governors of the password to access the governor database - Oldham</a:t>
            </a:r>
          </a:p>
          <a:p>
            <a:pPr>
              <a:spcAft>
                <a:spcPts val="1200"/>
              </a:spcAft>
            </a:pPr>
            <a:r>
              <a:rPr lang="en-GB" kern="0" dirty="0"/>
              <a:t>First-class email passwords are reset </a:t>
            </a:r>
          </a:p>
          <a:p>
            <a:endParaRPr lang="en-GB" kern="0" dirty="0"/>
          </a:p>
          <a:p>
            <a:endParaRPr lang="en-GB" kern="0" dirty="0"/>
          </a:p>
          <a:p>
            <a:endParaRPr lang="en-GB" kern="0" dirty="0"/>
          </a:p>
          <a:p>
            <a:endParaRPr lang="en-GB" kern="0" dirty="0"/>
          </a:p>
          <a:p>
            <a:endParaRPr lang="en-GB" kern="0" dirty="0"/>
          </a:p>
          <a:p>
            <a:endParaRPr lang="en-GB" kern="0" dirty="0"/>
          </a:p>
          <a:p>
            <a:endParaRPr lang="en-GB" kern="0" dirty="0"/>
          </a:p>
        </p:txBody>
      </p:sp>
    </p:spTree>
    <p:extLst>
      <p:ext uri="{BB962C8B-B14F-4D97-AF65-F5344CB8AC3E}">
        <p14:creationId xmlns:p14="http://schemas.microsoft.com/office/powerpoint/2010/main" val="845113952"/>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CE307E6D-E6CB-47C9-8B88-A60D2F39C1E2}"/>
              </a:ext>
            </a:extLst>
          </p:cNvPr>
          <p:cNvSpPr>
            <a:spLocks noGrp="1" noChangeArrowheads="1"/>
          </p:cNvSpPr>
          <p:nvPr>
            <p:ph type="title"/>
          </p:nvPr>
        </p:nvSpPr>
        <p:spPr>
          <a:xfrm>
            <a:off x="395288" y="692150"/>
            <a:ext cx="8748712" cy="909638"/>
          </a:xfrm>
        </p:spPr>
        <p:txBody>
          <a:bodyPr/>
          <a:lstStyle/>
          <a:p>
            <a:r>
              <a:rPr lang="en-GB" altLang="en-US"/>
              <a:t>Governor Vacancies Recruitment – </a:t>
            </a:r>
            <a:r>
              <a:rPr lang="en-GB" altLang="en-US" b="1"/>
              <a:t>Update</a:t>
            </a:r>
          </a:p>
        </p:txBody>
      </p:sp>
      <p:graphicFrame>
        <p:nvGraphicFramePr>
          <p:cNvPr id="4" name="Content Placeholder 3">
            <a:extLst>
              <a:ext uri="{FF2B5EF4-FFF2-40B4-BE49-F238E27FC236}">
                <a16:creationId xmlns:a16="http://schemas.microsoft.com/office/drawing/2014/main" id="{236F1D6A-D631-46EB-A3DF-39F29E4F9684}"/>
              </a:ext>
            </a:extLst>
          </p:cNvPr>
          <p:cNvGraphicFramePr>
            <a:graphicFrameLocks noGrp="1"/>
          </p:cNvGraphicFramePr>
          <p:nvPr>
            <p:ph idx="1"/>
            <p:extLst>
              <p:ext uri="{D42A27DB-BD31-4B8C-83A1-F6EECF244321}">
                <p14:modId xmlns:p14="http://schemas.microsoft.com/office/powerpoint/2010/main" val="2461918482"/>
              </p:ext>
            </p:extLst>
          </p:nvPr>
        </p:nvGraphicFramePr>
        <p:xfrm>
          <a:off x="395289" y="1340768"/>
          <a:ext cx="8353176" cy="5425600"/>
        </p:xfrm>
        <a:graphic>
          <a:graphicData uri="http://schemas.openxmlformats.org/drawingml/2006/table">
            <a:tbl>
              <a:tblPr firstRow="1" bandRow="1">
                <a:tableStyleId>{5C22544A-7EE6-4342-B048-85BDC9FD1C3A}</a:tableStyleId>
              </a:tblPr>
              <a:tblGrid>
                <a:gridCol w="1593988">
                  <a:extLst>
                    <a:ext uri="{9D8B030D-6E8A-4147-A177-3AD203B41FA5}">
                      <a16:colId xmlns:a16="http://schemas.microsoft.com/office/drawing/2014/main" val="20000"/>
                    </a:ext>
                  </a:extLst>
                </a:gridCol>
                <a:gridCol w="4501908">
                  <a:extLst>
                    <a:ext uri="{9D8B030D-6E8A-4147-A177-3AD203B41FA5}">
                      <a16:colId xmlns:a16="http://schemas.microsoft.com/office/drawing/2014/main" val="20001"/>
                    </a:ext>
                  </a:extLst>
                </a:gridCol>
                <a:gridCol w="2257280">
                  <a:extLst>
                    <a:ext uri="{9D8B030D-6E8A-4147-A177-3AD203B41FA5}">
                      <a16:colId xmlns:a16="http://schemas.microsoft.com/office/drawing/2014/main" val="20002"/>
                    </a:ext>
                  </a:extLst>
                </a:gridCol>
              </a:tblGrid>
              <a:tr h="673150">
                <a:tc>
                  <a:txBody>
                    <a:bodyPr/>
                    <a:lstStyle/>
                    <a:p>
                      <a:pPr algn="ctr"/>
                      <a:r>
                        <a:rPr lang="en-GB" sz="2000" dirty="0"/>
                        <a:t>Governor Type</a:t>
                      </a:r>
                    </a:p>
                  </a:txBody>
                  <a:tcPr marL="91441" marR="91441" marT="45730" marB="45730" anchor="ctr">
                    <a:solidFill>
                      <a:srgbClr val="007A87"/>
                    </a:solidFill>
                  </a:tcPr>
                </a:tc>
                <a:tc>
                  <a:txBody>
                    <a:bodyPr/>
                    <a:lstStyle/>
                    <a:p>
                      <a:pPr algn="ctr"/>
                      <a:r>
                        <a:rPr lang="en-GB" sz="2000" dirty="0"/>
                        <a:t>Process for filling vacancy</a:t>
                      </a:r>
                    </a:p>
                  </a:txBody>
                  <a:tcPr marL="91441" marR="91441" marT="45730" marB="45730" anchor="ctr">
                    <a:solidFill>
                      <a:srgbClr val="007A87"/>
                    </a:solidFill>
                  </a:tcPr>
                </a:tc>
                <a:tc>
                  <a:txBody>
                    <a:bodyPr/>
                    <a:lstStyle/>
                    <a:p>
                      <a:pPr algn="ctr"/>
                      <a:r>
                        <a:rPr lang="en-GB" sz="1800" dirty="0"/>
                        <a:t>Current vacancies January 2020</a:t>
                      </a:r>
                    </a:p>
                  </a:txBody>
                  <a:tcPr marL="91441" marR="91441" marT="45730" marB="45730" anchor="ctr">
                    <a:solidFill>
                      <a:srgbClr val="007A87"/>
                    </a:solidFill>
                  </a:tcPr>
                </a:tc>
                <a:extLst>
                  <a:ext uri="{0D108BD9-81ED-4DB2-BD59-A6C34878D82A}">
                    <a16:rowId xmlns:a16="http://schemas.microsoft.com/office/drawing/2014/main" val="10000"/>
                  </a:ext>
                </a:extLst>
              </a:tr>
              <a:tr h="687806">
                <a:tc>
                  <a:txBody>
                    <a:bodyPr/>
                    <a:lstStyle/>
                    <a:p>
                      <a:r>
                        <a:rPr lang="en-GB" sz="2000" dirty="0"/>
                        <a:t>Co-opted</a:t>
                      </a:r>
                    </a:p>
                  </a:txBody>
                  <a:tcPr marL="91441" marR="91441" marT="45730" marB="45730" anchor="ctr"/>
                </a:tc>
                <a:tc>
                  <a:txBody>
                    <a:bodyPr/>
                    <a:lstStyle/>
                    <a:p>
                      <a:r>
                        <a:rPr lang="en-GB" sz="2000" dirty="0"/>
                        <a:t>Selected and</a:t>
                      </a:r>
                      <a:r>
                        <a:rPr lang="en-GB" sz="2000" baseline="0" dirty="0"/>
                        <a:t> approved by the Governing Body </a:t>
                      </a:r>
                      <a:r>
                        <a:rPr lang="en-GB" sz="2000" i="1" baseline="0" dirty="0"/>
                        <a:t>(agenda item)</a:t>
                      </a:r>
                      <a:endParaRPr lang="en-GB" sz="2000" i="1" dirty="0"/>
                    </a:p>
                  </a:txBody>
                  <a:tcPr marL="91441" marR="91441" marT="45730" marB="45730" anchor="ctr"/>
                </a:tc>
                <a:tc>
                  <a:txBody>
                    <a:bodyPr/>
                    <a:lstStyle/>
                    <a:p>
                      <a:pPr algn="ctr"/>
                      <a:r>
                        <a:rPr lang="en-GB" sz="2400" b="1" i="0" dirty="0"/>
                        <a:t>22</a:t>
                      </a:r>
                    </a:p>
                  </a:txBody>
                  <a:tcPr marL="91441" marR="91441" marT="45730" marB="45730" anchor="ctr"/>
                </a:tc>
                <a:extLst>
                  <a:ext uri="{0D108BD9-81ED-4DB2-BD59-A6C34878D82A}">
                    <a16:rowId xmlns:a16="http://schemas.microsoft.com/office/drawing/2014/main" val="10001"/>
                  </a:ext>
                </a:extLst>
              </a:tr>
              <a:tr h="439018">
                <a:tc>
                  <a:txBody>
                    <a:bodyPr/>
                    <a:lstStyle/>
                    <a:p>
                      <a:r>
                        <a:rPr lang="en-GB" sz="2000" dirty="0"/>
                        <a:t>Parent</a:t>
                      </a:r>
                    </a:p>
                  </a:txBody>
                  <a:tcPr marL="91441" marR="91441" marT="45730" marB="45730" anchor="ctr"/>
                </a:tc>
                <a:tc>
                  <a:txBody>
                    <a:bodyPr/>
                    <a:lstStyle/>
                    <a:p>
                      <a:r>
                        <a:rPr lang="en-GB" sz="2000" b="1" dirty="0">
                          <a:solidFill>
                            <a:srgbClr val="FF0000"/>
                          </a:solidFill>
                        </a:rPr>
                        <a:t>Election in School</a:t>
                      </a:r>
                      <a:r>
                        <a:rPr lang="en-GB" sz="2000" b="1" dirty="0"/>
                        <a:t> - </a:t>
                      </a:r>
                      <a:r>
                        <a:rPr lang="en-GB" sz="1200" b="1" dirty="0"/>
                        <a:t>welcome at FGB meeting </a:t>
                      </a:r>
                    </a:p>
                  </a:txBody>
                  <a:tcPr marL="91441" marR="91441" marT="45730" marB="45730" anchor="ctr"/>
                </a:tc>
                <a:tc>
                  <a:txBody>
                    <a:bodyPr/>
                    <a:lstStyle/>
                    <a:p>
                      <a:pPr algn="ctr"/>
                      <a:r>
                        <a:rPr lang="en-GB" sz="2400" b="1" i="0" dirty="0"/>
                        <a:t>21</a:t>
                      </a:r>
                    </a:p>
                  </a:txBody>
                  <a:tcPr marL="91441" marR="91441" marT="45730" marB="45730" anchor="ctr"/>
                </a:tc>
                <a:extLst>
                  <a:ext uri="{0D108BD9-81ED-4DB2-BD59-A6C34878D82A}">
                    <a16:rowId xmlns:a16="http://schemas.microsoft.com/office/drawing/2014/main" val="10002"/>
                  </a:ext>
                </a:extLst>
              </a:tr>
              <a:tr h="439018">
                <a:tc>
                  <a:txBody>
                    <a:bodyPr/>
                    <a:lstStyle/>
                    <a:p>
                      <a:r>
                        <a:rPr lang="en-GB" sz="2000" dirty="0"/>
                        <a:t>Staff</a:t>
                      </a:r>
                    </a:p>
                  </a:txBody>
                  <a:tcPr marL="91441" marR="91441"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mn-lt"/>
                          <a:ea typeface="+mn-ea"/>
                          <a:cs typeface="+mn-cs"/>
                        </a:rPr>
                        <a:t>Election in School</a:t>
                      </a:r>
                      <a:r>
                        <a:rPr kumimoji="0" lang="en-GB" sz="2000" b="1" i="0" u="none" strike="noStrike" kern="1200" cap="none" spc="0" normalizeH="0" baseline="0" noProof="0" dirty="0">
                          <a:ln>
                            <a:noFill/>
                          </a:ln>
                          <a:solidFill>
                            <a:srgbClr val="000000"/>
                          </a:solidFill>
                          <a:effectLst/>
                          <a:uLnTx/>
                          <a:uFillTx/>
                          <a:latin typeface="+mn-lt"/>
                          <a:ea typeface="+mn-ea"/>
                          <a:cs typeface="+mn-cs"/>
                        </a:rPr>
                        <a:t> - </a:t>
                      </a:r>
                      <a:r>
                        <a:rPr kumimoji="0" lang="en-GB" sz="1200" b="1" i="0" u="none" strike="noStrike" kern="1200" cap="none" spc="0" normalizeH="0" baseline="0" noProof="0" dirty="0">
                          <a:ln>
                            <a:noFill/>
                          </a:ln>
                          <a:solidFill>
                            <a:srgbClr val="000000"/>
                          </a:solidFill>
                          <a:effectLst/>
                          <a:uLnTx/>
                          <a:uFillTx/>
                          <a:latin typeface="+mn-lt"/>
                          <a:ea typeface="+mn-ea"/>
                          <a:cs typeface="+mn-cs"/>
                        </a:rPr>
                        <a:t>welcome at FGB meeting </a:t>
                      </a:r>
                    </a:p>
                  </a:txBody>
                  <a:tcPr marL="91441" marR="91441" marT="45730" marB="4573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i="0" dirty="0"/>
                        <a:t>7</a:t>
                      </a:r>
                    </a:p>
                  </a:txBody>
                  <a:tcPr marL="91441" marR="91441" marT="45730" marB="45730" anchor="ctr"/>
                </a:tc>
                <a:extLst>
                  <a:ext uri="{0D108BD9-81ED-4DB2-BD59-A6C34878D82A}">
                    <a16:rowId xmlns:a16="http://schemas.microsoft.com/office/drawing/2014/main" val="10003"/>
                  </a:ext>
                </a:extLst>
              </a:tr>
              <a:tr h="965816">
                <a:tc>
                  <a:txBody>
                    <a:bodyPr/>
                    <a:lstStyle/>
                    <a:p>
                      <a:r>
                        <a:rPr lang="en-GB" sz="2000" dirty="0"/>
                        <a:t>Local Authority</a:t>
                      </a:r>
                    </a:p>
                  </a:txBody>
                  <a:tcPr marL="91441" marR="91441" marT="45730" marB="45730" anchor="ctr"/>
                </a:tc>
                <a:tc>
                  <a:txBody>
                    <a:bodyPr/>
                    <a:lstStyle/>
                    <a:p>
                      <a:r>
                        <a:rPr lang="en-GB" sz="2000" dirty="0"/>
                        <a:t>Approved by the Lead</a:t>
                      </a:r>
                      <a:r>
                        <a:rPr lang="en-GB" sz="2000" baseline="0" dirty="0"/>
                        <a:t> and Shadow Cabinet members - before the GB meeting </a:t>
                      </a:r>
                      <a:r>
                        <a:rPr lang="en-GB" sz="2000" i="1" baseline="0" dirty="0"/>
                        <a:t>(agenda item)</a:t>
                      </a:r>
                      <a:endParaRPr lang="en-GB" sz="2000" dirty="0"/>
                    </a:p>
                  </a:txBody>
                  <a:tcPr marL="91441" marR="91441" marT="45730" marB="45730" anchor="ctr"/>
                </a:tc>
                <a:tc>
                  <a:txBody>
                    <a:bodyPr/>
                    <a:lstStyle/>
                    <a:p>
                      <a:pPr algn="ctr"/>
                      <a:r>
                        <a:rPr lang="en-GB" sz="2400" b="1" i="0" dirty="0"/>
                        <a:t>8</a:t>
                      </a:r>
                    </a:p>
                  </a:txBody>
                  <a:tcPr marL="91441" marR="91441" marT="45730" marB="45730" anchor="ctr"/>
                </a:tc>
                <a:extLst>
                  <a:ext uri="{0D108BD9-81ED-4DB2-BD59-A6C34878D82A}">
                    <a16:rowId xmlns:a16="http://schemas.microsoft.com/office/drawing/2014/main" val="10004"/>
                  </a:ext>
                </a:extLst>
              </a:tr>
              <a:tr h="475062">
                <a:tc>
                  <a:txBody>
                    <a:bodyPr/>
                    <a:lstStyle/>
                    <a:p>
                      <a:r>
                        <a:rPr lang="en-GB" sz="2000" dirty="0"/>
                        <a:t>Foundation / Ex Officio</a:t>
                      </a:r>
                    </a:p>
                  </a:txBody>
                  <a:tcPr marL="91441" marR="91441" marT="45730" marB="45730" anchor="ctr"/>
                </a:tc>
                <a:tc>
                  <a:txBody>
                    <a:bodyPr/>
                    <a:lstStyle/>
                    <a:p>
                      <a:r>
                        <a:rPr lang="en-GB" sz="2000" dirty="0"/>
                        <a:t>Appointed</a:t>
                      </a:r>
                      <a:r>
                        <a:rPr lang="en-GB" sz="2000" baseline="0" dirty="0"/>
                        <a:t> by the Diocese</a:t>
                      </a:r>
                      <a:endParaRPr lang="en-GB" sz="2000" dirty="0"/>
                    </a:p>
                  </a:txBody>
                  <a:tcPr marL="91441" marR="91441" marT="45730" marB="45730" anchor="ctr"/>
                </a:tc>
                <a:tc>
                  <a:txBody>
                    <a:bodyPr/>
                    <a:lstStyle/>
                    <a:p>
                      <a:pPr algn="ctr"/>
                      <a:r>
                        <a:rPr lang="en-GB" sz="2400" b="1" i="0" dirty="0"/>
                        <a:t>15</a:t>
                      </a:r>
                    </a:p>
                  </a:txBody>
                  <a:tcPr marL="91441" marR="91441" marT="45730" marB="45730" anchor="ctr"/>
                </a:tc>
                <a:extLst>
                  <a:ext uri="{0D108BD9-81ED-4DB2-BD59-A6C34878D82A}">
                    <a16:rowId xmlns:a16="http://schemas.microsoft.com/office/drawing/2014/main" val="10005"/>
                  </a:ext>
                </a:extLst>
              </a:tr>
              <a:tr h="413106">
                <a:tc>
                  <a:txBody>
                    <a:bodyPr/>
                    <a:lstStyle/>
                    <a:p>
                      <a:r>
                        <a:rPr lang="en-GB" sz="2000" dirty="0"/>
                        <a:t>Foundation PCC</a:t>
                      </a:r>
                    </a:p>
                  </a:txBody>
                  <a:tcPr marL="91441" marR="91441" marT="45730" marB="45730" anchor="ctr"/>
                </a:tc>
                <a:tc>
                  <a:txBody>
                    <a:bodyPr/>
                    <a:lstStyle/>
                    <a:p>
                      <a:r>
                        <a:rPr lang="en-GB" sz="2000" dirty="0"/>
                        <a:t>Appointed by the Parish Council</a:t>
                      </a:r>
                    </a:p>
                  </a:txBody>
                  <a:tcPr marL="91441" marR="91441" marT="45730" marB="45730" anchor="ctr"/>
                </a:tc>
                <a:tc>
                  <a:txBody>
                    <a:bodyPr/>
                    <a:lstStyle/>
                    <a:p>
                      <a:pPr algn="ctr"/>
                      <a:r>
                        <a:rPr lang="en-GB" sz="2400" b="1" i="0" dirty="0"/>
                        <a:t>12</a:t>
                      </a:r>
                    </a:p>
                  </a:txBody>
                  <a:tcPr marL="91441" marR="91441" marT="45730" marB="45730" anchor="ctr"/>
                </a:tc>
                <a:extLst>
                  <a:ext uri="{0D108BD9-81ED-4DB2-BD59-A6C34878D82A}">
                    <a16:rowId xmlns:a16="http://schemas.microsoft.com/office/drawing/2014/main" val="10006"/>
                  </a:ext>
                </a:extLst>
              </a:tr>
              <a:tr h="633468">
                <a:tc>
                  <a:txBody>
                    <a:bodyPr/>
                    <a:lstStyle/>
                    <a:p>
                      <a:r>
                        <a:rPr lang="en-GB" sz="2000" dirty="0"/>
                        <a:t>Foundation Trustee</a:t>
                      </a:r>
                    </a:p>
                  </a:txBody>
                  <a:tcPr marL="91441" marR="91441" marT="45730" marB="45730" anchor="ctr"/>
                </a:tc>
                <a:tc>
                  <a:txBody>
                    <a:bodyPr/>
                    <a:lstStyle/>
                    <a:p>
                      <a:r>
                        <a:rPr lang="en-GB" sz="2000" dirty="0"/>
                        <a:t>Appointed by the Trust</a:t>
                      </a:r>
                    </a:p>
                  </a:txBody>
                  <a:tcPr marL="91441" marR="91441" marT="45730" marB="45730" anchor="ctr"/>
                </a:tc>
                <a:tc>
                  <a:txBody>
                    <a:bodyPr/>
                    <a:lstStyle/>
                    <a:p>
                      <a:pPr algn="ctr"/>
                      <a:r>
                        <a:rPr lang="en-GB" sz="2400" b="1" i="0" dirty="0"/>
                        <a:t>3</a:t>
                      </a:r>
                    </a:p>
                  </a:txBody>
                  <a:tcPr marL="91441" marR="91441" marT="45730" marB="45730" anchor="ctr"/>
                </a:tc>
                <a:extLst>
                  <a:ext uri="{0D108BD9-81ED-4DB2-BD59-A6C34878D82A}">
                    <a16:rowId xmlns:a16="http://schemas.microsoft.com/office/drawing/2014/main" val="314981397"/>
                  </a:ext>
                </a:extLst>
              </a:tr>
            </a:tbl>
          </a:graphicData>
        </a:graphic>
      </p:graphicFrame>
      <p:sp>
        <p:nvSpPr>
          <p:cNvPr id="5" name="Rounded Rectangle 4">
            <a:extLst>
              <a:ext uri="{FF2B5EF4-FFF2-40B4-BE49-F238E27FC236}">
                <a16:creationId xmlns:a16="http://schemas.microsoft.com/office/drawing/2014/main" id="{932A7DF1-BB1A-4F57-8462-70740C49A9C6}"/>
              </a:ext>
            </a:extLst>
          </p:cNvPr>
          <p:cNvSpPr/>
          <p:nvPr/>
        </p:nvSpPr>
        <p:spPr>
          <a:xfrm>
            <a:off x="1907704" y="2705322"/>
            <a:ext cx="4537075" cy="9858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Governor Elections MUST TAKE PLACE!</a:t>
            </a:r>
          </a:p>
        </p:txBody>
      </p:sp>
      <p:sp>
        <p:nvSpPr>
          <p:cNvPr id="3" name="Content Placeholder 2"/>
          <p:cNvSpPr>
            <a:spLocks noGrp="1"/>
          </p:cNvSpPr>
          <p:nvPr>
            <p:ph idx="1"/>
          </p:nvPr>
        </p:nvSpPr>
        <p:spPr>
          <a:xfrm>
            <a:off x="467544" y="1556792"/>
            <a:ext cx="7916044" cy="3312368"/>
          </a:xfrm>
        </p:spPr>
        <p:txBody>
          <a:bodyPr/>
          <a:lstStyle/>
          <a:p>
            <a:r>
              <a:rPr lang="en-GB" dirty="0"/>
              <a:t>Governor elections must take place for ALL</a:t>
            </a:r>
          </a:p>
          <a:p>
            <a:pPr lvl="1">
              <a:spcAft>
                <a:spcPts val="1200"/>
              </a:spcAft>
            </a:pPr>
            <a:r>
              <a:rPr lang="en-GB" sz="2400" b="1" dirty="0"/>
              <a:t>Staff Governors </a:t>
            </a:r>
            <a:r>
              <a:rPr lang="en-GB" sz="2400" dirty="0"/>
              <a:t>where terms of office are coming to an end</a:t>
            </a:r>
          </a:p>
          <a:p>
            <a:pPr lvl="1">
              <a:spcAft>
                <a:spcPts val="1200"/>
              </a:spcAft>
            </a:pPr>
            <a:r>
              <a:rPr lang="en-GB" sz="2400" b="1" dirty="0"/>
              <a:t>Parent Governors </a:t>
            </a:r>
            <a:r>
              <a:rPr lang="en-GB" sz="2400" dirty="0"/>
              <a:t>where terms of office are coming to an end</a:t>
            </a:r>
          </a:p>
          <a:p>
            <a:r>
              <a:rPr lang="en-GB" dirty="0"/>
              <a:t>Existing people in these posts can/must re-apply  </a:t>
            </a:r>
          </a:p>
          <a:p>
            <a:pPr marL="0" indent="0">
              <a:buNone/>
            </a:pPr>
            <a:endParaRPr lang="en-GB" dirty="0"/>
          </a:p>
        </p:txBody>
      </p:sp>
      <p:pic>
        <p:nvPicPr>
          <p:cNvPr id="18434" name="Picture 2" descr="Image result for election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47546" y="4553744"/>
            <a:ext cx="4096454"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4667512"/>
            <a:ext cx="4392488" cy="1200329"/>
          </a:xfrm>
          <a:prstGeom prst="rect">
            <a:avLst/>
          </a:prstGeom>
        </p:spPr>
        <p:txBody>
          <a:bodyPr wrap="square">
            <a:spAutoFit/>
          </a:bodyPr>
          <a:lstStyle/>
          <a:p>
            <a:pPr marL="342900" indent="-342900">
              <a:buFont typeface="Arial" panose="020B0604020202020204" pitchFamily="34" charset="0"/>
              <a:buChar char="•"/>
            </a:pPr>
            <a:r>
              <a:rPr lang="en-GB" dirty="0">
                <a:solidFill>
                  <a:srgbClr val="616365"/>
                </a:solidFill>
                <a:latin typeface="+mn-lt"/>
              </a:rPr>
              <a:t>They can not automatically be extended an election must take place.</a:t>
            </a:r>
          </a:p>
        </p:txBody>
      </p:sp>
    </p:spTree>
    <p:extLst>
      <p:ext uri="{BB962C8B-B14F-4D97-AF65-F5344CB8AC3E}">
        <p14:creationId xmlns:p14="http://schemas.microsoft.com/office/powerpoint/2010/main" val="92670968"/>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024ED885-22A7-4976-AB48-868547832E93}"/>
              </a:ext>
            </a:extLst>
          </p:cNvPr>
          <p:cNvSpPr>
            <a:spLocks noGrp="1" noChangeArrowheads="1"/>
          </p:cNvSpPr>
          <p:nvPr>
            <p:ph type="title"/>
          </p:nvPr>
        </p:nvSpPr>
        <p:spPr>
          <a:xfrm>
            <a:off x="611188" y="692150"/>
            <a:ext cx="8353425" cy="649288"/>
          </a:xfrm>
        </p:spPr>
        <p:txBody>
          <a:bodyPr/>
          <a:lstStyle/>
          <a:p>
            <a:r>
              <a:rPr lang="en-GB" altLang="en-US"/>
              <a:t>A Competency Framework for Governance</a:t>
            </a:r>
            <a:br>
              <a:rPr lang="en-GB" altLang="en-US"/>
            </a:br>
            <a:endParaRPr lang="en-GB" altLang="en-US"/>
          </a:p>
        </p:txBody>
      </p:sp>
      <p:sp>
        <p:nvSpPr>
          <p:cNvPr id="3" name="Content Placeholder 2">
            <a:extLst>
              <a:ext uri="{FF2B5EF4-FFF2-40B4-BE49-F238E27FC236}">
                <a16:creationId xmlns:a16="http://schemas.microsoft.com/office/drawing/2014/main" id="{2E86F473-B97B-4ED9-949E-B0AC4B000B5F}"/>
              </a:ext>
            </a:extLst>
          </p:cNvPr>
          <p:cNvSpPr>
            <a:spLocks noGrp="1"/>
          </p:cNvSpPr>
          <p:nvPr>
            <p:ph idx="1"/>
          </p:nvPr>
        </p:nvSpPr>
        <p:spPr>
          <a:xfrm>
            <a:off x="646113" y="1385888"/>
            <a:ext cx="7932737" cy="503237"/>
          </a:xfrm>
        </p:spPr>
        <p:txBody>
          <a:bodyPr/>
          <a:lstStyle/>
          <a:p>
            <a:pPr>
              <a:spcAft>
                <a:spcPts val="600"/>
              </a:spcAft>
              <a:buFont typeface="Arial" panose="020B0604020202020204" pitchFamily="34" charset="0"/>
              <a:buChar char="•"/>
              <a:defRPr/>
            </a:pPr>
            <a:r>
              <a:rPr lang="en-GB" sz="2000" dirty="0"/>
              <a:t>The list below are Lead governors in specific areas: </a:t>
            </a:r>
          </a:p>
          <a:p>
            <a:pPr marL="0" indent="0">
              <a:buFontTx/>
              <a:buNone/>
              <a:defRPr/>
            </a:pPr>
            <a:endParaRPr lang="en-GB" sz="400" dirty="0"/>
          </a:p>
          <a:p>
            <a:pPr>
              <a:defRPr/>
            </a:pPr>
            <a:endParaRPr lang="en-GB" dirty="0"/>
          </a:p>
          <a:p>
            <a:pPr marL="0" indent="0">
              <a:buFontTx/>
              <a:buNone/>
              <a:defRPr/>
            </a:pPr>
            <a:endParaRPr lang="en-GB" dirty="0"/>
          </a:p>
        </p:txBody>
      </p:sp>
      <p:graphicFrame>
        <p:nvGraphicFramePr>
          <p:cNvPr id="2" name="Table 1">
            <a:extLst>
              <a:ext uri="{FF2B5EF4-FFF2-40B4-BE49-F238E27FC236}">
                <a16:creationId xmlns:a16="http://schemas.microsoft.com/office/drawing/2014/main" id="{BD1B4056-D6EA-41D7-9421-49C9A0B481A6}"/>
              </a:ext>
            </a:extLst>
          </p:cNvPr>
          <p:cNvGraphicFramePr>
            <a:graphicFrameLocks noGrp="1"/>
          </p:cNvGraphicFramePr>
          <p:nvPr/>
        </p:nvGraphicFramePr>
        <p:xfrm>
          <a:off x="827088" y="1889125"/>
          <a:ext cx="7269162" cy="4003674"/>
        </p:xfrm>
        <a:graphic>
          <a:graphicData uri="http://schemas.openxmlformats.org/drawingml/2006/table">
            <a:tbl>
              <a:tblPr firstRow="1" bandRow="1">
                <a:tableStyleId>{5C22544A-7EE6-4342-B048-85BDC9FD1C3A}</a:tableStyleId>
              </a:tblPr>
              <a:tblGrid>
                <a:gridCol w="7269162">
                  <a:extLst>
                    <a:ext uri="{9D8B030D-6E8A-4147-A177-3AD203B41FA5}">
                      <a16:colId xmlns:a16="http://schemas.microsoft.com/office/drawing/2014/main" val="20000"/>
                    </a:ext>
                  </a:extLst>
                </a:gridCol>
              </a:tblGrid>
              <a:tr h="494260">
                <a:tc>
                  <a:txBody>
                    <a:bodyPr/>
                    <a:lstStyle/>
                    <a:p>
                      <a:pPr algn="ctr"/>
                      <a:r>
                        <a:rPr lang="en-GB" sz="2400" dirty="0"/>
                        <a:t>Lead Governor</a:t>
                      </a:r>
                    </a:p>
                  </a:txBody>
                  <a:tcPr marL="91448" marR="91448" marT="45731" marB="45731" anchor="ctr">
                    <a:lnL w="12700" cmpd="sng">
                      <a:noFill/>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A87"/>
                    </a:solidFill>
                  </a:tcPr>
                </a:tc>
                <a:extLst>
                  <a:ext uri="{0D108BD9-81ED-4DB2-BD59-A6C34878D82A}">
                    <a16:rowId xmlns:a16="http://schemas.microsoft.com/office/drawing/2014/main" val="10000"/>
                  </a:ext>
                </a:extLst>
              </a:tr>
              <a:tr h="365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Special Educational Needs and Disabilities (SEND)</a:t>
                      </a:r>
                    </a:p>
                  </a:txBody>
                  <a:tcPr marL="91448" marR="91448" marT="45731" marB="45731">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Safeguarding of children including Prevent Duty</a:t>
                      </a:r>
                    </a:p>
                  </a:txBody>
                  <a:tcPr marL="91448" marR="91448" marT="45731" marB="45731">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Health and safety in education</a:t>
                      </a:r>
                    </a:p>
                  </a:txBody>
                  <a:tcPr marL="91448" marR="91448" marT="45731" marB="45731">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Analyse information and data</a:t>
                      </a:r>
                    </a:p>
                  </a:txBody>
                  <a:tcPr marL="91448" marR="91448" marT="45731" marB="45731">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40202">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Financial health and efficiency compared to organisations locally and nationally</a:t>
                      </a:r>
                    </a:p>
                  </a:txBody>
                  <a:tcPr marL="91448" marR="91448" marT="45731" marB="45731">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Human Resource Education Policy</a:t>
                      </a:r>
                    </a:p>
                  </a:txBody>
                  <a:tcPr marL="91448" marR="91448" marT="45731" marB="45731">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09716">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Closing the gap for EAL Learners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tx1"/>
                          </a:solidFill>
                        </a:rPr>
                        <a:t>(English as an Additional Language)</a:t>
                      </a:r>
                    </a:p>
                  </a:txBody>
                  <a:tcPr marL="91448" marR="91448" marT="45731" marB="4573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30296">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chemeClr val="tx1"/>
                          </a:solidFill>
                        </a:rPr>
                        <a:t>Emotional Health and Wellbeing (New)</a:t>
                      </a:r>
                    </a:p>
                  </a:txBody>
                  <a:tcPr marL="91448" marR="91448" marT="45731" marB="4573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8964369"/>
                  </a:ext>
                </a:extLst>
              </a:tr>
            </a:tbl>
          </a:graphicData>
        </a:graphic>
      </p:graphicFrame>
      <p:sp>
        <p:nvSpPr>
          <p:cNvPr id="12" name="Content Placeholder 2">
            <a:extLst>
              <a:ext uri="{FF2B5EF4-FFF2-40B4-BE49-F238E27FC236}">
                <a16:creationId xmlns:a16="http://schemas.microsoft.com/office/drawing/2014/main" id="{E0A2FFB0-B109-45B1-BA92-18A190AE6AA2}"/>
              </a:ext>
            </a:extLst>
          </p:cNvPr>
          <p:cNvSpPr txBox="1">
            <a:spLocks/>
          </p:cNvSpPr>
          <p:nvPr/>
        </p:nvSpPr>
        <p:spPr bwMode="auto">
          <a:xfrm>
            <a:off x="395288" y="6165850"/>
            <a:ext cx="83534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marL="0" indent="0">
              <a:spcAft>
                <a:spcPts val="600"/>
              </a:spcAft>
              <a:buFontTx/>
              <a:buNone/>
              <a:defRPr/>
            </a:pPr>
            <a:r>
              <a:rPr lang="en-GB" sz="2000" b="1" kern="0" dirty="0">
                <a:solidFill>
                  <a:srgbClr val="007A87"/>
                </a:solidFill>
                <a:hlinkClick r:id="rId3"/>
              </a:rPr>
              <a:t>www.gov.uk/government/publications/governance-handbook</a:t>
            </a:r>
            <a:r>
              <a:rPr lang="en-GB" sz="2000" b="1" kern="0" dirty="0">
                <a:solidFill>
                  <a:srgbClr val="007A87"/>
                </a:solidFill>
              </a:rPr>
              <a:t> </a:t>
            </a:r>
            <a:endParaRPr lang="en-GB" sz="2000" kern="0" dirty="0">
              <a:solidFill>
                <a:srgbClr val="007A87"/>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9D9C78F1-1544-4316-B2B2-AAE79266DE4A}"/>
              </a:ext>
            </a:extLst>
          </p:cNvPr>
          <p:cNvSpPr>
            <a:spLocks noGrp="1" noChangeArrowheads="1"/>
          </p:cNvSpPr>
          <p:nvPr>
            <p:ph type="title"/>
          </p:nvPr>
        </p:nvSpPr>
        <p:spPr>
          <a:xfrm>
            <a:off x="611188" y="719138"/>
            <a:ext cx="7772400" cy="622300"/>
          </a:xfrm>
        </p:spPr>
        <p:txBody>
          <a:bodyPr/>
          <a:lstStyle/>
          <a:p>
            <a:pPr marL="628650" indent="-628650"/>
            <a:r>
              <a:rPr lang="en-GB" altLang="en-US"/>
              <a:t>Prevent Awareness Online Training</a:t>
            </a:r>
            <a:endParaRPr lang="en-GB" altLang="en-US" sz="2400">
              <a:solidFill>
                <a:srgbClr val="007A87"/>
              </a:solidFill>
            </a:endParaRPr>
          </a:p>
        </p:txBody>
      </p:sp>
      <p:sp>
        <p:nvSpPr>
          <p:cNvPr id="122883" name="Content Placeholder 2">
            <a:extLst>
              <a:ext uri="{FF2B5EF4-FFF2-40B4-BE49-F238E27FC236}">
                <a16:creationId xmlns:a16="http://schemas.microsoft.com/office/drawing/2014/main" id="{7AF50E88-F65F-4984-8CDF-12515D13CD14}"/>
              </a:ext>
            </a:extLst>
          </p:cNvPr>
          <p:cNvSpPr>
            <a:spLocks noGrp="1" noChangeArrowheads="1"/>
          </p:cNvSpPr>
          <p:nvPr>
            <p:ph idx="1"/>
          </p:nvPr>
        </p:nvSpPr>
        <p:spPr>
          <a:xfrm>
            <a:off x="636588" y="5516563"/>
            <a:ext cx="8353425" cy="1152525"/>
          </a:xfrm>
        </p:spPr>
        <p:txBody>
          <a:bodyPr/>
          <a:lstStyle/>
          <a:p>
            <a:r>
              <a:rPr lang="en-GB" altLang="en-US" sz="2000"/>
              <a:t>You can access the e-learning by clicking on the website below</a:t>
            </a:r>
          </a:p>
          <a:p>
            <a:r>
              <a:rPr lang="en-GB" altLang="en-US" sz="2000" u="sng">
                <a:hlinkClick r:id="rId2"/>
              </a:rPr>
              <a:t>www.elearning.prevent.homeoffice.gov.uk </a:t>
            </a:r>
            <a:r>
              <a:rPr lang="en-GB" altLang="en-US" sz="2000"/>
              <a:t> </a:t>
            </a:r>
          </a:p>
          <a:p>
            <a:r>
              <a:rPr lang="en-GB" altLang="en-US" sz="2000"/>
              <a:t>Link also available on </a:t>
            </a:r>
            <a:r>
              <a:rPr lang="en-GB" altLang="en-US" sz="2000">
                <a:hlinkClick r:id="rId3"/>
              </a:rPr>
              <a:t>www.oldham.gov.uk/governortraining</a:t>
            </a:r>
            <a:r>
              <a:rPr lang="en-GB" altLang="en-US" sz="2000"/>
              <a:t> </a:t>
            </a:r>
          </a:p>
        </p:txBody>
      </p:sp>
      <p:sp>
        <p:nvSpPr>
          <p:cNvPr id="7" name="Content Placeholder 2">
            <a:extLst>
              <a:ext uri="{FF2B5EF4-FFF2-40B4-BE49-F238E27FC236}">
                <a16:creationId xmlns:a16="http://schemas.microsoft.com/office/drawing/2014/main" id="{77983DE7-67D3-4ED5-9E1C-E966D6D44F9B}"/>
              </a:ext>
            </a:extLst>
          </p:cNvPr>
          <p:cNvSpPr txBox="1">
            <a:spLocks/>
          </p:cNvSpPr>
          <p:nvPr/>
        </p:nvSpPr>
        <p:spPr bwMode="auto">
          <a:xfrm>
            <a:off x="993775" y="1627188"/>
            <a:ext cx="3844925" cy="938212"/>
          </a:xfrm>
          <a:prstGeom prst="rect">
            <a:avLst/>
          </a:prstGeom>
          <a:solidFill>
            <a:srgbClr val="00B3BE"/>
          </a:solidFill>
          <a:ln>
            <a:noFill/>
          </a:ln>
          <a:effectLst/>
          <a:extLst/>
        </p:spPr>
        <p:txBody>
          <a:bodyPr/>
          <a:lstStyle>
            <a:lvl1pPr marL="342900" indent="-342900" algn="l" rtl="0" fontAlgn="base">
              <a:spcBef>
                <a:spcPct val="20000"/>
              </a:spcBef>
              <a:spcAft>
                <a:spcPct val="0"/>
              </a:spcAft>
              <a:buChar char="•"/>
              <a:defRPr sz="2400">
                <a:solidFill>
                  <a:srgbClr val="616365"/>
                </a:solidFill>
                <a:latin typeface="+mn-lt"/>
                <a:ea typeface="+mn-ea"/>
                <a:cs typeface="+mn-cs"/>
              </a:defRPr>
            </a:lvl1pPr>
            <a:lvl2pPr marL="742950" indent="-285750" algn="l" rtl="0" fontAlgn="base">
              <a:spcBef>
                <a:spcPct val="20000"/>
              </a:spcBef>
              <a:spcAft>
                <a:spcPct val="0"/>
              </a:spcAft>
              <a:buChar char="–"/>
              <a:defRPr sz="2000">
                <a:solidFill>
                  <a:srgbClr val="616365"/>
                </a:solidFill>
                <a:latin typeface="+mn-lt"/>
              </a:defRPr>
            </a:lvl2pPr>
            <a:lvl3pPr marL="1143000" indent="-228600" algn="l" rtl="0" fontAlgn="base">
              <a:spcBef>
                <a:spcPct val="20000"/>
              </a:spcBef>
              <a:spcAft>
                <a:spcPct val="0"/>
              </a:spcAft>
              <a:buChar char="•"/>
              <a:defRPr>
                <a:solidFill>
                  <a:srgbClr val="616365"/>
                </a:solidFill>
                <a:latin typeface="+mn-lt"/>
              </a:defRPr>
            </a:lvl3pPr>
            <a:lvl4pPr marL="1600200" indent="-228600" algn="l" rtl="0" fontAlgn="base">
              <a:spcBef>
                <a:spcPct val="20000"/>
              </a:spcBef>
              <a:spcAft>
                <a:spcPct val="0"/>
              </a:spcAft>
              <a:buChar char="–"/>
              <a:defRPr>
                <a:solidFill>
                  <a:srgbClr val="616365"/>
                </a:solidFill>
                <a:latin typeface="+mn-lt"/>
              </a:defRPr>
            </a:lvl4pPr>
            <a:lvl5pPr marL="2057400" indent="-228600" algn="l" rtl="0" fontAlgn="base">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a:defRPr/>
            </a:pPr>
            <a:r>
              <a:rPr lang="en-GB" b="1" kern="0" dirty="0">
                <a:solidFill>
                  <a:schemeClr val="bg1"/>
                </a:solidFill>
              </a:rPr>
              <a:t>All new Governors and Clerks must do this!</a:t>
            </a:r>
            <a:endParaRPr lang="en-GB" sz="2800" b="1" kern="0" dirty="0">
              <a:solidFill>
                <a:schemeClr val="bg1"/>
              </a:solidFill>
            </a:endParaRPr>
          </a:p>
        </p:txBody>
      </p:sp>
      <p:pic>
        <p:nvPicPr>
          <p:cNvPr id="122885" name="Picture 7" descr="http://online.fliphtml5.com/ecxg/qcze/files/large/1.jpg?1545075846">
            <a:extLst>
              <a:ext uri="{FF2B5EF4-FFF2-40B4-BE49-F238E27FC236}">
                <a16:creationId xmlns:a16="http://schemas.microsoft.com/office/drawing/2014/main" id="{C888312C-3ADD-4FB9-BDF4-577CB01151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7912" t="3792" r="7648" b="51286"/>
          <a:stretch>
            <a:fillRect/>
          </a:stretch>
        </p:blipFill>
        <p:spPr bwMode="auto">
          <a:xfrm>
            <a:off x="1187450" y="2630488"/>
            <a:ext cx="345598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Image result for e-learning prevent certificate">
            <a:extLst>
              <a:ext uri="{FF2B5EF4-FFF2-40B4-BE49-F238E27FC236}">
                <a16:creationId xmlns:a16="http://schemas.microsoft.com/office/drawing/2014/main" id="{88B775D0-1491-4F9C-BBC4-6CC0AE0DBD5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94" r="3122" b="9962"/>
          <a:stretch/>
        </p:blipFill>
        <p:spPr bwMode="auto">
          <a:xfrm rot="487820">
            <a:off x="5653088" y="1881188"/>
            <a:ext cx="2374900" cy="3240087"/>
          </a:xfrm>
          <a:prstGeom prst="rect">
            <a:avLst/>
          </a:prstGeom>
          <a:ln w="19050">
            <a:solidFill>
              <a:srgbClr val="007A87"/>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887" name="Picture 8" descr="Image result for elearning prevent">
            <a:extLst>
              <a:ext uri="{FF2B5EF4-FFF2-40B4-BE49-F238E27FC236}">
                <a16:creationId xmlns:a16="http://schemas.microsoft.com/office/drawing/2014/main" id="{1161AF1C-4D6C-4338-A2D4-9BC8404D22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0863" y="693738"/>
            <a:ext cx="20415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458" y="1615179"/>
            <a:ext cx="7926342" cy="4635753"/>
          </a:xfrm>
        </p:spPr>
      </p:pic>
      <p:sp>
        <p:nvSpPr>
          <p:cNvPr id="2" name="Title 1"/>
          <p:cNvSpPr>
            <a:spLocks noGrp="1"/>
          </p:cNvSpPr>
          <p:nvPr>
            <p:ph type="title"/>
          </p:nvPr>
        </p:nvSpPr>
        <p:spPr>
          <a:xfrm>
            <a:off x="323528" y="720471"/>
            <a:ext cx="8676456" cy="1143000"/>
          </a:xfrm>
        </p:spPr>
        <p:txBody>
          <a:bodyPr/>
          <a:lstStyle/>
          <a:p>
            <a:r>
              <a:rPr lang="en-GB" dirty="0"/>
              <a:t>Governor Webpage </a:t>
            </a:r>
            <a:r>
              <a:rPr lang="en-GB" sz="2800" dirty="0">
                <a:solidFill>
                  <a:schemeClr val="tx1"/>
                </a:solidFill>
                <a:effectLst>
                  <a:glow rad="101600">
                    <a:srgbClr val="3CF0CE">
                      <a:alpha val="60000"/>
                    </a:srgbClr>
                  </a:glow>
                </a:effectLst>
              </a:rPr>
              <a:t>www.oldham.gov.uk/governors</a:t>
            </a:r>
            <a:r>
              <a:rPr lang="en-GB" sz="2400" dirty="0"/>
              <a:t> </a:t>
            </a:r>
          </a:p>
        </p:txBody>
      </p:sp>
      <p:cxnSp>
        <p:nvCxnSpPr>
          <p:cNvPr id="7" name="Straight Arrow Connector 6"/>
          <p:cNvCxnSpPr/>
          <p:nvPr/>
        </p:nvCxnSpPr>
        <p:spPr>
          <a:xfrm>
            <a:off x="1907725" y="5565063"/>
            <a:ext cx="561575" cy="7093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bwMode="auto">
          <a:xfrm>
            <a:off x="2051720" y="6237312"/>
            <a:ext cx="4320480" cy="46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r>
              <a:rPr lang="en-GB" sz="2400" kern="0"/>
              <a:t>Password protected</a:t>
            </a:r>
            <a:endParaRPr lang="en-GB" sz="2400" kern="0" dirty="0"/>
          </a:p>
        </p:txBody>
      </p:sp>
      <p:cxnSp>
        <p:nvCxnSpPr>
          <p:cNvPr id="10" name="Straight Arrow Connector 9"/>
          <p:cNvCxnSpPr/>
          <p:nvPr/>
        </p:nvCxnSpPr>
        <p:spPr>
          <a:xfrm>
            <a:off x="2051720" y="4437112"/>
            <a:ext cx="1089992" cy="18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63888" y="4437112"/>
            <a:ext cx="72008" cy="1800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rot="20967805">
            <a:off x="1125488" y="5387725"/>
            <a:ext cx="1008112" cy="3546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New</a:t>
            </a:r>
            <a:endParaRPr lang="en-GB" dirty="0">
              <a:solidFill>
                <a:schemeClr val="bg1"/>
              </a:solidFill>
            </a:endParaRPr>
          </a:p>
        </p:txBody>
      </p:sp>
    </p:spTree>
    <p:extLst>
      <p:ext uri="{BB962C8B-B14F-4D97-AF65-F5344CB8AC3E}">
        <p14:creationId xmlns:p14="http://schemas.microsoft.com/office/powerpoint/2010/main" val="1939026060"/>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Governors – ONE THIRD maximum</a:t>
            </a:r>
          </a:p>
        </p:txBody>
      </p:sp>
      <p:sp>
        <p:nvSpPr>
          <p:cNvPr id="3" name="Content Placeholder 2"/>
          <p:cNvSpPr>
            <a:spLocks noGrp="1"/>
          </p:cNvSpPr>
          <p:nvPr>
            <p:ph idx="1"/>
          </p:nvPr>
        </p:nvSpPr>
        <p:spPr>
          <a:xfrm>
            <a:off x="611188" y="1906588"/>
            <a:ext cx="3810000" cy="4114800"/>
          </a:xfrm>
        </p:spPr>
        <p:txBody>
          <a:bodyPr/>
          <a:lstStyle/>
          <a:p>
            <a:r>
              <a:rPr lang="en-GB" dirty="0"/>
              <a:t>It is important when governing bodies are appointing school staff into various governor posts they must be aware that </a:t>
            </a:r>
            <a:r>
              <a:rPr lang="en-GB" b="1" dirty="0">
                <a:solidFill>
                  <a:srgbClr val="FF0000"/>
                </a:solidFill>
              </a:rPr>
              <a:t>No</a:t>
            </a:r>
            <a:r>
              <a:rPr lang="en-GB" dirty="0"/>
              <a:t> more than </a:t>
            </a:r>
            <a:r>
              <a:rPr lang="en-GB" b="1" dirty="0">
                <a:solidFill>
                  <a:srgbClr val="FF0000"/>
                </a:solidFill>
              </a:rPr>
              <a:t>a third </a:t>
            </a:r>
            <a:r>
              <a:rPr lang="en-GB" dirty="0"/>
              <a:t>of the governing body </a:t>
            </a:r>
            <a:r>
              <a:rPr lang="en-GB" b="1" dirty="0"/>
              <a:t>can</a:t>
            </a:r>
            <a:r>
              <a:rPr lang="en-GB" dirty="0"/>
              <a:t> be </a:t>
            </a:r>
            <a:r>
              <a:rPr lang="en-GB" b="1" dirty="0"/>
              <a:t>staff members at the school </a:t>
            </a:r>
            <a:endParaRPr lang="en-GB" dirty="0"/>
          </a:p>
        </p:txBody>
      </p:sp>
      <p:sp>
        <p:nvSpPr>
          <p:cNvPr id="4" name="TextBox 3"/>
          <p:cNvSpPr txBox="1"/>
          <p:nvPr/>
        </p:nvSpPr>
        <p:spPr>
          <a:xfrm>
            <a:off x="5148064" y="3861048"/>
            <a:ext cx="3384376" cy="2646878"/>
          </a:xfrm>
          <a:prstGeom prst="rect">
            <a:avLst/>
          </a:prstGeom>
          <a:solidFill>
            <a:srgbClr val="C5FAFD"/>
          </a:solidFill>
          <a:scene3d>
            <a:camera prst="orthographicFront"/>
            <a:lightRig rig="threePt" dir="t"/>
          </a:scene3d>
          <a:sp3d>
            <a:bevelT/>
          </a:sp3d>
        </p:spPr>
        <p:txBody>
          <a:bodyPr wrap="square" rtlCol="0">
            <a:spAutoFit/>
          </a:bodyPr>
          <a:lstStyle/>
          <a:p>
            <a:pPr algn="ctr"/>
            <a:r>
              <a:rPr lang="en-GB" sz="16600" dirty="0">
                <a:ln w="76200">
                  <a:solidFill>
                    <a:srgbClr val="00B0F0"/>
                  </a:solidFill>
                </a:ln>
                <a:latin typeface="Bernard MT Condensed" panose="02050806060905020404" pitchFamily="18" charset="0"/>
              </a:rPr>
              <a:t>1/3</a:t>
            </a:r>
          </a:p>
        </p:txBody>
      </p:sp>
      <p:pic>
        <p:nvPicPr>
          <p:cNvPr id="16388" name="Picture 4" descr="Image result for ONE THIRD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252" y="162880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836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p:cTn id="11" dur="500" fill="hold"/>
                                        <p:tgtEl>
                                          <p:spTgt spid="16388"/>
                                        </p:tgtEl>
                                        <p:attrNameLst>
                                          <p:attrName>ppt_w</p:attrName>
                                        </p:attrNameLst>
                                      </p:cBhvr>
                                      <p:tavLst>
                                        <p:tav tm="0">
                                          <p:val>
                                            <p:fltVal val="0"/>
                                          </p:val>
                                        </p:tav>
                                        <p:tav tm="100000">
                                          <p:val>
                                            <p:strVal val="#ppt_w"/>
                                          </p:val>
                                        </p:tav>
                                      </p:tavLst>
                                    </p:anim>
                                    <p:anim calcmode="lin" valueType="num">
                                      <p:cBhvr>
                                        <p:cTn id="12" dur="500" fill="hold"/>
                                        <p:tgtEl>
                                          <p:spTgt spid="16388"/>
                                        </p:tgtEl>
                                        <p:attrNameLst>
                                          <p:attrName>ppt_h</p:attrName>
                                        </p:attrNameLst>
                                      </p:cBhvr>
                                      <p:tavLst>
                                        <p:tav tm="0">
                                          <p:val>
                                            <p:fltVal val="0"/>
                                          </p:val>
                                        </p:tav>
                                        <p:tav tm="100000">
                                          <p:val>
                                            <p:strVal val="#ppt_h"/>
                                          </p:val>
                                        </p:tav>
                                      </p:tavLst>
                                    </p:anim>
                                    <p:animEffect transition="in" filter="fade">
                                      <p:cBhvr>
                                        <p:cTn id="13" dur="500"/>
                                        <p:tgtEl>
                                          <p:spTgt spid="1638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FED2819-5262-4D30-A8E2-C16E2F9E5C20}"/>
              </a:ext>
            </a:extLst>
          </p:cNvPr>
          <p:cNvSpPr>
            <a:spLocks noGrp="1" noChangeArrowheads="1"/>
          </p:cNvSpPr>
          <p:nvPr>
            <p:ph type="title"/>
          </p:nvPr>
        </p:nvSpPr>
        <p:spPr/>
        <p:txBody>
          <a:bodyPr/>
          <a:lstStyle/>
          <a:p>
            <a:r>
              <a:rPr lang="en-GB" altLang="en-US" dirty="0"/>
              <a:t>Know a fantastic governor?</a:t>
            </a:r>
          </a:p>
        </p:txBody>
      </p:sp>
      <p:sp>
        <p:nvSpPr>
          <p:cNvPr id="37891" name="Content Placeholder 2">
            <a:extLst>
              <a:ext uri="{FF2B5EF4-FFF2-40B4-BE49-F238E27FC236}">
                <a16:creationId xmlns:a16="http://schemas.microsoft.com/office/drawing/2014/main" id="{6370C487-A3BE-4C27-B2B9-975E631C3B12}"/>
              </a:ext>
            </a:extLst>
          </p:cNvPr>
          <p:cNvSpPr>
            <a:spLocks noGrp="1"/>
          </p:cNvSpPr>
          <p:nvPr>
            <p:ph idx="1"/>
          </p:nvPr>
        </p:nvSpPr>
        <p:spPr>
          <a:xfrm>
            <a:off x="611188" y="1869182"/>
            <a:ext cx="4320852" cy="4247728"/>
          </a:xfrm>
          <a:solidFill>
            <a:srgbClr val="FFFFD9"/>
          </a:solidFill>
          <a:ln>
            <a:solidFill>
              <a:srgbClr val="FFFFD9"/>
            </a:solidFill>
            <a:miter lim="800000"/>
            <a:headEnd/>
            <a:tailEnd/>
          </a:ln>
        </p:spPr>
        <p:txBody>
          <a:bodyPr/>
          <a:lstStyle/>
          <a:p>
            <a:r>
              <a:rPr lang="en-GB" altLang="en-US" dirty="0"/>
              <a:t>Then log on to the ‘</a:t>
            </a:r>
            <a:r>
              <a:rPr lang="en-GB" altLang="en-US" dirty="0">
                <a:hlinkClick r:id="rId2"/>
              </a:rPr>
              <a:t>Governors do the honours!</a:t>
            </a:r>
            <a:r>
              <a:rPr lang="en-GB" altLang="en-US" dirty="0"/>
              <a:t>’ webpage.</a:t>
            </a:r>
          </a:p>
          <a:p>
            <a:r>
              <a:rPr lang="en-GB" altLang="en-US" dirty="0"/>
              <a:t>This gives you the 'tools' to nominate someone you know for a Queen’s national honour.</a:t>
            </a:r>
          </a:p>
          <a:p>
            <a:r>
              <a:rPr lang="en-GB" altLang="en-US" dirty="0"/>
              <a:t>Contact: </a:t>
            </a:r>
            <a:r>
              <a:rPr lang="en-GB" altLang="en-US" dirty="0">
                <a:hlinkClick r:id="rId3"/>
              </a:rPr>
              <a:t>Govgongs@outlook.com</a:t>
            </a:r>
            <a:r>
              <a:rPr lang="en-GB" altLang="en-US" dirty="0"/>
              <a:t>  or Martin Matthews </a:t>
            </a:r>
            <a:r>
              <a:rPr lang="en-GB" altLang="en-US" dirty="0">
                <a:hlinkClick r:id="rId4"/>
              </a:rPr>
              <a:t>@mm684 </a:t>
            </a:r>
            <a:endParaRPr lang="en-GB" altLang="en-US" dirty="0"/>
          </a:p>
        </p:txBody>
      </p:sp>
      <p:pic>
        <p:nvPicPr>
          <p:cNvPr id="4" name="Picture 3">
            <a:extLst>
              <a:ext uri="{FF2B5EF4-FFF2-40B4-BE49-F238E27FC236}">
                <a16:creationId xmlns:a16="http://schemas.microsoft.com/office/drawing/2014/main" id="{85B4B390-4B79-4BA5-BFF0-266D5159CFFD}"/>
              </a:ext>
            </a:extLst>
          </p:cNvPr>
          <p:cNvPicPr>
            <a:picLocks noChangeAspect="1"/>
          </p:cNvPicPr>
          <p:nvPr/>
        </p:nvPicPr>
        <p:blipFill>
          <a:blip r:embed="rId5"/>
          <a:stretch>
            <a:fillRect/>
          </a:stretch>
        </p:blipFill>
        <p:spPr>
          <a:xfrm>
            <a:off x="5292725" y="1628775"/>
            <a:ext cx="3532188" cy="5013325"/>
          </a:xfrm>
          <a:prstGeom prst="rect">
            <a:avLst/>
          </a:prstGeom>
          <a:effectLst>
            <a:outerShdw blurRad="63500" sx="102000" sy="102000" algn="ctr" rotWithShape="0">
              <a:prstClr val="black">
                <a:alpha val="40000"/>
              </a:prstClr>
            </a:outerShdw>
          </a:effectLst>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C132-03F1-4317-A665-C458EAAE0F1E}"/>
              </a:ext>
            </a:extLst>
          </p:cNvPr>
          <p:cNvSpPr>
            <a:spLocks noGrp="1"/>
          </p:cNvSpPr>
          <p:nvPr>
            <p:ph type="title"/>
          </p:nvPr>
        </p:nvSpPr>
        <p:spPr/>
        <p:txBody>
          <a:bodyPr/>
          <a:lstStyle/>
          <a:p>
            <a:r>
              <a:rPr lang="en-GB" dirty="0"/>
              <a:t>Top Awards 2019 Nominations Shortlist </a:t>
            </a:r>
            <a:br>
              <a:rPr lang="en-GB" dirty="0"/>
            </a:br>
            <a:r>
              <a:rPr lang="en-GB" sz="2400" dirty="0">
                <a:solidFill>
                  <a:srgbClr val="009999"/>
                </a:solidFill>
              </a:rPr>
              <a:t>Friday 7 February 2020</a:t>
            </a:r>
            <a:endParaRPr lang="en-GB" dirty="0">
              <a:solidFill>
                <a:srgbClr val="009999"/>
              </a:solidFill>
            </a:endParaRPr>
          </a:p>
        </p:txBody>
      </p:sp>
      <p:sp>
        <p:nvSpPr>
          <p:cNvPr id="3" name="Content Placeholder 2">
            <a:extLst>
              <a:ext uri="{FF2B5EF4-FFF2-40B4-BE49-F238E27FC236}">
                <a16:creationId xmlns:a16="http://schemas.microsoft.com/office/drawing/2014/main" id="{007C633A-8F84-4382-B806-95E53E17FE87}"/>
              </a:ext>
            </a:extLst>
          </p:cNvPr>
          <p:cNvSpPr>
            <a:spLocks noGrp="1"/>
          </p:cNvSpPr>
          <p:nvPr>
            <p:ph idx="1"/>
          </p:nvPr>
        </p:nvSpPr>
        <p:spPr>
          <a:xfrm>
            <a:off x="611188" y="1906588"/>
            <a:ext cx="8353300" cy="4951412"/>
          </a:xfrm>
        </p:spPr>
        <p:txBody>
          <a:bodyPr/>
          <a:lstStyle/>
          <a:p>
            <a:r>
              <a:rPr lang="en-GB" dirty="0"/>
              <a:t>The shortlisted nominees are:</a:t>
            </a:r>
          </a:p>
          <a:p>
            <a:endParaRPr lang="en-GB" sz="1100" dirty="0"/>
          </a:p>
          <a:p>
            <a:r>
              <a:rPr lang="en-GB" b="1" dirty="0"/>
              <a:t>Team of the Year:</a:t>
            </a:r>
            <a:endParaRPr lang="en-GB" dirty="0"/>
          </a:p>
          <a:p>
            <a:pPr lvl="1"/>
            <a:r>
              <a:rPr lang="en-GB" dirty="0"/>
              <a:t>Get Oldham Working </a:t>
            </a:r>
          </a:p>
          <a:p>
            <a:pPr lvl="1"/>
            <a:r>
              <a:rPr lang="en-GB" dirty="0"/>
              <a:t>SEND Team</a:t>
            </a:r>
          </a:p>
          <a:p>
            <a:pPr lvl="1"/>
            <a:r>
              <a:rPr lang="en-GB" dirty="0"/>
              <a:t>Oldham Adult Learning Disability Service</a:t>
            </a:r>
          </a:p>
          <a:p>
            <a:pPr lvl="1"/>
            <a:r>
              <a:rPr lang="en-GB" dirty="0"/>
              <a:t>Lifelong Learning Support Team</a:t>
            </a:r>
          </a:p>
          <a:p>
            <a:endParaRPr lang="en-GB" sz="1200" b="1" dirty="0"/>
          </a:p>
          <a:p>
            <a:r>
              <a:rPr lang="en-GB" b="1" dirty="0"/>
              <a:t>Leader of the Year</a:t>
            </a:r>
            <a:endParaRPr lang="en-GB" dirty="0"/>
          </a:p>
          <a:p>
            <a:pPr lvl="1"/>
            <a:r>
              <a:rPr lang="en-GB" dirty="0"/>
              <a:t>Irfan Rasul – Children’s Services IT</a:t>
            </a:r>
          </a:p>
          <a:p>
            <a:pPr lvl="1"/>
            <a:r>
              <a:rPr lang="en-GB" dirty="0"/>
              <a:t>Andrea Dickinson – Organisational Development Team </a:t>
            </a:r>
          </a:p>
          <a:p>
            <a:pPr lvl="1"/>
            <a:r>
              <a:rPr lang="en-GB" dirty="0"/>
              <a:t>Jennie Davies – Head of Virtual School</a:t>
            </a:r>
          </a:p>
          <a:p>
            <a:endParaRPr lang="en-GB" dirty="0"/>
          </a:p>
        </p:txBody>
      </p:sp>
      <p:pic>
        <p:nvPicPr>
          <p:cNvPr id="4" name="Picture 3">
            <a:extLst>
              <a:ext uri="{FF2B5EF4-FFF2-40B4-BE49-F238E27FC236}">
                <a16:creationId xmlns:a16="http://schemas.microsoft.com/office/drawing/2014/main" id="{4A2E1FA7-4BDA-459F-B0F6-01C1B27E443F}"/>
              </a:ext>
            </a:extLst>
          </p:cNvPr>
          <p:cNvPicPr>
            <a:picLocks noChangeAspect="1"/>
          </p:cNvPicPr>
          <p:nvPr/>
        </p:nvPicPr>
        <p:blipFill>
          <a:blip r:embed="rId2"/>
          <a:stretch>
            <a:fillRect/>
          </a:stretch>
        </p:blipFill>
        <p:spPr>
          <a:xfrm>
            <a:off x="6444208" y="1412776"/>
            <a:ext cx="2448267" cy="1619476"/>
          </a:xfrm>
          <a:prstGeom prst="rect">
            <a:avLst/>
          </a:prstGeom>
        </p:spPr>
      </p:pic>
    </p:spTree>
    <p:extLst>
      <p:ext uri="{BB962C8B-B14F-4D97-AF65-F5344CB8AC3E}">
        <p14:creationId xmlns:p14="http://schemas.microsoft.com/office/powerpoint/2010/main" val="3444470730"/>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C633A-8F84-4382-B806-95E53E17FE87}"/>
              </a:ext>
            </a:extLst>
          </p:cNvPr>
          <p:cNvSpPr>
            <a:spLocks noGrp="1"/>
          </p:cNvSpPr>
          <p:nvPr>
            <p:ph idx="1"/>
          </p:nvPr>
        </p:nvSpPr>
        <p:spPr/>
        <p:txBody>
          <a:bodyPr/>
          <a:lstStyle/>
          <a:p>
            <a:r>
              <a:rPr lang="en-GB" dirty="0"/>
              <a:t>The shortlisted nominees are:</a:t>
            </a:r>
          </a:p>
          <a:p>
            <a:endParaRPr lang="en-GB" dirty="0"/>
          </a:p>
          <a:p>
            <a:r>
              <a:rPr lang="en-GB" b="1" dirty="0"/>
              <a:t>Fit for Oldham award</a:t>
            </a:r>
            <a:endParaRPr lang="en-GB" dirty="0"/>
          </a:p>
          <a:p>
            <a:pPr lvl="1"/>
            <a:r>
              <a:rPr lang="en-GB" dirty="0"/>
              <a:t>Elisabetta </a:t>
            </a:r>
            <a:r>
              <a:rPr lang="en-GB" dirty="0" err="1"/>
              <a:t>Coccia</a:t>
            </a:r>
            <a:r>
              <a:rPr lang="en-GB" dirty="0"/>
              <a:t> – People Services</a:t>
            </a:r>
          </a:p>
          <a:p>
            <a:pPr lvl="1"/>
            <a:r>
              <a:rPr lang="en-GB" dirty="0"/>
              <a:t>Sam Samuel – Unity IT</a:t>
            </a:r>
          </a:p>
          <a:p>
            <a:pPr lvl="1"/>
            <a:r>
              <a:rPr lang="en-GB" dirty="0"/>
              <a:t>Muzamil Khan – Environmental Services</a:t>
            </a:r>
          </a:p>
          <a:p>
            <a:endParaRPr lang="en-GB" sz="1100" dirty="0"/>
          </a:p>
          <a:p>
            <a:r>
              <a:rPr lang="en-GB" b="1" dirty="0"/>
              <a:t>Community Contribution Award</a:t>
            </a:r>
            <a:endParaRPr lang="en-GB" dirty="0"/>
          </a:p>
          <a:p>
            <a:pPr lvl="1"/>
            <a:r>
              <a:rPr lang="en-GB" dirty="0">
                <a:highlight>
                  <a:srgbClr val="EBEBFF"/>
                </a:highlight>
              </a:rPr>
              <a:t>Jean Reid – Family Information Service</a:t>
            </a:r>
          </a:p>
          <a:p>
            <a:pPr lvl="1"/>
            <a:r>
              <a:rPr lang="en-GB" dirty="0" err="1"/>
              <a:t>Sadrul</a:t>
            </a:r>
            <a:r>
              <a:rPr lang="en-GB" dirty="0"/>
              <a:t> </a:t>
            </a:r>
            <a:r>
              <a:rPr lang="en-GB" dirty="0" err="1"/>
              <a:t>Alam</a:t>
            </a:r>
            <a:r>
              <a:rPr lang="en-GB" dirty="0"/>
              <a:t> - Finance</a:t>
            </a:r>
          </a:p>
          <a:p>
            <a:pPr lvl="1"/>
            <a:r>
              <a:rPr lang="en-GB" dirty="0"/>
              <a:t>Failsworth and </a:t>
            </a:r>
            <a:r>
              <a:rPr lang="en-GB" dirty="0" err="1"/>
              <a:t>Hollinwood</a:t>
            </a:r>
            <a:r>
              <a:rPr lang="en-GB" dirty="0"/>
              <a:t> District Team</a:t>
            </a:r>
          </a:p>
          <a:p>
            <a:pPr marL="0" indent="0">
              <a:buNone/>
            </a:pPr>
            <a:endParaRPr lang="en-GB" dirty="0"/>
          </a:p>
        </p:txBody>
      </p:sp>
      <p:sp>
        <p:nvSpPr>
          <p:cNvPr id="6" name="Title 1">
            <a:extLst>
              <a:ext uri="{FF2B5EF4-FFF2-40B4-BE49-F238E27FC236}">
                <a16:creationId xmlns:a16="http://schemas.microsoft.com/office/drawing/2014/main" id="{FFA2FBB7-D1F1-4A96-902B-F9F875CDC444}"/>
              </a:ext>
            </a:extLst>
          </p:cNvPr>
          <p:cNvSpPr>
            <a:spLocks noGrp="1"/>
          </p:cNvSpPr>
          <p:nvPr>
            <p:ph type="title"/>
          </p:nvPr>
        </p:nvSpPr>
        <p:spPr>
          <a:xfrm>
            <a:off x="611188" y="719138"/>
            <a:ext cx="7772400" cy="1143000"/>
          </a:xfrm>
        </p:spPr>
        <p:txBody>
          <a:bodyPr/>
          <a:lstStyle/>
          <a:p>
            <a:r>
              <a:rPr lang="en-GB" dirty="0"/>
              <a:t>Top Awards 2019 Nominations Shortlist </a:t>
            </a:r>
            <a:br>
              <a:rPr lang="en-GB" dirty="0"/>
            </a:br>
            <a:r>
              <a:rPr lang="en-GB" sz="2400" dirty="0">
                <a:solidFill>
                  <a:srgbClr val="009999"/>
                </a:solidFill>
              </a:rPr>
              <a:t>Friday 7 February 2020</a:t>
            </a:r>
            <a:endParaRPr lang="en-GB" dirty="0">
              <a:solidFill>
                <a:srgbClr val="009999"/>
              </a:solidFill>
            </a:endParaRPr>
          </a:p>
        </p:txBody>
      </p:sp>
      <p:pic>
        <p:nvPicPr>
          <p:cNvPr id="4" name="Picture 3">
            <a:extLst>
              <a:ext uri="{FF2B5EF4-FFF2-40B4-BE49-F238E27FC236}">
                <a16:creationId xmlns:a16="http://schemas.microsoft.com/office/drawing/2014/main" id="{54D5369C-DA23-4F47-B57B-E0C273FC921F}"/>
              </a:ext>
            </a:extLst>
          </p:cNvPr>
          <p:cNvPicPr>
            <a:picLocks noChangeAspect="1"/>
          </p:cNvPicPr>
          <p:nvPr/>
        </p:nvPicPr>
        <p:blipFill>
          <a:blip r:embed="rId2"/>
          <a:stretch>
            <a:fillRect/>
          </a:stretch>
        </p:blipFill>
        <p:spPr>
          <a:xfrm>
            <a:off x="6444208" y="1412776"/>
            <a:ext cx="2448267" cy="1619476"/>
          </a:xfrm>
          <a:prstGeom prst="rect">
            <a:avLst/>
          </a:prstGeom>
        </p:spPr>
      </p:pic>
    </p:spTree>
    <p:extLst>
      <p:ext uri="{BB962C8B-B14F-4D97-AF65-F5344CB8AC3E}">
        <p14:creationId xmlns:p14="http://schemas.microsoft.com/office/powerpoint/2010/main" val="2441212221"/>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C633A-8F84-4382-B806-95E53E17FE87}"/>
              </a:ext>
            </a:extLst>
          </p:cNvPr>
          <p:cNvSpPr>
            <a:spLocks noGrp="1"/>
          </p:cNvSpPr>
          <p:nvPr>
            <p:ph idx="1"/>
          </p:nvPr>
        </p:nvSpPr>
        <p:spPr>
          <a:xfrm>
            <a:off x="685800" y="1842592"/>
            <a:ext cx="7772400" cy="4114800"/>
          </a:xfrm>
        </p:spPr>
        <p:txBody>
          <a:bodyPr/>
          <a:lstStyle/>
          <a:p>
            <a:r>
              <a:rPr lang="en-GB" dirty="0"/>
              <a:t>The shortlisted nominees are:</a:t>
            </a:r>
          </a:p>
          <a:p>
            <a:endParaRPr lang="en-GB" dirty="0"/>
          </a:p>
          <a:p>
            <a:r>
              <a:rPr lang="en-GB" b="1" dirty="0"/>
              <a:t>Young employee of the Year</a:t>
            </a:r>
            <a:endParaRPr lang="en-GB" dirty="0"/>
          </a:p>
          <a:p>
            <a:pPr lvl="1"/>
            <a:r>
              <a:rPr lang="en-GB" dirty="0"/>
              <a:t>Clinton Reading – Unity Benefits Service</a:t>
            </a:r>
          </a:p>
          <a:p>
            <a:pPr lvl="1"/>
            <a:r>
              <a:rPr lang="en-GB" dirty="0"/>
              <a:t>Jessica Price – Get Oldham Working</a:t>
            </a:r>
          </a:p>
          <a:p>
            <a:pPr lvl="1"/>
            <a:r>
              <a:rPr lang="en-GB" dirty="0"/>
              <a:t>Jack Armstrong – Get Oldham Working</a:t>
            </a:r>
          </a:p>
          <a:p>
            <a:endParaRPr lang="en-GB" dirty="0"/>
          </a:p>
          <a:p>
            <a:r>
              <a:rPr lang="en-GB" b="1" dirty="0"/>
              <a:t>Front line service award</a:t>
            </a:r>
            <a:endParaRPr lang="en-GB" dirty="0"/>
          </a:p>
          <a:p>
            <a:pPr lvl="1"/>
            <a:r>
              <a:rPr lang="en-GB" dirty="0" err="1"/>
              <a:t>Nazet</a:t>
            </a:r>
            <a:r>
              <a:rPr lang="en-GB" dirty="0"/>
              <a:t> </a:t>
            </a:r>
            <a:r>
              <a:rPr lang="en-GB" dirty="0" err="1"/>
              <a:t>Yaqub</a:t>
            </a:r>
            <a:r>
              <a:rPr lang="en-GB" dirty="0"/>
              <a:t> – Library Service </a:t>
            </a:r>
          </a:p>
          <a:p>
            <a:pPr lvl="1"/>
            <a:r>
              <a:rPr lang="en-GB" dirty="0"/>
              <a:t>Tia Boucher – Library Service</a:t>
            </a:r>
          </a:p>
          <a:p>
            <a:pPr lvl="1"/>
            <a:r>
              <a:rPr lang="en-GB" dirty="0">
                <a:highlight>
                  <a:srgbClr val="EBEBFF"/>
                </a:highlight>
              </a:rPr>
              <a:t>Jean Reid – Family Information Service</a:t>
            </a:r>
          </a:p>
          <a:p>
            <a:pPr marL="0" indent="0">
              <a:buNone/>
            </a:pPr>
            <a:endParaRPr lang="en-GB" dirty="0"/>
          </a:p>
        </p:txBody>
      </p:sp>
      <p:sp>
        <p:nvSpPr>
          <p:cNvPr id="5" name="Title 1">
            <a:extLst>
              <a:ext uri="{FF2B5EF4-FFF2-40B4-BE49-F238E27FC236}">
                <a16:creationId xmlns:a16="http://schemas.microsoft.com/office/drawing/2014/main" id="{D7F46BBD-4DFD-4558-BF5D-632CF8D641F9}"/>
              </a:ext>
            </a:extLst>
          </p:cNvPr>
          <p:cNvSpPr txBox="1">
            <a:spLocks/>
          </p:cNvSpPr>
          <p:nvPr/>
        </p:nvSpPr>
        <p:spPr bwMode="auto">
          <a:xfrm>
            <a:off x="586354" y="692696"/>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r>
              <a:rPr lang="en-GB" kern="0" dirty="0"/>
              <a:t>Top Awards 2019 Nominations Shortlist </a:t>
            </a:r>
            <a:br>
              <a:rPr lang="en-GB" kern="0" dirty="0"/>
            </a:br>
            <a:r>
              <a:rPr lang="en-GB" sz="2400" kern="0" dirty="0">
                <a:solidFill>
                  <a:srgbClr val="009999"/>
                </a:solidFill>
              </a:rPr>
              <a:t>Friday 7 February 2020</a:t>
            </a:r>
            <a:endParaRPr lang="en-GB" kern="0" dirty="0">
              <a:solidFill>
                <a:srgbClr val="009999"/>
              </a:solidFill>
            </a:endParaRPr>
          </a:p>
        </p:txBody>
      </p:sp>
      <p:pic>
        <p:nvPicPr>
          <p:cNvPr id="4" name="Picture 3">
            <a:extLst>
              <a:ext uri="{FF2B5EF4-FFF2-40B4-BE49-F238E27FC236}">
                <a16:creationId xmlns:a16="http://schemas.microsoft.com/office/drawing/2014/main" id="{FAD23F27-EF5C-45FF-A94C-3FA850A0698E}"/>
              </a:ext>
            </a:extLst>
          </p:cNvPr>
          <p:cNvPicPr>
            <a:picLocks noChangeAspect="1"/>
          </p:cNvPicPr>
          <p:nvPr/>
        </p:nvPicPr>
        <p:blipFill>
          <a:blip r:embed="rId2"/>
          <a:stretch>
            <a:fillRect/>
          </a:stretch>
        </p:blipFill>
        <p:spPr>
          <a:xfrm>
            <a:off x="6444208" y="1412776"/>
            <a:ext cx="2448267" cy="1619476"/>
          </a:xfrm>
          <a:prstGeom prst="rect">
            <a:avLst/>
          </a:prstGeom>
        </p:spPr>
      </p:pic>
    </p:spTree>
    <p:extLst>
      <p:ext uri="{BB962C8B-B14F-4D97-AF65-F5344CB8AC3E}">
        <p14:creationId xmlns:p14="http://schemas.microsoft.com/office/powerpoint/2010/main" val="3163770820"/>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C633A-8F84-4382-B806-95E53E17FE87}"/>
              </a:ext>
            </a:extLst>
          </p:cNvPr>
          <p:cNvSpPr>
            <a:spLocks noGrp="1"/>
          </p:cNvSpPr>
          <p:nvPr>
            <p:ph idx="1"/>
          </p:nvPr>
        </p:nvSpPr>
        <p:spPr>
          <a:xfrm>
            <a:off x="685800" y="2492896"/>
            <a:ext cx="7772400" cy="4114800"/>
          </a:xfrm>
        </p:spPr>
        <p:txBody>
          <a:bodyPr/>
          <a:lstStyle/>
          <a:p>
            <a:r>
              <a:rPr lang="en-GB" dirty="0"/>
              <a:t>The shortlisted nominees are:</a:t>
            </a:r>
          </a:p>
          <a:p>
            <a:endParaRPr lang="en-GB" b="1" dirty="0"/>
          </a:p>
          <a:p>
            <a:r>
              <a:rPr lang="en-GB" b="1" dirty="0"/>
              <a:t>Employee of the Year</a:t>
            </a:r>
            <a:endParaRPr lang="en-GB" dirty="0"/>
          </a:p>
          <a:p>
            <a:pPr lvl="1"/>
            <a:r>
              <a:rPr lang="en-GB" dirty="0">
                <a:highlight>
                  <a:srgbClr val="EBEBFF"/>
                </a:highlight>
              </a:rPr>
              <a:t>Jean Reid – Family Information Service</a:t>
            </a:r>
          </a:p>
          <a:p>
            <a:pPr lvl="1"/>
            <a:r>
              <a:rPr lang="en-GB" dirty="0"/>
              <a:t>Eve Edwards – Community Cohesion Team</a:t>
            </a:r>
          </a:p>
          <a:p>
            <a:pPr lvl="1"/>
            <a:r>
              <a:rPr lang="en-GB" dirty="0"/>
              <a:t>Joanne Blair – Development Control</a:t>
            </a:r>
          </a:p>
          <a:p>
            <a:endParaRPr lang="en-GB" dirty="0"/>
          </a:p>
        </p:txBody>
      </p:sp>
      <p:sp>
        <p:nvSpPr>
          <p:cNvPr id="5" name="Title 1">
            <a:extLst>
              <a:ext uri="{FF2B5EF4-FFF2-40B4-BE49-F238E27FC236}">
                <a16:creationId xmlns:a16="http://schemas.microsoft.com/office/drawing/2014/main" id="{D7F46BBD-4DFD-4558-BF5D-632CF8D641F9}"/>
              </a:ext>
            </a:extLst>
          </p:cNvPr>
          <p:cNvSpPr txBox="1">
            <a:spLocks/>
          </p:cNvSpPr>
          <p:nvPr/>
        </p:nvSpPr>
        <p:spPr bwMode="auto">
          <a:xfrm>
            <a:off x="586354" y="692696"/>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r>
              <a:rPr lang="en-GB" kern="0" dirty="0"/>
              <a:t>Top Awards 2019 Nominations Shortlist </a:t>
            </a:r>
            <a:br>
              <a:rPr lang="en-GB" kern="0" dirty="0"/>
            </a:br>
            <a:r>
              <a:rPr lang="en-GB" sz="2400" kern="0" dirty="0">
                <a:solidFill>
                  <a:srgbClr val="009999"/>
                </a:solidFill>
              </a:rPr>
              <a:t>Friday 7 February 2020</a:t>
            </a:r>
            <a:endParaRPr lang="en-GB" kern="0" dirty="0">
              <a:solidFill>
                <a:srgbClr val="009999"/>
              </a:solidFill>
            </a:endParaRPr>
          </a:p>
        </p:txBody>
      </p:sp>
      <p:pic>
        <p:nvPicPr>
          <p:cNvPr id="4" name="Picture 3">
            <a:extLst>
              <a:ext uri="{FF2B5EF4-FFF2-40B4-BE49-F238E27FC236}">
                <a16:creationId xmlns:a16="http://schemas.microsoft.com/office/drawing/2014/main" id="{28433D9D-407D-47FB-B366-5D9739FDADBF}"/>
              </a:ext>
            </a:extLst>
          </p:cNvPr>
          <p:cNvPicPr>
            <a:picLocks noChangeAspect="1"/>
          </p:cNvPicPr>
          <p:nvPr/>
        </p:nvPicPr>
        <p:blipFill>
          <a:blip r:embed="rId2"/>
          <a:stretch>
            <a:fillRect/>
          </a:stretch>
        </p:blipFill>
        <p:spPr>
          <a:xfrm>
            <a:off x="6444208" y="1412776"/>
            <a:ext cx="2448267" cy="1619476"/>
          </a:xfrm>
          <a:prstGeom prst="rect">
            <a:avLst/>
          </a:prstGeom>
        </p:spPr>
      </p:pic>
    </p:spTree>
    <p:extLst>
      <p:ext uri="{BB962C8B-B14F-4D97-AF65-F5344CB8AC3E}">
        <p14:creationId xmlns:p14="http://schemas.microsoft.com/office/powerpoint/2010/main" val="1843499414"/>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C633A-8F84-4382-B806-95E53E17FE87}"/>
              </a:ext>
            </a:extLst>
          </p:cNvPr>
          <p:cNvSpPr>
            <a:spLocks noGrp="1"/>
          </p:cNvSpPr>
          <p:nvPr>
            <p:ph idx="1"/>
          </p:nvPr>
        </p:nvSpPr>
        <p:spPr>
          <a:xfrm>
            <a:off x="553773" y="1700808"/>
            <a:ext cx="5953152" cy="803588"/>
          </a:xfrm>
        </p:spPr>
        <p:txBody>
          <a:bodyPr/>
          <a:lstStyle/>
          <a:p>
            <a:r>
              <a:rPr lang="en-GB" sz="2200" dirty="0"/>
              <a:t>Those nominated but may not have been shortlisted are listed below:</a:t>
            </a:r>
          </a:p>
          <a:p>
            <a:endParaRPr lang="en-GB" dirty="0"/>
          </a:p>
        </p:txBody>
      </p:sp>
      <p:sp>
        <p:nvSpPr>
          <p:cNvPr id="5" name="Title 1">
            <a:extLst>
              <a:ext uri="{FF2B5EF4-FFF2-40B4-BE49-F238E27FC236}">
                <a16:creationId xmlns:a16="http://schemas.microsoft.com/office/drawing/2014/main" id="{D7F46BBD-4DFD-4558-BF5D-632CF8D641F9}"/>
              </a:ext>
            </a:extLst>
          </p:cNvPr>
          <p:cNvSpPr txBox="1">
            <a:spLocks/>
          </p:cNvSpPr>
          <p:nvPr/>
        </p:nvSpPr>
        <p:spPr bwMode="auto">
          <a:xfrm>
            <a:off x="586354" y="692696"/>
            <a:ext cx="7772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a:solidFill>
                  <a:srgbClr val="00B3BE"/>
                </a:solidFill>
                <a:latin typeface="+mj-lt"/>
                <a:ea typeface="+mj-ea"/>
                <a:cs typeface="+mj-cs"/>
              </a:defRPr>
            </a:lvl1pPr>
            <a:lvl2pPr algn="l" rtl="0" fontAlgn="base">
              <a:spcBef>
                <a:spcPct val="0"/>
              </a:spcBef>
              <a:spcAft>
                <a:spcPct val="0"/>
              </a:spcAft>
              <a:defRPr sz="3000">
                <a:solidFill>
                  <a:srgbClr val="00B3BE"/>
                </a:solidFill>
                <a:latin typeface="Arial" charset="0"/>
              </a:defRPr>
            </a:lvl2pPr>
            <a:lvl3pPr algn="l" rtl="0" fontAlgn="base">
              <a:spcBef>
                <a:spcPct val="0"/>
              </a:spcBef>
              <a:spcAft>
                <a:spcPct val="0"/>
              </a:spcAft>
              <a:defRPr sz="3000">
                <a:solidFill>
                  <a:srgbClr val="00B3BE"/>
                </a:solidFill>
                <a:latin typeface="Arial" charset="0"/>
              </a:defRPr>
            </a:lvl3pPr>
            <a:lvl4pPr algn="l" rtl="0" fontAlgn="base">
              <a:spcBef>
                <a:spcPct val="0"/>
              </a:spcBef>
              <a:spcAft>
                <a:spcPct val="0"/>
              </a:spcAft>
              <a:defRPr sz="3000">
                <a:solidFill>
                  <a:srgbClr val="00B3BE"/>
                </a:solidFill>
                <a:latin typeface="Arial" charset="0"/>
              </a:defRPr>
            </a:lvl4pPr>
            <a:lvl5pPr algn="l" rtl="0" fontAlgn="base">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r>
              <a:rPr lang="en-GB" kern="0" dirty="0"/>
              <a:t>Top Awards 2019 Nominees</a:t>
            </a:r>
            <a:br>
              <a:rPr lang="en-GB" kern="0" dirty="0"/>
            </a:br>
            <a:r>
              <a:rPr lang="en-GB" sz="2400" kern="0" dirty="0">
                <a:solidFill>
                  <a:srgbClr val="009999"/>
                </a:solidFill>
              </a:rPr>
              <a:t>Friday 7 February 2020</a:t>
            </a:r>
            <a:endParaRPr lang="en-GB" kern="0" dirty="0">
              <a:solidFill>
                <a:srgbClr val="009999"/>
              </a:solidFill>
            </a:endParaRPr>
          </a:p>
        </p:txBody>
      </p:sp>
      <p:graphicFrame>
        <p:nvGraphicFramePr>
          <p:cNvPr id="7" name="Table 6">
            <a:extLst>
              <a:ext uri="{FF2B5EF4-FFF2-40B4-BE49-F238E27FC236}">
                <a16:creationId xmlns:a16="http://schemas.microsoft.com/office/drawing/2014/main" id="{CD1376EE-34EE-4CD1-A77D-C683984B1BC6}"/>
              </a:ext>
            </a:extLst>
          </p:cNvPr>
          <p:cNvGraphicFramePr>
            <a:graphicFrameLocks noGrp="1"/>
          </p:cNvGraphicFramePr>
          <p:nvPr>
            <p:extLst>
              <p:ext uri="{D42A27DB-BD31-4B8C-83A1-F6EECF244321}">
                <p14:modId xmlns:p14="http://schemas.microsoft.com/office/powerpoint/2010/main" val="3130510576"/>
              </p:ext>
            </p:extLst>
          </p:nvPr>
        </p:nvGraphicFramePr>
        <p:xfrm>
          <a:off x="163046" y="2581525"/>
          <a:ext cx="2082800" cy="4087833"/>
        </p:xfrm>
        <a:graphic>
          <a:graphicData uri="http://schemas.openxmlformats.org/drawingml/2006/table">
            <a:tbl>
              <a:tblPr>
                <a:tableStyleId>{5C22544A-7EE6-4342-B048-85BDC9FD1C3A}</a:tableStyleId>
              </a:tblPr>
              <a:tblGrid>
                <a:gridCol w="2082800">
                  <a:extLst>
                    <a:ext uri="{9D8B030D-6E8A-4147-A177-3AD203B41FA5}">
                      <a16:colId xmlns:a16="http://schemas.microsoft.com/office/drawing/2014/main" val="275822329"/>
                    </a:ext>
                  </a:extLst>
                </a:gridCol>
              </a:tblGrid>
              <a:tr h="196436">
                <a:tc>
                  <a:txBody>
                    <a:bodyPr/>
                    <a:lstStyle/>
                    <a:p>
                      <a:pPr algn="l" fontAlgn="b"/>
                      <a:r>
                        <a:rPr lang="en-GB" sz="1100" u="none" strike="noStrike">
                          <a:effectLst/>
                        </a:rPr>
                        <a:t>Adrian Morris</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9190506"/>
                  </a:ext>
                </a:extLst>
              </a:tr>
              <a:tr h="196436">
                <a:tc>
                  <a:txBody>
                    <a:bodyPr/>
                    <a:lstStyle/>
                    <a:p>
                      <a:pPr algn="l" fontAlgn="b"/>
                      <a:r>
                        <a:rPr lang="en-GB" sz="1100" u="none" strike="noStrike">
                          <a:effectLst/>
                        </a:rPr>
                        <a:t>Adult Social Care Quality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6252551"/>
                  </a:ext>
                </a:extLst>
              </a:tr>
              <a:tr h="196436">
                <a:tc>
                  <a:txBody>
                    <a:bodyPr/>
                    <a:lstStyle/>
                    <a:p>
                      <a:pPr algn="l" fontAlgn="b"/>
                      <a:r>
                        <a:rPr lang="en-GB" sz="1100" u="none" strike="noStrike">
                          <a:effectLst/>
                        </a:rPr>
                        <a:t>Amie Witherspoon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2479297"/>
                  </a:ext>
                </a:extLst>
              </a:tr>
              <a:tr h="196436">
                <a:tc>
                  <a:txBody>
                    <a:bodyPr/>
                    <a:lstStyle/>
                    <a:p>
                      <a:pPr algn="l" fontAlgn="b"/>
                      <a:r>
                        <a:rPr lang="en-GB" sz="1100" u="none" strike="noStrike">
                          <a:effectLst/>
                        </a:rPr>
                        <a:t>Amy Crompton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6615084"/>
                  </a:ext>
                </a:extLst>
              </a:tr>
              <a:tr h="196436">
                <a:tc>
                  <a:txBody>
                    <a:bodyPr/>
                    <a:lstStyle/>
                    <a:p>
                      <a:pPr algn="l" fontAlgn="b"/>
                      <a:r>
                        <a:rPr lang="en-GB" sz="1100" u="none" strike="noStrike">
                          <a:effectLst/>
                        </a:rPr>
                        <a:t>Ann Fitzpatrick</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1144592"/>
                  </a:ext>
                </a:extLst>
              </a:tr>
              <a:tr h="196436">
                <a:tc>
                  <a:txBody>
                    <a:bodyPr/>
                    <a:lstStyle/>
                    <a:p>
                      <a:pPr algn="l" fontAlgn="b"/>
                      <a:r>
                        <a:rPr lang="en-GB" sz="1100" u="none" strike="noStrike">
                          <a:effectLst/>
                        </a:rPr>
                        <a:t>Applications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4058374"/>
                  </a:ext>
                </a:extLst>
              </a:tr>
              <a:tr h="196436">
                <a:tc>
                  <a:txBody>
                    <a:bodyPr/>
                    <a:lstStyle/>
                    <a:p>
                      <a:pPr algn="l" fontAlgn="b"/>
                      <a:r>
                        <a:rPr lang="en-GB" sz="1100" u="none" strike="noStrike">
                          <a:effectLst/>
                        </a:rPr>
                        <a:t>Beckie Wylie Rothwell</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0922047"/>
                  </a:ext>
                </a:extLst>
              </a:tr>
              <a:tr h="196436">
                <a:tc>
                  <a:txBody>
                    <a:bodyPr/>
                    <a:lstStyle/>
                    <a:p>
                      <a:pPr algn="l" fontAlgn="b"/>
                      <a:r>
                        <a:rPr lang="en-GB" sz="1100" u="none" strike="noStrike">
                          <a:effectLst/>
                        </a:rPr>
                        <a:t>Carl Newton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2992458"/>
                  </a:ext>
                </a:extLst>
              </a:tr>
              <a:tr h="196436">
                <a:tc>
                  <a:txBody>
                    <a:bodyPr/>
                    <a:lstStyle/>
                    <a:p>
                      <a:pPr algn="l" fontAlgn="b"/>
                      <a:r>
                        <a:rPr lang="en-GB" sz="1100" u="none" strike="noStrike">
                          <a:effectLst/>
                        </a:rPr>
                        <a:t>Carol Thompson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7850671"/>
                  </a:ext>
                </a:extLst>
              </a:tr>
              <a:tr h="196436">
                <a:tc>
                  <a:txBody>
                    <a:bodyPr/>
                    <a:lstStyle/>
                    <a:p>
                      <a:pPr algn="l" fontAlgn="b"/>
                      <a:r>
                        <a:rPr lang="en-GB" sz="1100" u="none" strike="noStrike">
                          <a:effectLst/>
                        </a:rPr>
                        <a:t>Clare Bamforth</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6546115"/>
                  </a:ext>
                </a:extLst>
              </a:tr>
              <a:tr h="196436">
                <a:tc>
                  <a:txBody>
                    <a:bodyPr/>
                    <a:lstStyle/>
                    <a:p>
                      <a:pPr algn="l" fontAlgn="b"/>
                      <a:r>
                        <a:rPr lang="en-GB" sz="1100" u="none" strike="noStrike">
                          <a:effectLst/>
                        </a:rPr>
                        <a:t>Collette Donnolly</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5822572"/>
                  </a:ext>
                </a:extLst>
              </a:tr>
              <a:tr h="196436">
                <a:tc>
                  <a:txBody>
                    <a:bodyPr/>
                    <a:lstStyle/>
                    <a:p>
                      <a:pPr algn="l" fontAlgn="b"/>
                      <a:r>
                        <a:rPr lang="en-GB" sz="1100" u="none" strike="noStrike">
                          <a:effectLst/>
                        </a:rPr>
                        <a:t>Complex Care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6787407"/>
                  </a:ext>
                </a:extLst>
              </a:tr>
              <a:tr h="196436">
                <a:tc>
                  <a:txBody>
                    <a:bodyPr/>
                    <a:lstStyle/>
                    <a:p>
                      <a:pPr algn="l" fontAlgn="b"/>
                      <a:r>
                        <a:rPr lang="en-GB" sz="1100" u="none" strike="noStrike">
                          <a:effectLst/>
                        </a:rPr>
                        <a:t>Connor Moss</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4962369"/>
                  </a:ext>
                </a:extLst>
              </a:tr>
              <a:tr h="196436">
                <a:tc>
                  <a:txBody>
                    <a:bodyPr/>
                    <a:lstStyle/>
                    <a:p>
                      <a:pPr algn="l" fontAlgn="b"/>
                      <a:r>
                        <a:rPr lang="en-GB" sz="1100" u="none" strike="noStrike">
                          <a:effectLst/>
                        </a:rPr>
                        <a:t>Daniel Smith</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3512046"/>
                  </a:ext>
                </a:extLst>
              </a:tr>
              <a:tr h="196436">
                <a:tc>
                  <a:txBody>
                    <a:bodyPr/>
                    <a:lstStyle/>
                    <a:p>
                      <a:pPr algn="l" fontAlgn="b"/>
                      <a:r>
                        <a:rPr lang="en-GB" sz="1100" u="none" strike="noStrike">
                          <a:effectLst/>
                        </a:rPr>
                        <a:t>Depaul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1657659"/>
                  </a:ext>
                </a:extLst>
              </a:tr>
              <a:tr h="355549">
                <a:tc>
                  <a:txBody>
                    <a:bodyPr/>
                    <a:lstStyle/>
                    <a:p>
                      <a:pPr algn="l" fontAlgn="b"/>
                      <a:r>
                        <a:rPr lang="en-GB" sz="1100" u="none" strike="noStrike">
                          <a:effectLst/>
                        </a:rPr>
                        <a:t>Education Improvement Team (Early Years)</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5644077"/>
                  </a:ext>
                </a:extLst>
              </a:tr>
              <a:tr h="196436">
                <a:tc>
                  <a:txBody>
                    <a:bodyPr/>
                    <a:lstStyle/>
                    <a:p>
                      <a:pPr algn="l" fontAlgn="b"/>
                      <a:r>
                        <a:rPr lang="en-GB" sz="1100" u="none" strike="noStrike">
                          <a:effectLst/>
                        </a:rPr>
                        <a:t>Elizabeth Stanford</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2061208"/>
                  </a:ext>
                </a:extLst>
              </a:tr>
              <a:tr h="196436">
                <a:tc>
                  <a:txBody>
                    <a:bodyPr/>
                    <a:lstStyle/>
                    <a:p>
                      <a:pPr algn="l" fontAlgn="b"/>
                      <a:r>
                        <a:rPr lang="en-GB" sz="1100" u="none" strike="noStrike">
                          <a:effectLst/>
                        </a:rPr>
                        <a:t>Enablement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7162441"/>
                  </a:ext>
                </a:extLst>
              </a:tr>
              <a:tr h="196436">
                <a:tc>
                  <a:txBody>
                    <a:bodyPr/>
                    <a:lstStyle/>
                    <a:p>
                      <a:pPr algn="l" fontAlgn="b"/>
                      <a:r>
                        <a:rPr lang="en-GB" sz="1100" u="none" strike="noStrike" dirty="0" err="1">
                          <a:effectLst/>
                        </a:rPr>
                        <a:t>Euey</a:t>
                      </a:r>
                      <a:r>
                        <a:rPr lang="en-GB" sz="1100" u="none" strike="noStrike" dirty="0">
                          <a:effectLst/>
                        </a:rPr>
                        <a:t> Madden</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7644913"/>
                  </a:ext>
                </a:extLst>
              </a:tr>
              <a:tr h="196436">
                <a:tc>
                  <a:txBody>
                    <a:bodyPr/>
                    <a:lstStyle/>
                    <a:p>
                      <a:pPr algn="l" fontAlgn="b"/>
                      <a:r>
                        <a:rPr lang="en-GB" sz="1100" u="none" strike="noStrike" dirty="0">
                          <a:effectLst/>
                        </a:rPr>
                        <a:t>Executive Support Team </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1057191"/>
                  </a:ext>
                </a:extLst>
              </a:tr>
            </a:tbl>
          </a:graphicData>
        </a:graphic>
      </p:graphicFrame>
      <p:graphicFrame>
        <p:nvGraphicFramePr>
          <p:cNvPr id="11" name="Table 10">
            <a:extLst>
              <a:ext uri="{FF2B5EF4-FFF2-40B4-BE49-F238E27FC236}">
                <a16:creationId xmlns:a16="http://schemas.microsoft.com/office/drawing/2014/main" id="{9F4DF863-3B8F-4CE4-9F85-3DFA5A10FEF1}"/>
              </a:ext>
            </a:extLst>
          </p:cNvPr>
          <p:cNvGraphicFramePr>
            <a:graphicFrameLocks noGrp="1"/>
          </p:cNvGraphicFramePr>
          <p:nvPr>
            <p:extLst>
              <p:ext uri="{D42A27DB-BD31-4B8C-83A1-F6EECF244321}">
                <p14:modId xmlns:p14="http://schemas.microsoft.com/office/powerpoint/2010/main" val="3284388009"/>
              </p:ext>
            </p:extLst>
          </p:nvPr>
        </p:nvGraphicFramePr>
        <p:xfrm>
          <a:off x="2339752" y="2581525"/>
          <a:ext cx="1584176" cy="4087839"/>
        </p:xfrm>
        <a:graphic>
          <a:graphicData uri="http://schemas.openxmlformats.org/drawingml/2006/table">
            <a:tbl>
              <a:tblPr>
                <a:tableStyleId>{5C22544A-7EE6-4342-B048-85BDC9FD1C3A}</a:tableStyleId>
              </a:tblPr>
              <a:tblGrid>
                <a:gridCol w="1584176">
                  <a:extLst>
                    <a:ext uri="{9D8B030D-6E8A-4147-A177-3AD203B41FA5}">
                      <a16:colId xmlns:a16="http://schemas.microsoft.com/office/drawing/2014/main" val="3244360675"/>
                    </a:ext>
                  </a:extLst>
                </a:gridCol>
              </a:tblGrid>
              <a:tr h="194659">
                <a:tc>
                  <a:txBody>
                    <a:bodyPr/>
                    <a:lstStyle/>
                    <a:p>
                      <a:pPr algn="l" fontAlgn="b"/>
                      <a:r>
                        <a:rPr lang="en-GB" sz="1100" u="none" strike="noStrike" dirty="0">
                          <a:effectLst/>
                        </a:rPr>
                        <a:t>Fay Hough</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0755059"/>
                  </a:ext>
                </a:extLst>
              </a:tr>
              <a:tr h="194659">
                <a:tc>
                  <a:txBody>
                    <a:bodyPr/>
                    <a:lstStyle/>
                    <a:p>
                      <a:pPr algn="l" fontAlgn="b"/>
                      <a:r>
                        <a:rPr lang="en-GB" sz="1100" u="none" strike="noStrike">
                          <a:effectLst/>
                        </a:rPr>
                        <a:t>Fitton Hill Library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9542402"/>
                  </a:ext>
                </a:extLst>
              </a:tr>
              <a:tr h="194659">
                <a:tc>
                  <a:txBody>
                    <a:bodyPr/>
                    <a:lstStyle/>
                    <a:p>
                      <a:pPr algn="l" fontAlgn="b"/>
                      <a:r>
                        <a:rPr lang="en-GB" sz="1100" u="none" strike="noStrike">
                          <a:effectLst/>
                        </a:rPr>
                        <a:t>Focus Trust</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7291034"/>
                  </a:ext>
                </a:extLst>
              </a:tr>
              <a:tr h="194659">
                <a:tc>
                  <a:txBody>
                    <a:bodyPr/>
                    <a:lstStyle/>
                    <a:p>
                      <a:pPr algn="l" fontAlgn="b"/>
                      <a:r>
                        <a:rPr lang="en-GB" sz="1100" u="none" strike="noStrike" dirty="0">
                          <a:effectLst/>
                        </a:rPr>
                        <a:t>Gary Flanagan</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6195126"/>
                  </a:ext>
                </a:extLst>
              </a:tr>
              <a:tr h="194659">
                <a:tc>
                  <a:txBody>
                    <a:bodyPr/>
                    <a:lstStyle/>
                    <a:p>
                      <a:pPr algn="l" fontAlgn="b"/>
                      <a:r>
                        <a:rPr lang="en-GB" sz="1100" u="none" strike="noStrike" dirty="0">
                          <a:effectLst/>
                        </a:rPr>
                        <a:t>Gerri Barry</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0098062"/>
                  </a:ext>
                </a:extLst>
              </a:tr>
              <a:tr h="194659">
                <a:tc>
                  <a:txBody>
                    <a:bodyPr/>
                    <a:lstStyle/>
                    <a:p>
                      <a:pPr algn="l" fontAlgn="b"/>
                      <a:r>
                        <a:rPr lang="en-GB" sz="1100" u="none" strike="noStrike">
                          <a:effectLst/>
                        </a:rPr>
                        <a:t>Glen Yarr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44916"/>
                  </a:ext>
                </a:extLst>
              </a:tr>
              <a:tr h="194659">
                <a:tc>
                  <a:txBody>
                    <a:bodyPr/>
                    <a:lstStyle/>
                    <a:p>
                      <a:pPr algn="l" fontAlgn="b"/>
                      <a:r>
                        <a:rPr lang="en-GB" sz="1100" u="none" strike="noStrike">
                          <a:effectLst/>
                        </a:rPr>
                        <a:t>Glenn Freer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7447095"/>
                  </a:ext>
                </a:extLst>
              </a:tr>
              <a:tr h="194659">
                <a:tc>
                  <a:txBody>
                    <a:bodyPr/>
                    <a:lstStyle/>
                    <a:p>
                      <a:pPr algn="l" fontAlgn="b"/>
                      <a:r>
                        <a:rPr lang="en-GB" sz="1100" u="none" strike="noStrike">
                          <a:effectLst/>
                        </a:rPr>
                        <a:t>Gordon Lee</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4540261"/>
                  </a:ext>
                </a:extLst>
              </a:tr>
              <a:tr h="194659">
                <a:tc>
                  <a:txBody>
                    <a:bodyPr/>
                    <a:lstStyle/>
                    <a:p>
                      <a:pPr algn="l" fontAlgn="b"/>
                      <a:r>
                        <a:rPr lang="en-GB" sz="1100" u="none" strike="noStrike" dirty="0">
                          <a:effectLst/>
                        </a:rPr>
                        <a:t>Helen Chambers</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6618861"/>
                  </a:ext>
                </a:extLst>
              </a:tr>
              <a:tr h="194659">
                <a:tc>
                  <a:txBody>
                    <a:bodyPr/>
                    <a:lstStyle/>
                    <a:p>
                      <a:pPr algn="l" fontAlgn="b"/>
                      <a:r>
                        <a:rPr lang="en-GB" sz="1100" u="none" strike="noStrike">
                          <a:effectLst/>
                        </a:rPr>
                        <a:t>Honeywell Centre</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3209642"/>
                  </a:ext>
                </a:extLst>
              </a:tr>
              <a:tr h="194659">
                <a:tc>
                  <a:txBody>
                    <a:bodyPr/>
                    <a:lstStyle/>
                    <a:p>
                      <a:pPr algn="l" fontAlgn="b"/>
                      <a:r>
                        <a:rPr lang="en-GB" sz="1100" u="none" strike="noStrike">
                          <a:effectLst/>
                        </a:rPr>
                        <a:t>Irene Shepherd</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0063731"/>
                  </a:ext>
                </a:extLst>
              </a:tr>
              <a:tr h="194659">
                <a:tc>
                  <a:txBody>
                    <a:bodyPr/>
                    <a:lstStyle/>
                    <a:p>
                      <a:pPr algn="l" fontAlgn="b"/>
                      <a:r>
                        <a:rPr lang="en-GB" sz="1100" u="none" strike="noStrike">
                          <a:effectLst/>
                        </a:rPr>
                        <a:t>James Postle</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225006"/>
                  </a:ext>
                </a:extLst>
              </a:tr>
              <a:tr h="194659">
                <a:tc>
                  <a:txBody>
                    <a:bodyPr/>
                    <a:lstStyle/>
                    <a:p>
                      <a:pPr algn="l" fontAlgn="b"/>
                      <a:r>
                        <a:rPr lang="en-GB" sz="1100" u="none" strike="noStrike">
                          <a:effectLst/>
                        </a:rPr>
                        <a:t>Jane Steeple</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8025568"/>
                  </a:ext>
                </a:extLst>
              </a:tr>
              <a:tr h="194659">
                <a:tc>
                  <a:txBody>
                    <a:bodyPr/>
                    <a:lstStyle/>
                    <a:p>
                      <a:pPr algn="l" fontAlgn="b"/>
                      <a:r>
                        <a:rPr lang="en-GB" sz="1100" u="none" strike="noStrike">
                          <a:effectLst/>
                        </a:rPr>
                        <a:t>Janet Wray</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3028219"/>
                  </a:ext>
                </a:extLst>
              </a:tr>
              <a:tr h="194659">
                <a:tc>
                  <a:txBody>
                    <a:bodyPr/>
                    <a:lstStyle/>
                    <a:p>
                      <a:pPr algn="l" fontAlgn="b"/>
                      <a:r>
                        <a:rPr lang="en-GB" sz="1100" u="none" strike="noStrike">
                          <a:effectLst/>
                        </a:rPr>
                        <a:t>Jessica Price</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1967666"/>
                  </a:ext>
                </a:extLst>
              </a:tr>
              <a:tr h="194659">
                <a:tc>
                  <a:txBody>
                    <a:bodyPr/>
                    <a:lstStyle/>
                    <a:p>
                      <a:pPr algn="l" fontAlgn="b"/>
                      <a:r>
                        <a:rPr lang="en-GB" sz="1100" u="none" strike="noStrike">
                          <a:effectLst/>
                        </a:rPr>
                        <a:t>Jillian Milner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8726454"/>
                  </a:ext>
                </a:extLst>
              </a:tr>
              <a:tr h="194659">
                <a:tc>
                  <a:txBody>
                    <a:bodyPr/>
                    <a:lstStyle/>
                    <a:p>
                      <a:pPr algn="l" fontAlgn="b"/>
                      <a:r>
                        <a:rPr lang="en-GB" sz="1100" u="none" strike="noStrike">
                          <a:effectLst/>
                        </a:rPr>
                        <a:t>Joanne Blair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1439200"/>
                  </a:ext>
                </a:extLst>
              </a:tr>
              <a:tr h="194659">
                <a:tc>
                  <a:txBody>
                    <a:bodyPr/>
                    <a:lstStyle/>
                    <a:p>
                      <a:pPr algn="l" fontAlgn="b"/>
                      <a:r>
                        <a:rPr lang="en-GB" sz="1100" u="none" strike="noStrike">
                          <a:effectLst/>
                        </a:rPr>
                        <a:t>Joanne Jones</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1899520"/>
                  </a:ext>
                </a:extLst>
              </a:tr>
              <a:tr h="194659">
                <a:tc>
                  <a:txBody>
                    <a:bodyPr/>
                    <a:lstStyle/>
                    <a:p>
                      <a:pPr algn="l" fontAlgn="b"/>
                      <a:r>
                        <a:rPr lang="en-GB" sz="1100" u="none" strike="noStrike">
                          <a:effectLst/>
                        </a:rPr>
                        <a:t>John McAuley</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8742247"/>
                  </a:ext>
                </a:extLst>
              </a:tr>
              <a:tr h="194659">
                <a:tc>
                  <a:txBody>
                    <a:bodyPr/>
                    <a:lstStyle/>
                    <a:p>
                      <a:pPr algn="l" fontAlgn="b"/>
                      <a:r>
                        <a:rPr lang="en-GB" sz="1100" u="none" strike="noStrike" dirty="0">
                          <a:effectLst/>
                        </a:rPr>
                        <a:t>Joseph Shaw</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6910734"/>
                  </a:ext>
                </a:extLst>
              </a:tr>
              <a:tr h="194659">
                <a:tc>
                  <a:txBody>
                    <a:bodyPr/>
                    <a:lstStyle/>
                    <a:p>
                      <a:pPr algn="l" fontAlgn="b"/>
                      <a:r>
                        <a:rPr lang="en-GB" sz="1100" u="none" strike="noStrike" dirty="0">
                          <a:effectLst/>
                        </a:rPr>
                        <a:t>Kadie Ratchford</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6877757"/>
                  </a:ext>
                </a:extLst>
              </a:tr>
            </a:tbl>
          </a:graphicData>
        </a:graphic>
      </p:graphicFrame>
      <p:graphicFrame>
        <p:nvGraphicFramePr>
          <p:cNvPr id="12" name="Table 11">
            <a:extLst>
              <a:ext uri="{FF2B5EF4-FFF2-40B4-BE49-F238E27FC236}">
                <a16:creationId xmlns:a16="http://schemas.microsoft.com/office/drawing/2014/main" id="{65D651AF-C00F-4ADE-93D7-F7211BD32821}"/>
              </a:ext>
            </a:extLst>
          </p:cNvPr>
          <p:cNvGraphicFramePr>
            <a:graphicFrameLocks noGrp="1"/>
          </p:cNvGraphicFramePr>
          <p:nvPr>
            <p:extLst>
              <p:ext uri="{D42A27DB-BD31-4B8C-83A1-F6EECF244321}">
                <p14:modId xmlns:p14="http://schemas.microsoft.com/office/powerpoint/2010/main" val="309063204"/>
              </p:ext>
            </p:extLst>
          </p:nvPr>
        </p:nvGraphicFramePr>
        <p:xfrm>
          <a:off x="4048596" y="2581525"/>
          <a:ext cx="2608754" cy="4087833"/>
        </p:xfrm>
        <a:graphic>
          <a:graphicData uri="http://schemas.openxmlformats.org/drawingml/2006/table">
            <a:tbl>
              <a:tblPr>
                <a:tableStyleId>{5C22544A-7EE6-4342-B048-85BDC9FD1C3A}</a:tableStyleId>
              </a:tblPr>
              <a:tblGrid>
                <a:gridCol w="2608754">
                  <a:extLst>
                    <a:ext uri="{9D8B030D-6E8A-4147-A177-3AD203B41FA5}">
                      <a16:colId xmlns:a16="http://schemas.microsoft.com/office/drawing/2014/main" val="3659498409"/>
                    </a:ext>
                  </a:extLst>
                </a:gridCol>
              </a:tblGrid>
              <a:tr h="188214">
                <a:tc>
                  <a:txBody>
                    <a:bodyPr/>
                    <a:lstStyle/>
                    <a:p>
                      <a:pPr algn="l" fontAlgn="b"/>
                      <a:r>
                        <a:rPr lang="en-GB" sz="1100" u="none" strike="noStrike" dirty="0">
                          <a:effectLst/>
                        </a:rPr>
                        <a:t>Karen Seth</a:t>
                      </a:r>
                      <a:endParaRPr lang="en-GB" sz="1100" b="0" i="0" u="none" strike="noStrike" dirty="0">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1805377736"/>
                  </a:ext>
                </a:extLst>
              </a:tr>
              <a:tr h="188214">
                <a:tc>
                  <a:txBody>
                    <a:bodyPr/>
                    <a:lstStyle/>
                    <a:p>
                      <a:pPr algn="l" fontAlgn="b"/>
                      <a:r>
                        <a:rPr lang="en-GB" sz="1100" u="none" strike="noStrike">
                          <a:effectLst/>
                        </a:rPr>
                        <a:t>Karen Walsh</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423822415"/>
                  </a:ext>
                </a:extLst>
              </a:tr>
              <a:tr h="188214">
                <a:tc>
                  <a:txBody>
                    <a:bodyPr/>
                    <a:lstStyle/>
                    <a:p>
                      <a:pPr algn="l" fontAlgn="b"/>
                      <a:r>
                        <a:rPr lang="en-GB" sz="1100" u="none" strike="noStrike">
                          <a:effectLst/>
                        </a:rPr>
                        <a:t>Kenneth Lees</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960439043"/>
                  </a:ext>
                </a:extLst>
              </a:tr>
              <a:tr h="188214">
                <a:tc>
                  <a:txBody>
                    <a:bodyPr/>
                    <a:lstStyle/>
                    <a:p>
                      <a:pPr algn="l" fontAlgn="b"/>
                      <a:r>
                        <a:rPr lang="en-GB" sz="1100" u="none" strike="noStrike">
                          <a:effectLst/>
                        </a:rPr>
                        <a:t>Keryn Green</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126426477"/>
                  </a:ext>
                </a:extLst>
              </a:tr>
              <a:tr h="188214">
                <a:tc>
                  <a:txBody>
                    <a:bodyPr/>
                    <a:lstStyle/>
                    <a:p>
                      <a:pPr algn="l" fontAlgn="b"/>
                      <a:r>
                        <a:rPr lang="en-GB" sz="1100" u="none" strike="noStrike" dirty="0">
                          <a:effectLst/>
                        </a:rPr>
                        <a:t>Kirsten Linaker</a:t>
                      </a:r>
                      <a:endParaRPr lang="en-GB" sz="1100" b="0" i="0" u="none" strike="noStrike" dirty="0">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477395930"/>
                  </a:ext>
                </a:extLst>
              </a:tr>
              <a:tr h="188214">
                <a:tc>
                  <a:txBody>
                    <a:bodyPr/>
                    <a:lstStyle/>
                    <a:p>
                      <a:pPr algn="l" fontAlgn="b"/>
                      <a:r>
                        <a:rPr lang="en-GB" sz="1100" u="none" strike="noStrike">
                          <a:effectLst/>
                        </a:rPr>
                        <a:t>Kirsty Dowden</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3630057222"/>
                  </a:ext>
                </a:extLst>
              </a:tr>
              <a:tr h="188214">
                <a:tc>
                  <a:txBody>
                    <a:bodyPr/>
                    <a:lstStyle/>
                    <a:p>
                      <a:pPr algn="l" fontAlgn="b"/>
                      <a:r>
                        <a:rPr lang="en-GB" sz="1100" u="none" strike="noStrike">
                          <a:effectLst/>
                        </a:rPr>
                        <a:t>Kolsuma Kamali</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1998518715"/>
                  </a:ext>
                </a:extLst>
              </a:tr>
              <a:tr h="181403">
                <a:tc>
                  <a:txBody>
                    <a:bodyPr/>
                    <a:lstStyle/>
                    <a:p>
                      <a:pPr algn="l" fontAlgn="b"/>
                      <a:r>
                        <a:rPr lang="en-GB" sz="1100" u="none" strike="noStrike" dirty="0">
                          <a:effectLst/>
                        </a:rPr>
                        <a:t>Langham House reception &amp; admin team</a:t>
                      </a:r>
                      <a:endParaRPr lang="en-GB" sz="1100" b="0" i="0" u="none" strike="noStrike" dirty="0">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320806758"/>
                  </a:ext>
                </a:extLst>
              </a:tr>
              <a:tr h="188214">
                <a:tc>
                  <a:txBody>
                    <a:bodyPr/>
                    <a:lstStyle/>
                    <a:p>
                      <a:pPr algn="l" fontAlgn="b"/>
                      <a:r>
                        <a:rPr lang="en-GB" sz="1100" u="none" strike="noStrike">
                          <a:effectLst/>
                        </a:rPr>
                        <a:t>Leah Lewis</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848701416"/>
                  </a:ext>
                </a:extLst>
              </a:tr>
              <a:tr h="188214">
                <a:tc>
                  <a:txBody>
                    <a:bodyPr/>
                    <a:lstStyle/>
                    <a:p>
                      <a:pPr algn="l" fontAlgn="b"/>
                      <a:r>
                        <a:rPr lang="en-GB" sz="1100" u="none" strike="noStrike">
                          <a:effectLst/>
                        </a:rPr>
                        <a:t>Lesley Hayes</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3660988173"/>
                  </a:ext>
                </a:extLst>
              </a:tr>
              <a:tr h="188214">
                <a:tc>
                  <a:txBody>
                    <a:bodyPr/>
                    <a:lstStyle/>
                    <a:p>
                      <a:pPr algn="l" fontAlgn="b"/>
                      <a:r>
                        <a:rPr lang="en-GB" sz="1100" u="none" strike="noStrike">
                          <a:effectLst/>
                        </a:rPr>
                        <a:t>Linda Lucas</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1451511174"/>
                  </a:ext>
                </a:extLst>
              </a:tr>
              <a:tr h="188214">
                <a:tc>
                  <a:txBody>
                    <a:bodyPr/>
                    <a:lstStyle/>
                    <a:p>
                      <a:pPr algn="l" fontAlgn="b"/>
                      <a:r>
                        <a:rPr lang="en-GB" sz="1100" u="none" strike="noStrike">
                          <a:effectLst/>
                        </a:rPr>
                        <a:t>Lisa Bibby</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3864514717"/>
                  </a:ext>
                </a:extLst>
              </a:tr>
              <a:tr h="188214">
                <a:tc>
                  <a:txBody>
                    <a:bodyPr/>
                    <a:lstStyle/>
                    <a:p>
                      <a:pPr algn="l" fontAlgn="b"/>
                      <a:r>
                        <a:rPr lang="en-GB" sz="1100" u="none" strike="noStrike">
                          <a:effectLst/>
                        </a:rPr>
                        <a:t>Littletown Family Medical Practice</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581746152"/>
                  </a:ext>
                </a:extLst>
              </a:tr>
              <a:tr h="353396">
                <a:tc>
                  <a:txBody>
                    <a:bodyPr/>
                    <a:lstStyle/>
                    <a:p>
                      <a:pPr algn="l" fontAlgn="b"/>
                      <a:r>
                        <a:rPr lang="en-GB" sz="1100" u="none" strike="noStrike">
                          <a:effectLst/>
                        </a:rPr>
                        <a:t>Local Children’s Safeguarding Partnership Team</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79439089"/>
                  </a:ext>
                </a:extLst>
              </a:tr>
              <a:tr h="188214">
                <a:tc>
                  <a:txBody>
                    <a:bodyPr/>
                    <a:lstStyle/>
                    <a:p>
                      <a:pPr algn="l" fontAlgn="b"/>
                      <a:r>
                        <a:rPr lang="en-GB" sz="1100" u="none" strike="noStrike">
                          <a:effectLst/>
                        </a:rPr>
                        <a:t>Makhols Mayhenyengwa</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367400828"/>
                  </a:ext>
                </a:extLst>
              </a:tr>
              <a:tr h="188214">
                <a:tc>
                  <a:txBody>
                    <a:bodyPr/>
                    <a:lstStyle/>
                    <a:p>
                      <a:pPr algn="l" fontAlgn="b"/>
                      <a:r>
                        <a:rPr lang="en-GB" sz="1100" u="none" strike="noStrike">
                          <a:effectLst/>
                        </a:rPr>
                        <a:t>Mary Walker</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999724887"/>
                  </a:ext>
                </a:extLst>
              </a:tr>
              <a:tr h="353396">
                <a:tc>
                  <a:txBody>
                    <a:bodyPr/>
                    <a:lstStyle/>
                    <a:p>
                      <a:pPr algn="l" fontAlgn="b"/>
                      <a:r>
                        <a:rPr lang="en-GB" sz="1100" u="none" strike="noStrike">
                          <a:effectLst/>
                        </a:rPr>
                        <a:t>Mental Well-being team (Educational Psychology)</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3723854860"/>
                  </a:ext>
                </a:extLst>
              </a:tr>
              <a:tr h="188214">
                <a:tc>
                  <a:txBody>
                    <a:bodyPr/>
                    <a:lstStyle/>
                    <a:p>
                      <a:pPr algn="l" fontAlgn="b"/>
                      <a:r>
                        <a:rPr lang="en-GB" sz="1100" u="none" strike="noStrike">
                          <a:effectLst/>
                        </a:rPr>
                        <a:t>Multi-disciplinary SU team</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723070287"/>
                  </a:ext>
                </a:extLst>
              </a:tr>
              <a:tr h="188214">
                <a:tc>
                  <a:txBody>
                    <a:bodyPr/>
                    <a:lstStyle/>
                    <a:p>
                      <a:pPr algn="l" fontAlgn="b"/>
                      <a:r>
                        <a:rPr lang="en-GB" sz="1100" u="none" strike="noStrike">
                          <a:effectLst/>
                        </a:rPr>
                        <a:t>Naaira Zaman</a:t>
                      </a:r>
                      <a:endParaRPr lang="en-GB" sz="1100" b="0" i="0" u="none" strike="noStrike">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4226862533"/>
                  </a:ext>
                </a:extLst>
              </a:tr>
              <a:tr h="188214">
                <a:tc>
                  <a:txBody>
                    <a:bodyPr/>
                    <a:lstStyle/>
                    <a:p>
                      <a:pPr algn="l" fontAlgn="b"/>
                      <a:r>
                        <a:rPr lang="en-GB" sz="1100" u="none" strike="noStrike" dirty="0">
                          <a:effectLst/>
                        </a:rPr>
                        <a:t>Natalie Moores</a:t>
                      </a:r>
                      <a:endParaRPr lang="en-GB" sz="1100" b="0" i="0" u="none" strike="noStrike" dirty="0">
                        <a:solidFill>
                          <a:srgbClr val="000000"/>
                        </a:solidFill>
                        <a:effectLst/>
                        <a:latin typeface="Calibri" panose="020F0502020204030204" pitchFamily="34" charset="0"/>
                      </a:endParaRPr>
                    </a:p>
                  </a:txBody>
                  <a:tcPr marL="9173" marR="9173" marT="9173" marB="0" anchor="b"/>
                </a:tc>
                <a:extLst>
                  <a:ext uri="{0D108BD9-81ED-4DB2-BD59-A6C34878D82A}">
                    <a16:rowId xmlns:a16="http://schemas.microsoft.com/office/drawing/2014/main" val="2591440663"/>
                  </a:ext>
                </a:extLst>
              </a:tr>
            </a:tbl>
          </a:graphicData>
        </a:graphic>
      </p:graphicFrame>
      <p:graphicFrame>
        <p:nvGraphicFramePr>
          <p:cNvPr id="13" name="Table 12">
            <a:extLst>
              <a:ext uri="{FF2B5EF4-FFF2-40B4-BE49-F238E27FC236}">
                <a16:creationId xmlns:a16="http://schemas.microsoft.com/office/drawing/2014/main" id="{6D83D09F-6CFA-40DB-8A4E-627877AF57B0}"/>
              </a:ext>
            </a:extLst>
          </p:cNvPr>
          <p:cNvGraphicFramePr>
            <a:graphicFrameLocks noGrp="1"/>
          </p:cNvGraphicFramePr>
          <p:nvPr>
            <p:extLst>
              <p:ext uri="{D42A27DB-BD31-4B8C-83A1-F6EECF244321}">
                <p14:modId xmlns:p14="http://schemas.microsoft.com/office/powerpoint/2010/main" val="1434975473"/>
              </p:ext>
            </p:extLst>
          </p:nvPr>
        </p:nvGraphicFramePr>
        <p:xfrm>
          <a:off x="6774900" y="2558861"/>
          <a:ext cx="2206054" cy="4110494"/>
        </p:xfrm>
        <a:graphic>
          <a:graphicData uri="http://schemas.openxmlformats.org/drawingml/2006/table">
            <a:tbl>
              <a:tblPr>
                <a:tableStyleId>{5C22544A-7EE6-4342-B048-85BDC9FD1C3A}</a:tableStyleId>
              </a:tblPr>
              <a:tblGrid>
                <a:gridCol w="2206054">
                  <a:extLst>
                    <a:ext uri="{9D8B030D-6E8A-4147-A177-3AD203B41FA5}">
                      <a16:colId xmlns:a16="http://schemas.microsoft.com/office/drawing/2014/main" val="2075251344"/>
                    </a:ext>
                  </a:extLst>
                </a:gridCol>
              </a:tblGrid>
              <a:tr h="206072">
                <a:tc>
                  <a:txBody>
                    <a:bodyPr/>
                    <a:lstStyle/>
                    <a:p>
                      <a:pPr algn="l" fontAlgn="b"/>
                      <a:r>
                        <a:rPr lang="en-GB" sz="1100" u="none" strike="noStrike">
                          <a:effectLst/>
                        </a:rPr>
                        <a:t>Radhika Aggarwal</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3171496"/>
                  </a:ext>
                </a:extLst>
              </a:tr>
              <a:tr h="206072">
                <a:tc>
                  <a:txBody>
                    <a:bodyPr/>
                    <a:lstStyle/>
                    <a:p>
                      <a:pPr algn="l" fontAlgn="b"/>
                      <a:r>
                        <a:rPr lang="en-GB" sz="1100" u="none" strike="noStrike">
                          <a:effectLst/>
                        </a:rPr>
                        <a:t>Rebecca Addyman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6305204"/>
                  </a:ext>
                </a:extLst>
              </a:tr>
              <a:tr h="206072">
                <a:tc>
                  <a:txBody>
                    <a:bodyPr/>
                    <a:lstStyle/>
                    <a:p>
                      <a:pPr algn="l" fontAlgn="b"/>
                      <a:r>
                        <a:rPr lang="en-GB" sz="1100" u="none" strike="noStrike">
                          <a:effectLst/>
                        </a:rPr>
                        <a:t>Richard Leahy</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5894781"/>
                  </a:ext>
                </a:extLst>
              </a:tr>
              <a:tr h="206072">
                <a:tc>
                  <a:txBody>
                    <a:bodyPr/>
                    <a:lstStyle/>
                    <a:p>
                      <a:pPr algn="l" fontAlgn="b"/>
                      <a:r>
                        <a:rPr lang="en-GB" sz="1100" u="none" strike="noStrike">
                          <a:effectLst/>
                        </a:rPr>
                        <a:t>Ron Rafferty</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6174774"/>
                  </a:ext>
                </a:extLst>
              </a:tr>
              <a:tr h="206072">
                <a:tc>
                  <a:txBody>
                    <a:bodyPr/>
                    <a:lstStyle/>
                    <a:p>
                      <a:pPr algn="l" fontAlgn="b"/>
                      <a:r>
                        <a:rPr lang="en-GB" sz="1100" u="none" strike="noStrike">
                          <a:effectLst/>
                        </a:rPr>
                        <a:t>Saffron Blakeley</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9055147"/>
                  </a:ext>
                </a:extLst>
              </a:tr>
              <a:tr h="206072">
                <a:tc>
                  <a:txBody>
                    <a:bodyPr/>
                    <a:lstStyle/>
                    <a:p>
                      <a:pPr algn="l" fontAlgn="b"/>
                      <a:r>
                        <a:rPr lang="en-GB" sz="1100" u="none" strike="noStrike">
                          <a:effectLst/>
                        </a:rPr>
                        <a:t>Samantha Muidhead</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7069784"/>
                  </a:ext>
                </a:extLst>
              </a:tr>
              <a:tr h="206072">
                <a:tc>
                  <a:txBody>
                    <a:bodyPr/>
                    <a:lstStyle/>
                    <a:p>
                      <a:pPr algn="l" fontAlgn="b"/>
                      <a:r>
                        <a:rPr lang="en-GB" sz="1100" u="none" strike="noStrike">
                          <a:effectLst/>
                        </a:rPr>
                        <a:t>Shirley Bradsell</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4272218"/>
                  </a:ext>
                </a:extLst>
              </a:tr>
              <a:tr h="206072">
                <a:tc>
                  <a:txBody>
                    <a:bodyPr/>
                    <a:lstStyle/>
                    <a:p>
                      <a:pPr algn="l" fontAlgn="b"/>
                      <a:r>
                        <a:rPr lang="en-GB" sz="1100" u="none" strike="noStrike">
                          <a:effectLst/>
                        </a:rPr>
                        <a:t>Shirley Woods-Gallagher</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1949568"/>
                  </a:ext>
                </a:extLst>
              </a:tr>
              <a:tr h="206072">
                <a:tc>
                  <a:txBody>
                    <a:bodyPr/>
                    <a:lstStyle/>
                    <a:p>
                      <a:pPr algn="l" fontAlgn="b"/>
                      <a:r>
                        <a:rPr lang="en-GB" sz="1100" u="none" strike="noStrike">
                          <a:effectLst/>
                        </a:rPr>
                        <a:t>Simon Shaw</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5919479"/>
                  </a:ext>
                </a:extLst>
              </a:tr>
              <a:tr h="206072">
                <a:tc>
                  <a:txBody>
                    <a:bodyPr/>
                    <a:lstStyle/>
                    <a:p>
                      <a:pPr algn="l" fontAlgn="b"/>
                      <a:r>
                        <a:rPr lang="en-GB" sz="1100" u="none" strike="noStrike">
                          <a:effectLst/>
                        </a:rPr>
                        <a:t>Simon Shuttleworth</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249238"/>
                  </a:ext>
                </a:extLst>
              </a:tr>
              <a:tr h="206072">
                <a:tc>
                  <a:txBody>
                    <a:bodyPr/>
                    <a:lstStyle/>
                    <a:p>
                      <a:pPr algn="l" fontAlgn="b"/>
                      <a:r>
                        <a:rPr lang="en-GB" sz="1100" u="none" strike="noStrike">
                          <a:effectLst/>
                        </a:rPr>
                        <a:t>South Failsworth Primary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029506"/>
                  </a:ext>
                </a:extLst>
              </a:tr>
              <a:tr h="206072">
                <a:tc>
                  <a:txBody>
                    <a:bodyPr/>
                    <a:lstStyle/>
                    <a:p>
                      <a:pPr algn="l" fontAlgn="b"/>
                      <a:r>
                        <a:rPr lang="en-GB" sz="1100" u="none" strike="noStrike">
                          <a:effectLst/>
                        </a:rPr>
                        <a:t>Steven Wolstencroft</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5487798"/>
                  </a:ext>
                </a:extLst>
              </a:tr>
              <a:tr h="206072">
                <a:tc>
                  <a:txBody>
                    <a:bodyPr/>
                    <a:lstStyle/>
                    <a:p>
                      <a:pPr algn="l" fontAlgn="b"/>
                      <a:r>
                        <a:rPr lang="en-GB" sz="1100" u="none" strike="noStrike">
                          <a:effectLst/>
                        </a:rPr>
                        <a:t>Stuart Brownlow</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4677604"/>
                  </a:ext>
                </a:extLst>
              </a:tr>
              <a:tr h="195126">
                <a:tc>
                  <a:txBody>
                    <a:bodyPr/>
                    <a:lstStyle/>
                    <a:p>
                      <a:pPr algn="l" fontAlgn="b"/>
                      <a:r>
                        <a:rPr lang="en-GB" sz="1100" u="none" strike="noStrike" dirty="0">
                          <a:effectLst/>
                        </a:rPr>
                        <a:t>The Oldham Medical Centre Team </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366130"/>
                  </a:ext>
                </a:extLst>
              </a:tr>
              <a:tr h="206072">
                <a:tc>
                  <a:txBody>
                    <a:bodyPr/>
                    <a:lstStyle/>
                    <a:p>
                      <a:pPr algn="l" fontAlgn="b"/>
                      <a:r>
                        <a:rPr lang="en-GB" sz="1100" u="none" strike="noStrike">
                          <a:effectLst/>
                        </a:rPr>
                        <a:t>The Reablement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4659830"/>
                  </a:ext>
                </a:extLst>
              </a:tr>
              <a:tr h="206072">
                <a:tc>
                  <a:txBody>
                    <a:bodyPr/>
                    <a:lstStyle/>
                    <a:p>
                      <a:pPr algn="l" fontAlgn="b"/>
                      <a:r>
                        <a:rPr lang="en-GB" sz="1100" u="none" strike="noStrike">
                          <a:effectLst/>
                        </a:rPr>
                        <a:t>Thomas Rogers</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2038193"/>
                  </a:ext>
                </a:extLst>
              </a:tr>
              <a:tr h="206072">
                <a:tc>
                  <a:txBody>
                    <a:bodyPr/>
                    <a:lstStyle/>
                    <a:p>
                      <a:pPr algn="l" fontAlgn="b"/>
                      <a:r>
                        <a:rPr lang="en-GB" sz="1100" u="none" strike="noStrike">
                          <a:effectLst/>
                        </a:rPr>
                        <a:t>Tour of Britain – events team</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0206429"/>
                  </a:ext>
                </a:extLst>
              </a:tr>
              <a:tr h="206072">
                <a:tc>
                  <a:txBody>
                    <a:bodyPr/>
                    <a:lstStyle/>
                    <a:p>
                      <a:pPr algn="l" fontAlgn="b"/>
                      <a:r>
                        <a:rPr lang="en-GB" sz="1100" u="none" strike="noStrike">
                          <a:effectLst/>
                        </a:rPr>
                        <a:t>Waterhead Academy</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3471312"/>
                  </a:ext>
                </a:extLst>
              </a:tr>
              <a:tr h="206072">
                <a:tc>
                  <a:txBody>
                    <a:bodyPr/>
                    <a:lstStyle/>
                    <a:p>
                      <a:pPr algn="l" fontAlgn="b"/>
                      <a:r>
                        <a:rPr lang="en-GB" sz="1100" u="none" strike="noStrike">
                          <a:effectLst/>
                        </a:rPr>
                        <a:t>Wayne Dawson</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8623583"/>
                  </a:ext>
                </a:extLst>
              </a:tr>
              <a:tr h="206072">
                <a:tc>
                  <a:txBody>
                    <a:bodyPr/>
                    <a:lstStyle/>
                    <a:p>
                      <a:pPr algn="l" fontAlgn="b"/>
                      <a:r>
                        <a:rPr lang="en-GB" sz="1100" u="none" strike="noStrike" dirty="0">
                          <a:effectLst/>
                        </a:rPr>
                        <a:t>Yvonne Ashworth</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0021865"/>
                  </a:ext>
                </a:extLst>
              </a:tr>
            </a:tbl>
          </a:graphicData>
        </a:graphic>
      </p:graphicFrame>
      <p:pic>
        <p:nvPicPr>
          <p:cNvPr id="14" name="Picture 13">
            <a:extLst>
              <a:ext uri="{FF2B5EF4-FFF2-40B4-BE49-F238E27FC236}">
                <a16:creationId xmlns:a16="http://schemas.microsoft.com/office/drawing/2014/main" id="{25FAB1AD-3691-4CD1-9F20-8B41862E41EE}"/>
              </a:ext>
            </a:extLst>
          </p:cNvPr>
          <p:cNvPicPr>
            <a:picLocks noChangeAspect="1"/>
          </p:cNvPicPr>
          <p:nvPr/>
        </p:nvPicPr>
        <p:blipFill>
          <a:blip r:embed="rId2"/>
          <a:stretch>
            <a:fillRect/>
          </a:stretch>
        </p:blipFill>
        <p:spPr>
          <a:xfrm>
            <a:off x="6532687" y="692696"/>
            <a:ext cx="2448267" cy="1619476"/>
          </a:xfrm>
          <a:prstGeom prst="rect">
            <a:avLst/>
          </a:prstGeom>
        </p:spPr>
      </p:pic>
    </p:spTree>
    <p:extLst>
      <p:ext uri="{BB962C8B-B14F-4D97-AF65-F5344CB8AC3E}">
        <p14:creationId xmlns:p14="http://schemas.microsoft.com/office/powerpoint/2010/main" val="3109304410"/>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6600-0A9C-40F0-8539-C2336F3D1ACC}"/>
              </a:ext>
            </a:extLst>
          </p:cNvPr>
          <p:cNvSpPr>
            <a:spLocks noGrp="1"/>
          </p:cNvSpPr>
          <p:nvPr>
            <p:ph type="title"/>
          </p:nvPr>
        </p:nvSpPr>
        <p:spPr/>
        <p:txBody>
          <a:bodyPr/>
          <a:lstStyle/>
          <a:p>
            <a:r>
              <a:rPr lang="en-GB" dirty="0"/>
              <a:t>Clerk Timesheets </a:t>
            </a:r>
          </a:p>
        </p:txBody>
      </p:sp>
      <p:sp>
        <p:nvSpPr>
          <p:cNvPr id="3" name="Content Placeholder 2">
            <a:extLst>
              <a:ext uri="{FF2B5EF4-FFF2-40B4-BE49-F238E27FC236}">
                <a16:creationId xmlns:a16="http://schemas.microsoft.com/office/drawing/2014/main" id="{68630973-81C8-411F-B5DF-B95F8B81E87D}"/>
              </a:ext>
            </a:extLst>
          </p:cNvPr>
          <p:cNvSpPr>
            <a:spLocks noGrp="1"/>
          </p:cNvSpPr>
          <p:nvPr>
            <p:ph idx="1"/>
          </p:nvPr>
        </p:nvSpPr>
        <p:spPr/>
        <p:txBody>
          <a:bodyPr/>
          <a:lstStyle/>
          <a:p>
            <a:r>
              <a:rPr lang="en-GB" dirty="0"/>
              <a:t>Time sheets must be submitted when you submit your final set of minutes.</a:t>
            </a:r>
          </a:p>
          <a:p>
            <a:pPr marL="0" indent="0">
              <a:buNone/>
            </a:pPr>
            <a:endParaRPr lang="en-GB" dirty="0"/>
          </a:p>
          <a:p>
            <a:r>
              <a:rPr lang="en-GB" dirty="0"/>
              <a:t>Send in a separate email to </a:t>
            </a:r>
            <a:r>
              <a:rPr lang="en-GB" dirty="0">
                <a:hlinkClick r:id="rId2"/>
              </a:rPr>
              <a:t>gb.support@Oldham.gov.uk</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4125892579"/>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D1D96957-AB61-4043-BC7E-E92EDCB94ACB}"/>
              </a:ext>
            </a:extLst>
          </p:cNvPr>
          <p:cNvSpPr>
            <a:spLocks noGrp="1" noChangeArrowheads="1"/>
          </p:cNvSpPr>
          <p:nvPr>
            <p:ph type="title"/>
          </p:nvPr>
        </p:nvSpPr>
        <p:spPr/>
        <p:txBody>
          <a:bodyPr/>
          <a:lstStyle/>
          <a:p>
            <a:r>
              <a:rPr lang="en-GB" altLang="en-US"/>
              <a:t>Training for Governors 2020</a:t>
            </a:r>
          </a:p>
        </p:txBody>
      </p:sp>
      <p:sp>
        <p:nvSpPr>
          <p:cNvPr id="18435" name="Content Placeholder 2">
            <a:extLst>
              <a:ext uri="{FF2B5EF4-FFF2-40B4-BE49-F238E27FC236}">
                <a16:creationId xmlns:a16="http://schemas.microsoft.com/office/drawing/2014/main" id="{9679F3DA-2E73-4F75-8F2B-A14BB51EE049}"/>
              </a:ext>
            </a:extLst>
          </p:cNvPr>
          <p:cNvSpPr>
            <a:spLocks noGrp="1" noChangeArrowheads="1"/>
          </p:cNvSpPr>
          <p:nvPr>
            <p:ph idx="1"/>
          </p:nvPr>
        </p:nvSpPr>
        <p:spPr>
          <a:xfrm>
            <a:off x="669925" y="5516563"/>
            <a:ext cx="7772400" cy="4114800"/>
          </a:xfrm>
        </p:spPr>
        <p:txBody>
          <a:bodyPr/>
          <a:lstStyle/>
          <a:p>
            <a:pPr>
              <a:defRPr/>
            </a:pPr>
            <a:r>
              <a:rPr lang="en-GB" altLang="en-US" dirty="0">
                <a:solidFill>
                  <a:schemeClr val="tx1">
                    <a:lumMod val="75000"/>
                    <a:lumOff val="25000"/>
                  </a:schemeClr>
                </a:solidFill>
              </a:rPr>
              <a:t>To book a place, please visit</a:t>
            </a:r>
            <a:r>
              <a:rPr lang="en-GB" altLang="en-US" dirty="0"/>
              <a:t> </a:t>
            </a:r>
            <a:r>
              <a:rPr lang="en-GB" altLang="en-US" dirty="0">
                <a:hlinkClick r:id="rId2"/>
              </a:rPr>
              <a:t>www.oldham.gov.uk/governortrainingprogramme</a:t>
            </a:r>
            <a:r>
              <a:rPr lang="en-GB" altLang="en-US" dirty="0"/>
              <a:t> </a:t>
            </a:r>
          </a:p>
        </p:txBody>
      </p:sp>
      <p:graphicFrame>
        <p:nvGraphicFramePr>
          <p:cNvPr id="2" name="Table 1">
            <a:extLst>
              <a:ext uri="{FF2B5EF4-FFF2-40B4-BE49-F238E27FC236}">
                <a16:creationId xmlns:a16="http://schemas.microsoft.com/office/drawing/2014/main" id="{654B646E-B91C-42E6-8CE6-86CF77033291}"/>
              </a:ext>
            </a:extLst>
          </p:cNvPr>
          <p:cNvGraphicFramePr>
            <a:graphicFrameLocks noGrp="1"/>
          </p:cNvGraphicFramePr>
          <p:nvPr/>
        </p:nvGraphicFramePr>
        <p:xfrm>
          <a:off x="685800" y="2557463"/>
          <a:ext cx="7697788" cy="2600324"/>
        </p:xfrm>
        <a:graphic>
          <a:graphicData uri="http://schemas.openxmlformats.org/drawingml/2006/table">
            <a:tbl>
              <a:tblPr firstRow="1" bandRow="1">
                <a:tableStyleId>{5C22544A-7EE6-4342-B048-85BDC9FD1C3A}</a:tableStyleId>
              </a:tblPr>
              <a:tblGrid>
                <a:gridCol w="2806080">
                  <a:extLst>
                    <a:ext uri="{9D8B030D-6E8A-4147-A177-3AD203B41FA5}">
                      <a16:colId xmlns:a16="http://schemas.microsoft.com/office/drawing/2014/main" val="3666322055"/>
                    </a:ext>
                  </a:extLst>
                </a:gridCol>
                <a:gridCol w="2221467">
                  <a:extLst>
                    <a:ext uri="{9D8B030D-6E8A-4147-A177-3AD203B41FA5}">
                      <a16:colId xmlns:a16="http://schemas.microsoft.com/office/drawing/2014/main" val="104985119"/>
                    </a:ext>
                  </a:extLst>
                </a:gridCol>
                <a:gridCol w="2670241">
                  <a:extLst>
                    <a:ext uri="{9D8B030D-6E8A-4147-A177-3AD203B41FA5}">
                      <a16:colId xmlns:a16="http://schemas.microsoft.com/office/drawing/2014/main" val="1882701474"/>
                    </a:ext>
                  </a:extLst>
                </a:gridCol>
              </a:tblGrid>
              <a:tr h="508260">
                <a:tc>
                  <a:txBody>
                    <a:bodyPr/>
                    <a:lstStyle/>
                    <a:p>
                      <a:r>
                        <a:rPr lang="en-GB" sz="2400" dirty="0"/>
                        <a:t>Date</a:t>
                      </a:r>
                    </a:p>
                  </a:txBody>
                  <a:tcPr marL="91454" marR="91454" marT="45756" marB="45756" anchor="ctr">
                    <a:solidFill>
                      <a:srgbClr val="00B3BE"/>
                    </a:solidFill>
                  </a:tcPr>
                </a:tc>
                <a:tc>
                  <a:txBody>
                    <a:bodyPr/>
                    <a:lstStyle/>
                    <a:p>
                      <a:r>
                        <a:rPr lang="en-GB" sz="2400" dirty="0"/>
                        <a:t>Time</a:t>
                      </a:r>
                    </a:p>
                  </a:txBody>
                  <a:tcPr marL="91454" marR="91454" marT="45756" marB="45756" anchor="ctr">
                    <a:solidFill>
                      <a:srgbClr val="00B3BE"/>
                    </a:solidFill>
                  </a:tcPr>
                </a:tc>
                <a:tc>
                  <a:txBody>
                    <a:bodyPr/>
                    <a:lstStyle/>
                    <a:p>
                      <a:r>
                        <a:rPr lang="en-GB" sz="2400" dirty="0"/>
                        <a:t>Venue</a:t>
                      </a:r>
                    </a:p>
                  </a:txBody>
                  <a:tcPr marL="91454" marR="91454" marT="45756" marB="45756" anchor="ctr">
                    <a:solidFill>
                      <a:srgbClr val="00B3BE"/>
                    </a:solidFill>
                  </a:tcPr>
                </a:tc>
                <a:extLst>
                  <a:ext uri="{0D108BD9-81ED-4DB2-BD59-A6C34878D82A}">
                    <a16:rowId xmlns:a16="http://schemas.microsoft.com/office/drawing/2014/main" val="1901147211"/>
                  </a:ext>
                </a:extLst>
              </a:tr>
              <a:tr h="9400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dirty="0"/>
                        <a:t>Monday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dirty="0"/>
                        <a:t>24 February 2020</a:t>
                      </a:r>
                    </a:p>
                  </a:txBody>
                  <a:tcPr marL="91454" marR="91454" marT="45756" marB="4575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dirty="0"/>
                        <a:t>3 - 5pm</a:t>
                      </a:r>
                    </a:p>
                  </a:txBody>
                  <a:tcPr marL="91454" marR="91454" marT="45756" marB="45756"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dirty="0"/>
                        <a:t>The Honeywell Centre</a:t>
                      </a:r>
                    </a:p>
                  </a:txBody>
                  <a:tcPr marL="91454" marR="91454" marT="45756" marB="45756" anchor="ctr"/>
                </a:tc>
                <a:extLst>
                  <a:ext uri="{0D108BD9-81ED-4DB2-BD59-A6C34878D82A}">
                    <a16:rowId xmlns:a16="http://schemas.microsoft.com/office/drawing/2014/main" val="2606986470"/>
                  </a:ext>
                </a:extLst>
              </a:tr>
              <a:tr h="115202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2400" b="1" dirty="0"/>
                    </a:p>
                  </a:txBody>
                  <a:tcPr marL="91454" marR="91454" marT="45731" marB="457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dirty="0"/>
                        <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dirty="0"/>
                        <a:t>6 - 8pm</a:t>
                      </a:r>
                    </a:p>
                  </a:txBody>
                  <a:tcPr marL="91454" marR="91454" marT="45756" marB="45756"/>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2400" dirty="0"/>
                    </a:p>
                  </a:txBody>
                  <a:tcPr marL="91454" marR="91454" marT="45731" marB="45731" anchor="ctr"/>
                </a:tc>
                <a:extLst>
                  <a:ext uri="{0D108BD9-81ED-4DB2-BD59-A6C34878D82A}">
                    <a16:rowId xmlns:a16="http://schemas.microsoft.com/office/drawing/2014/main" val="1910596027"/>
                  </a:ext>
                </a:extLst>
              </a:tr>
            </a:tbl>
          </a:graphicData>
        </a:graphic>
      </p:graphicFrame>
      <p:sp>
        <p:nvSpPr>
          <p:cNvPr id="59412" name="TextBox 2">
            <a:extLst>
              <a:ext uri="{FF2B5EF4-FFF2-40B4-BE49-F238E27FC236}">
                <a16:creationId xmlns:a16="http://schemas.microsoft.com/office/drawing/2014/main" id="{A0CEB47F-CB42-4B05-8AC3-D5A5A3BB7DA1}"/>
              </a:ext>
            </a:extLst>
          </p:cNvPr>
          <p:cNvSpPr txBox="1">
            <a:spLocks noChangeArrowheads="1"/>
          </p:cNvSpPr>
          <p:nvPr/>
        </p:nvSpPr>
        <p:spPr bwMode="auto">
          <a:xfrm>
            <a:off x="636588" y="1522413"/>
            <a:ext cx="717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616365"/>
                </a:solidFill>
                <a:latin typeface="Arial" panose="020B0604020202020204" pitchFamily="34" charset="0"/>
              </a:defRPr>
            </a:lvl1pPr>
            <a:lvl2pPr marL="742950" indent="-285750">
              <a:spcBef>
                <a:spcPct val="20000"/>
              </a:spcBef>
              <a:buChar char="–"/>
              <a:defRPr sz="2000">
                <a:solidFill>
                  <a:srgbClr val="616365"/>
                </a:solidFill>
                <a:latin typeface="Arial" panose="020B0604020202020204" pitchFamily="34" charset="0"/>
              </a:defRPr>
            </a:lvl2pPr>
            <a:lvl3pPr marL="1143000" indent="-228600">
              <a:spcBef>
                <a:spcPct val="20000"/>
              </a:spcBef>
              <a:buChar char="•"/>
              <a:defRPr>
                <a:solidFill>
                  <a:srgbClr val="616365"/>
                </a:solidFill>
                <a:latin typeface="Arial" panose="020B0604020202020204" pitchFamily="34" charset="0"/>
              </a:defRPr>
            </a:lvl3pPr>
            <a:lvl4pPr marL="1600200" indent="-228600">
              <a:spcBef>
                <a:spcPct val="20000"/>
              </a:spcBef>
              <a:buChar char="–"/>
              <a:defRPr>
                <a:solidFill>
                  <a:srgbClr val="616365"/>
                </a:solidFill>
                <a:latin typeface="Arial" panose="020B0604020202020204" pitchFamily="34" charset="0"/>
              </a:defRPr>
            </a:lvl4pPr>
            <a:lvl5pPr marL="2057400" indent="-228600">
              <a:spcBef>
                <a:spcPct val="20000"/>
              </a:spcBef>
              <a:buChar char="»"/>
              <a:defRPr sz="1600">
                <a:solidFill>
                  <a:srgbClr val="616365"/>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616365"/>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616365"/>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616365"/>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616365"/>
                </a:solidFill>
                <a:latin typeface="Arial" panose="020B0604020202020204" pitchFamily="34" charset="0"/>
              </a:defRPr>
            </a:lvl9pPr>
          </a:lstStyle>
          <a:p>
            <a:pPr>
              <a:spcBef>
                <a:spcPct val="0"/>
              </a:spcBef>
              <a:buFontTx/>
              <a:buNone/>
              <a:defRPr/>
            </a:pPr>
            <a:r>
              <a:rPr lang="en-GB" altLang="en-US" b="1" dirty="0">
                <a:solidFill>
                  <a:srgbClr val="007A87"/>
                </a:solidFill>
                <a:latin typeface="+mn-lt"/>
              </a:rPr>
              <a:t>Preparing for Ofsted Inspection under the New Framework</a:t>
            </a:r>
          </a:p>
          <a:p>
            <a:pPr>
              <a:spcBef>
                <a:spcPct val="0"/>
              </a:spcBef>
              <a:buFontTx/>
              <a:buNone/>
              <a:defRPr/>
            </a:pPr>
            <a:endParaRPr lang="en-GB" altLang="en-US" dirty="0">
              <a:solidFill>
                <a:srgbClr val="007A87"/>
              </a:solidFill>
              <a:latin typeface="Times New Roman" panose="02020603050405020304" pitchFamily="18" charset="0"/>
            </a:endParaRP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B78575C9-B543-4332-BB81-36654599BE52}"/>
              </a:ext>
            </a:extLst>
          </p:cNvPr>
          <p:cNvSpPr>
            <a:spLocks noGrp="1" noChangeArrowheads="1"/>
          </p:cNvSpPr>
          <p:nvPr>
            <p:ph type="title"/>
          </p:nvPr>
        </p:nvSpPr>
        <p:spPr/>
        <p:txBody>
          <a:bodyPr/>
          <a:lstStyle/>
          <a:p>
            <a:r>
              <a:rPr lang="en-GB" altLang="en-US"/>
              <a:t>Training for Governors 2020</a:t>
            </a:r>
          </a:p>
        </p:txBody>
      </p:sp>
      <p:sp>
        <p:nvSpPr>
          <p:cNvPr id="18435" name="Content Placeholder 2">
            <a:extLst>
              <a:ext uri="{FF2B5EF4-FFF2-40B4-BE49-F238E27FC236}">
                <a16:creationId xmlns:a16="http://schemas.microsoft.com/office/drawing/2014/main" id="{9679F3DA-2E73-4F75-8F2B-A14BB51EE049}"/>
              </a:ext>
            </a:extLst>
          </p:cNvPr>
          <p:cNvSpPr>
            <a:spLocks noGrp="1" noChangeArrowheads="1"/>
          </p:cNvSpPr>
          <p:nvPr>
            <p:ph idx="1"/>
          </p:nvPr>
        </p:nvSpPr>
        <p:spPr>
          <a:xfrm>
            <a:off x="611188" y="1700213"/>
            <a:ext cx="7772400" cy="4114800"/>
          </a:xfrm>
        </p:spPr>
        <p:txBody>
          <a:bodyPr/>
          <a:lstStyle/>
          <a:p>
            <a:pPr>
              <a:defRPr/>
            </a:pPr>
            <a:r>
              <a:rPr lang="en-GB" b="1" dirty="0">
                <a:solidFill>
                  <a:srgbClr val="007A87"/>
                </a:solidFill>
              </a:rPr>
              <a:t>Promoting the Education of Children Looked After and previously Looked After Children</a:t>
            </a:r>
          </a:p>
          <a:p>
            <a:pPr>
              <a:defRPr/>
            </a:pPr>
            <a:endParaRPr lang="en-GB" altLang="en-US" b="1" dirty="0">
              <a:solidFill>
                <a:srgbClr val="007A87"/>
              </a:solidFill>
            </a:endParaRPr>
          </a:p>
          <a:p>
            <a:pPr>
              <a:defRPr/>
            </a:pPr>
            <a:endParaRPr lang="en-GB" altLang="en-US" b="1" dirty="0">
              <a:solidFill>
                <a:srgbClr val="007A87"/>
              </a:solidFill>
            </a:endParaRPr>
          </a:p>
          <a:p>
            <a:pPr>
              <a:defRPr/>
            </a:pPr>
            <a:endParaRPr lang="en-GB" altLang="en-US" b="1" dirty="0">
              <a:solidFill>
                <a:srgbClr val="007A87"/>
              </a:solidFill>
            </a:endParaRPr>
          </a:p>
          <a:p>
            <a:pPr>
              <a:defRPr/>
            </a:pPr>
            <a:endParaRPr lang="en-GB" altLang="en-US" b="1" dirty="0">
              <a:solidFill>
                <a:srgbClr val="007A87"/>
              </a:solidFill>
            </a:endParaRPr>
          </a:p>
          <a:p>
            <a:pPr>
              <a:defRPr/>
            </a:pPr>
            <a:endParaRPr lang="en-GB" altLang="en-US" dirty="0"/>
          </a:p>
          <a:p>
            <a:pPr>
              <a:defRPr/>
            </a:pPr>
            <a:endParaRPr lang="en-GB" altLang="en-US" dirty="0"/>
          </a:p>
          <a:p>
            <a:pPr>
              <a:defRPr/>
            </a:pPr>
            <a:endParaRPr lang="en-GB" altLang="en-US" dirty="0"/>
          </a:p>
          <a:p>
            <a:pPr>
              <a:defRPr/>
            </a:pPr>
            <a:r>
              <a:rPr lang="en-GB" altLang="en-US" dirty="0">
                <a:solidFill>
                  <a:schemeClr val="tx1">
                    <a:lumMod val="75000"/>
                    <a:lumOff val="25000"/>
                  </a:schemeClr>
                </a:solidFill>
              </a:rPr>
              <a:t>To book a place, please visit</a:t>
            </a:r>
            <a:r>
              <a:rPr lang="en-GB" altLang="en-US" dirty="0"/>
              <a:t> </a:t>
            </a:r>
            <a:r>
              <a:rPr lang="en-GB" altLang="en-US" dirty="0">
                <a:hlinkClick r:id="rId2"/>
              </a:rPr>
              <a:t>www.oldham.gov.uk/governortrainingprogramme</a:t>
            </a:r>
            <a:r>
              <a:rPr lang="en-GB" altLang="en-US" dirty="0"/>
              <a:t> </a:t>
            </a:r>
          </a:p>
          <a:p>
            <a:pPr>
              <a:defRPr/>
            </a:pPr>
            <a:endParaRPr lang="en-GB" altLang="en-US" dirty="0"/>
          </a:p>
        </p:txBody>
      </p:sp>
      <p:graphicFrame>
        <p:nvGraphicFramePr>
          <p:cNvPr id="2" name="Table 1">
            <a:extLst>
              <a:ext uri="{FF2B5EF4-FFF2-40B4-BE49-F238E27FC236}">
                <a16:creationId xmlns:a16="http://schemas.microsoft.com/office/drawing/2014/main" id="{654B646E-B91C-42E6-8CE6-86CF77033291}"/>
              </a:ext>
            </a:extLst>
          </p:cNvPr>
          <p:cNvGraphicFramePr>
            <a:graphicFrameLocks noGrp="1"/>
          </p:cNvGraphicFramePr>
          <p:nvPr/>
        </p:nvGraphicFramePr>
        <p:xfrm>
          <a:off x="827088" y="2708275"/>
          <a:ext cx="7273926" cy="2492375"/>
        </p:xfrm>
        <a:graphic>
          <a:graphicData uri="http://schemas.openxmlformats.org/drawingml/2006/table">
            <a:tbl>
              <a:tblPr firstRow="1" bandRow="1">
                <a:tableStyleId>{5C22544A-7EE6-4342-B048-85BDC9FD1C3A}</a:tableStyleId>
              </a:tblPr>
              <a:tblGrid>
                <a:gridCol w="2664706">
                  <a:extLst>
                    <a:ext uri="{9D8B030D-6E8A-4147-A177-3AD203B41FA5}">
                      <a16:colId xmlns:a16="http://schemas.microsoft.com/office/drawing/2014/main" val="3666322055"/>
                    </a:ext>
                  </a:extLst>
                </a:gridCol>
                <a:gridCol w="1944515">
                  <a:extLst>
                    <a:ext uri="{9D8B030D-6E8A-4147-A177-3AD203B41FA5}">
                      <a16:colId xmlns:a16="http://schemas.microsoft.com/office/drawing/2014/main" val="104985119"/>
                    </a:ext>
                  </a:extLst>
                </a:gridCol>
                <a:gridCol w="2664705">
                  <a:extLst>
                    <a:ext uri="{9D8B030D-6E8A-4147-A177-3AD203B41FA5}">
                      <a16:colId xmlns:a16="http://schemas.microsoft.com/office/drawing/2014/main" val="1882701474"/>
                    </a:ext>
                  </a:extLst>
                </a:gridCol>
              </a:tblGrid>
              <a:tr h="457310">
                <a:tc>
                  <a:txBody>
                    <a:bodyPr/>
                    <a:lstStyle/>
                    <a:p>
                      <a:r>
                        <a:rPr lang="en-GB" sz="2400" dirty="0"/>
                        <a:t>Date</a:t>
                      </a:r>
                    </a:p>
                  </a:txBody>
                  <a:tcPr marL="91454" marR="91454" marT="45731" marB="45731" anchor="ctr">
                    <a:solidFill>
                      <a:srgbClr val="00B3BE"/>
                    </a:solidFill>
                  </a:tcPr>
                </a:tc>
                <a:tc>
                  <a:txBody>
                    <a:bodyPr/>
                    <a:lstStyle/>
                    <a:p>
                      <a:r>
                        <a:rPr lang="en-GB" sz="2400" dirty="0"/>
                        <a:t>Time</a:t>
                      </a:r>
                    </a:p>
                  </a:txBody>
                  <a:tcPr marL="91454" marR="91454" marT="45731" marB="45731" anchor="ctr">
                    <a:solidFill>
                      <a:srgbClr val="00B3BE"/>
                    </a:solidFill>
                  </a:tcPr>
                </a:tc>
                <a:tc>
                  <a:txBody>
                    <a:bodyPr/>
                    <a:lstStyle/>
                    <a:p>
                      <a:r>
                        <a:rPr lang="en-GB" sz="2400" dirty="0"/>
                        <a:t>Venue</a:t>
                      </a:r>
                    </a:p>
                  </a:txBody>
                  <a:tcPr marL="91454" marR="91454" marT="45731" marB="45731" anchor="ctr">
                    <a:solidFill>
                      <a:srgbClr val="00B3BE"/>
                    </a:solidFill>
                  </a:tcPr>
                </a:tc>
                <a:extLst>
                  <a:ext uri="{0D108BD9-81ED-4DB2-BD59-A6C34878D82A}">
                    <a16:rowId xmlns:a16="http://schemas.microsoft.com/office/drawing/2014/main" val="1901147211"/>
                  </a:ext>
                </a:extLst>
              </a:tr>
              <a:tr h="1024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dirty="0"/>
                        <a:t>Tuesday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dirty="0"/>
                        <a:t>3 March 2020</a:t>
                      </a:r>
                    </a:p>
                  </a:txBody>
                  <a:tcPr marL="91454" marR="91454" marT="45731" marB="457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a:t>1pm – 3pm</a:t>
                      </a:r>
                      <a:endParaRPr lang="en-GB" altLang="en-US" sz="2400" dirty="0"/>
                    </a:p>
                  </a:txBody>
                  <a:tcPr marL="91454" marR="91454" marT="45731" marB="457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dirty="0"/>
                        <a:t>The Honeywell Centre</a:t>
                      </a:r>
                    </a:p>
                  </a:txBody>
                  <a:tcPr marL="91454" marR="91454" marT="45731" marB="45731" anchor="ctr"/>
                </a:tc>
                <a:extLst>
                  <a:ext uri="{0D108BD9-81ED-4DB2-BD59-A6C34878D82A}">
                    <a16:rowId xmlns:a16="http://schemas.microsoft.com/office/drawing/2014/main" val="2275819131"/>
                  </a:ext>
                </a:extLst>
              </a:tr>
              <a:tr h="1010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dirty="0"/>
                        <a:t>Tuesday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dirty="0"/>
                        <a:t>23 June 2020</a:t>
                      </a:r>
                    </a:p>
                  </a:txBody>
                  <a:tcPr marL="91454" marR="91454" marT="45731" marB="457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dirty="0"/>
                        <a:t>6pm – 8pm</a:t>
                      </a:r>
                    </a:p>
                  </a:txBody>
                  <a:tcPr marL="91454" marR="91454" marT="45731" marB="457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dirty="0"/>
                        <a:t>The Honeywell Centre</a:t>
                      </a:r>
                    </a:p>
                  </a:txBody>
                  <a:tcPr marL="91454" marR="91454" marT="45731" marB="45731" anchor="ctr"/>
                </a:tc>
                <a:extLst>
                  <a:ext uri="{0D108BD9-81ED-4DB2-BD59-A6C34878D82A}">
                    <a16:rowId xmlns:a16="http://schemas.microsoft.com/office/drawing/2014/main" val="1910596027"/>
                  </a:ext>
                </a:extLst>
              </a:tr>
            </a:tbl>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6F1A-FABF-4D1B-83AC-F18215FDB538}"/>
              </a:ext>
            </a:extLst>
          </p:cNvPr>
          <p:cNvSpPr>
            <a:spLocks noGrp="1"/>
          </p:cNvSpPr>
          <p:nvPr>
            <p:ph type="title"/>
          </p:nvPr>
        </p:nvSpPr>
        <p:spPr/>
        <p:txBody>
          <a:bodyPr/>
          <a:lstStyle/>
          <a:p>
            <a:r>
              <a:rPr lang="en-GB" dirty="0"/>
              <a:t>Lilac Sheet – New improved format</a:t>
            </a:r>
          </a:p>
        </p:txBody>
      </p:sp>
      <p:sp>
        <p:nvSpPr>
          <p:cNvPr id="3" name="Content Placeholder 2">
            <a:extLst>
              <a:ext uri="{FF2B5EF4-FFF2-40B4-BE49-F238E27FC236}">
                <a16:creationId xmlns:a16="http://schemas.microsoft.com/office/drawing/2014/main" id="{355109B7-C34B-41F7-B477-11A20F086D74}"/>
              </a:ext>
            </a:extLst>
          </p:cNvPr>
          <p:cNvSpPr>
            <a:spLocks noGrp="1"/>
          </p:cNvSpPr>
          <p:nvPr>
            <p:ph idx="1"/>
          </p:nvPr>
        </p:nvSpPr>
        <p:spPr>
          <a:xfrm>
            <a:off x="608584" y="1371600"/>
            <a:ext cx="4251448" cy="5297760"/>
          </a:xfrm>
        </p:spPr>
        <p:txBody>
          <a:bodyPr/>
          <a:lstStyle/>
          <a:p>
            <a:pPr marL="268288" indent="-268288"/>
            <a:r>
              <a:rPr lang="en-GB" dirty="0"/>
              <a:t>Update with key actions and return within </a:t>
            </a:r>
            <a:r>
              <a:rPr lang="en-GB" b="1" dirty="0"/>
              <a:t>3 days</a:t>
            </a:r>
          </a:p>
          <a:p>
            <a:pPr marL="534988" lvl="1" indent="-266700"/>
            <a:r>
              <a:rPr lang="en-GB" dirty="0"/>
              <a:t>New governors</a:t>
            </a:r>
          </a:p>
          <a:p>
            <a:pPr marL="534988" lvl="1" indent="-266700"/>
            <a:r>
              <a:rPr lang="en-GB" dirty="0"/>
              <a:t>New meeting dates</a:t>
            </a:r>
          </a:p>
          <a:p>
            <a:pPr marL="534988" lvl="1" indent="-266700"/>
            <a:r>
              <a:rPr lang="en-GB" dirty="0"/>
              <a:t>Change of meeting dates</a:t>
            </a:r>
          </a:p>
          <a:p>
            <a:pPr marL="534988" lvl="1" indent="-266700"/>
            <a:r>
              <a:rPr lang="en-GB" dirty="0"/>
              <a:t>Governor leaving dates</a:t>
            </a:r>
          </a:p>
          <a:p>
            <a:pPr marL="534988" lvl="1" indent="-266700"/>
            <a:r>
              <a:rPr lang="en-GB" dirty="0"/>
              <a:t>Deferred agenda items </a:t>
            </a:r>
          </a:p>
          <a:p>
            <a:pPr marL="534988" lvl="1" indent="-266700"/>
            <a:r>
              <a:rPr lang="en-GB" dirty="0"/>
              <a:t>Things we need to know and action quickly </a:t>
            </a:r>
          </a:p>
          <a:p>
            <a:pPr marL="92075" lvl="1" indent="0">
              <a:buNone/>
            </a:pPr>
            <a:endParaRPr lang="en-GB" sz="1100" dirty="0"/>
          </a:p>
          <a:p>
            <a:pPr marL="268288" lvl="1" indent="-268288">
              <a:buFont typeface="Arial" panose="020B0604020202020204" pitchFamily="34" charset="0"/>
              <a:buChar char="•"/>
            </a:pPr>
            <a:r>
              <a:rPr lang="en-GB" sz="2400" dirty="0"/>
              <a:t>If you spot that you have missed something off then please let us know straight away </a:t>
            </a:r>
          </a:p>
        </p:txBody>
      </p:sp>
      <p:pic>
        <p:nvPicPr>
          <p:cNvPr id="5" name="Picture 4">
            <a:extLst>
              <a:ext uri="{FF2B5EF4-FFF2-40B4-BE49-F238E27FC236}">
                <a16:creationId xmlns:a16="http://schemas.microsoft.com/office/drawing/2014/main" id="{7D067CC2-1522-43F4-88B9-A42D514AD47B}"/>
              </a:ext>
            </a:extLst>
          </p:cNvPr>
          <p:cNvPicPr>
            <a:picLocks noChangeAspect="1"/>
          </p:cNvPicPr>
          <p:nvPr/>
        </p:nvPicPr>
        <p:blipFill>
          <a:blip r:embed="rId2"/>
          <a:stretch>
            <a:fillRect/>
          </a:stretch>
        </p:blipFill>
        <p:spPr>
          <a:xfrm>
            <a:off x="5142192" y="1371600"/>
            <a:ext cx="3678280" cy="5245846"/>
          </a:xfrm>
          <a:prstGeom prst="rect">
            <a:avLst/>
          </a:prstGeom>
          <a:ln w="38100">
            <a:solidFill>
              <a:srgbClr val="7030A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7091794"/>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1053678"/>
          </a:xfrm>
        </p:spPr>
        <p:txBody>
          <a:bodyPr/>
          <a:lstStyle/>
          <a:p>
            <a:r>
              <a:rPr lang="en-GB" dirty="0"/>
              <a:t>Allocation of school Governing Body/IEB meeting and cover arrangements</a:t>
            </a:r>
          </a:p>
        </p:txBody>
      </p:sp>
      <p:sp>
        <p:nvSpPr>
          <p:cNvPr id="3" name="Content Placeholder 2"/>
          <p:cNvSpPr>
            <a:spLocks noGrp="1"/>
          </p:cNvSpPr>
          <p:nvPr>
            <p:ph idx="1"/>
          </p:nvPr>
        </p:nvSpPr>
        <p:spPr>
          <a:xfrm>
            <a:off x="760412" y="2096851"/>
            <a:ext cx="3091507" cy="4085055"/>
          </a:xfrm>
          <a:solidFill>
            <a:srgbClr val="FF33CC"/>
          </a:solidFill>
          <a:ln w="57150">
            <a:solidFill>
              <a:srgbClr val="FF33CC"/>
            </a:solidFill>
          </a:ln>
        </p:spPr>
        <p:txBody>
          <a:bodyPr/>
          <a:lstStyle/>
          <a:p>
            <a:pPr marL="0" indent="0" algn="ctr">
              <a:lnSpc>
                <a:spcPct val="150000"/>
              </a:lnSpc>
              <a:spcAft>
                <a:spcPts val="600"/>
              </a:spcAft>
              <a:buNone/>
            </a:pPr>
            <a:r>
              <a:rPr lang="en-GB" b="1" dirty="0">
                <a:solidFill>
                  <a:schemeClr val="bg1"/>
                </a:solidFill>
              </a:rPr>
              <a:t>Kim</a:t>
            </a:r>
            <a:r>
              <a:rPr lang="en-GB" dirty="0">
                <a:solidFill>
                  <a:schemeClr val="bg1"/>
                </a:solidFill>
              </a:rPr>
              <a:t> from the Governor Support Service will be in touch if or when a school governing body meeting needs a Clerk.</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7595">
            <a:off x="4971904" y="2357492"/>
            <a:ext cx="3317046" cy="4010292"/>
          </a:xfrm>
          <a:prstGeom prst="rect">
            <a:avLst/>
          </a:prstGeom>
          <a:solidFill>
            <a:srgbClr val="FFFFFF">
              <a:shade val="85000"/>
            </a:srgbClr>
          </a:solidFill>
          <a:ln w="190500" cap="sq">
            <a:solidFill>
              <a:srgbClr val="FFB3EB"/>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27271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500" fill="hold"/>
                                        <p:tgtEl>
                                          <p:spTgt spid="5"/>
                                        </p:tgtEl>
                                        <p:attrNameLst>
                                          <p:attrName>ppt_x</p:attrName>
                                        </p:attrNameLst>
                                      </p:cBhvr>
                                      <p:tavLst>
                                        <p:tav tm="0">
                                          <p:val>
                                            <p:strVal val="0-#ppt_w/2"/>
                                          </p:val>
                                        </p:tav>
                                        <p:tav tm="100000">
                                          <p:val>
                                            <p:strVal val="#ppt_x"/>
                                          </p:val>
                                        </p:tav>
                                      </p:tavLst>
                                    </p:anim>
                                    <p:anim calcmode="lin" valueType="num">
                                      <p:cBhvr additive="base">
                                        <p:cTn id="21" dur="1500" fill="hold"/>
                                        <p:tgtEl>
                                          <p:spTgt spid="5"/>
                                        </p:tgtEl>
                                        <p:attrNameLst>
                                          <p:attrName>ppt_y</p:attrName>
                                        </p:attrNameLst>
                                      </p:cBhvr>
                                      <p:tavLst>
                                        <p:tav tm="0">
                                          <p:val>
                                            <p:strVal val="0-#ppt_h/2"/>
                                          </p:val>
                                        </p:tav>
                                        <p:tav tm="100000">
                                          <p:val>
                                            <p:strVal val="#ppt_y"/>
                                          </p:val>
                                        </p:tav>
                                      </p:tavLst>
                                    </p:anim>
                                  </p:childTnLst>
                                </p:cTn>
                              </p:par>
                            </p:childTnLst>
                          </p:cTn>
                        </p:par>
                        <p:par>
                          <p:cTn id="22" fill="hold">
                            <p:stCondLst>
                              <p:cond delay="3000"/>
                            </p:stCondLst>
                            <p:childTnLst>
                              <p:par>
                                <p:cTn id="23" presetID="8" presetClass="emph" presetSubtype="0" fill="hold" nodeType="afterEffect">
                                  <p:stCondLst>
                                    <p:cond delay="0"/>
                                  </p:stCondLst>
                                  <p:childTnLst>
                                    <p:animRot by="21600000">
                                      <p:cBhvr>
                                        <p:cTn id="24" dur="1500" fill="hold"/>
                                        <p:tgtEl>
                                          <p:spTgt spid="5"/>
                                        </p:tgtEl>
                                        <p:attrNameLst>
                                          <p:attrName>r</p:attrName>
                                        </p:attrNameLst>
                                      </p:cBhvr>
                                    </p:animRot>
                                  </p:childTnLst>
                                </p:cTn>
                              </p:par>
                            </p:childTnLst>
                          </p:cTn>
                        </p:par>
                        <p:par>
                          <p:cTn id="25" fill="hold">
                            <p:stCondLst>
                              <p:cond delay="4500"/>
                            </p:stCondLst>
                            <p:childTnLst>
                              <p:par>
                                <p:cTn id="26" presetID="32" presetClass="emph" presetSubtype="0" fill="hold" nodeType="afterEffect">
                                  <p:stCondLst>
                                    <p:cond delay="0"/>
                                  </p:stCondLst>
                                  <p:childTnLst>
                                    <p:animRot by="120000">
                                      <p:cBhvr>
                                        <p:cTn id="27" dur="1" fill="hold">
                                          <p:stCondLst>
                                            <p:cond delay="0"/>
                                          </p:stCondLst>
                                        </p:cTn>
                                        <p:tgtEl>
                                          <p:spTgt spid="5"/>
                                        </p:tgtEl>
                                        <p:attrNameLst>
                                          <p:attrName>r</p:attrName>
                                        </p:attrNameLst>
                                      </p:cBhvr>
                                    </p:animRot>
                                    <p:animRot by="-240000">
                                      <p:cBhvr>
                                        <p:cTn id="28" dur="2" fill="hold">
                                          <p:stCondLst>
                                            <p:cond delay="297"/>
                                          </p:stCondLst>
                                        </p:cTn>
                                        <p:tgtEl>
                                          <p:spTgt spid="5"/>
                                        </p:tgtEl>
                                        <p:attrNameLst>
                                          <p:attrName>r</p:attrName>
                                        </p:attrNameLst>
                                      </p:cBhvr>
                                    </p:animRot>
                                    <p:animRot by="240000">
                                      <p:cBhvr>
                                        <p:cTn id="29" dur="2" fill="hold">
                                          <p:stCondLst>
                                            <p:cond delay="595"/>
                                          </p:stCondLst>
                                        </p:cTn>
                                        <p:tgtEl>
                                          <p:spTgt spid="5"/>
                                        </p:tgtEl>
                                        <p:attrNameLst>
                                          <p:attrName>r</p:attrName>
                                        </p:attrNameLst>
                                      </p:cBhvr>
                                    </p:animRot>
                                    <p:animRot by="-240000">
                                      <p:cBhvr>
                                        <p:cTn id="30" dur="2" fill="hold">
                                          <p:stCondLst>
                                            <p:cond delay="892"/>
                                          </p:stCondLst>
                                        </p:cTn>
                                        <p:tgtEl>
                                          <p:spTgt spid="5"/>
                                        </p:tgtEl>
                                        <p:attrNameLst>
                                          <p:attrName>r</p:attrName>
                                        </p:attrNameLst>
                                      </p:cBhvr>
                                    </p:animRot>
                                    <p:animRot by="120000">
                                      <p:cBhvr>
                                        <p:cTn id="31" dur="2" fill="hold">
                                          <p:stCondLst>
                                            <p:cond delay="1499"/>
                                          </p:stCondLst>
                                        </p:cTn>
                                        <p:tgtEl>
                                          <p:spTgt spid="5"/>
                                        </p:tgtEl>
                                        <p:attrNameLst>
                                          <p:attrName>r</p:attrName>
                                        </p:attrNameLst>
                                      </p:cBhvr>
                                    </p:animRot>
                                  </p:childTnLst>
                                </p:cTn>
                              </p:par>
                            </p:childTnLst>
                          </p:cTn>
                        </p:par>
                        <p:par>
                          <p:cTn id="32" fill="hold">
                            <p:stCondLst>
                              <p:cond delay="6001"/>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childTnLst>
                          </p:cTn>
                        </p:par>
                        <p:par>
                          <p:cTn id="39" fill="hold">
                            <p:stCondLst>
                              <p:cond delay="7001"/>
                            </p:stCondLst>
                            <p:childTnLst>
                              <p:par>
                                <p:cTn id="40" presetID="2" presetClass="exit" presetSubtype="8" fill="hold" nodeType="afterEffect">
                                  <p:stCondLst>
                                    <p:cond delay="0"/>
                                  </p:stCondLst>
                                  <p:childTnLst>
                                    <p:anim calcmode="lin" valueType="num">
                                      <p:cBhvr additive="base">
                                        <p:cTn id="41" dur="500"/>
                                        <p:tgtEl>
                                          <p:spTgt spid="5"/>
                                        </p:tgtEl>
                                        <p:attrNameLst>
                                          <p:attrName>ppt_x</p:attrName>
                                        </p:attrNameLst>
                                      </p:cBhvr>
                                      <p:tavLst>
                                        <p:tav tm="0">
                                          <p:val>
                                            <p:strVal val="ppt_x"/>
                                          </p:val>
                                        </p:tav>
                                        <p:tav tm="100000">
                                          <p:val>
                                            <p:strVal val="0-ppt_w/2"/>
                                          </p:val>
                                        </p:tav>
                                      </p:tavLst>
                                    </p:anim>
                                    <p:anim calcmode="lin" valueType="num">
                                      <p:cBhvr additive="base">
                                        <p:cTn id="42" dur="500"/>
                                        <p:tgtEl>
                                          <p:spTgt spid="5"/>
                                        </p:tgtEl>
                                        <p:attrNameLst>
                                          <p:attrName>ppt_y</p:attrName>
                                        </p:attrNameLst>
                                      </p:cBhvr>
                                      <p:tavLst>
                                        <p:tav tm="0">
                                          <p:val>
                                            <p:strVal val="ppt_y"/>
                                          </p:val>
                                        </p:tav>
                                        <p:tav tm="100000">
                                          <p:val>
                                            <p:strVal val="ppt_y"/>
                                          </p:val>
                                        </p:tav>
                                      </p:tavLst>
                                    </p:anim>
                                    <p:set>
                                      <p:cBhvr>
                                        <p:cTn id="43" dur="1" fill="hold">
                                          <p:stCondLst>
                                            <p:cond delay="499"/>
                                          </p:stCondLst>
                                        </p:cTn>
                                        <p:tgtEl>
                                          <p:spTgt spid="5"/>
                                        </p:tgtEl>
                                        <p:attrNameLst>
                                          <p:attrName>style.visibility</p:attrName>
                                        </p:attrNameLst>
                                      </p:cBhvr>
                                      <p:to>
                                        <p:strVal val="hidden"/>
                                      </p:to>
                                    </p:set>
                                  </p:childTnLst>
                                </p:cTn>
                              </p:par>
                            </p:childTnLst>
                          </p:cTn>
                        </p:par>
                        <p:par>
                          <p:cTn id="44" fill="hold">
                            <p:stCondLst>
                              <p:cond delay="7501"/>
                            </p:stCondLst>
                            <p:childTnLst>
                              <p:par>
                                <p:cTn id="45" presetID="2" presetClass="entr" presetSubtype="1"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0-#ppt_h/2"/>
                                          </p:val>
                                        </p:tav>
                                        <p:tav tm="100000">
                                          <p:val>
                                            <p:strVal val="#ppt_y"/>
                                          </p:val>
                                        </p:tav>
                                      </p:tavLst>
                                    </p:anim>
                                  </p:childTnLst>
                                </p:cTn>
                              </p:par>
                            </p:childTnLst>
                          </p:cTn>
                        </p:par>
                        <p:par>
                          <p:cTn id="49" fill="hold">
                            <p:stCondLst>
                              <p:cond delay="8001"/>
                            </p:stCondLst>
                            <p:childTnLst>
                              <p:par>
                                <p:cTn id="50" presetID="26" presetClass="emph" presetSubtype="0" fill="hold" nodeType="after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9138"/>
            <a:ext cx="7772400" cy="621630"/>
          </a:xfrm>
        </p:spPr>
        <p:txBody>
          <a:bodyPr/>
          <a:lstStyle/>
          <a:p>
            <a:r>
              <a:rPr lang="en-GB" dirty="0"/>
              <a:t>Any other business</a:t>
            </a:r>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1268760"/>
            <a:ext cx="4968552" cy="6210690"/>
          </a:xfrm>
        </p:spPr>
      </p:pic>
    </p:spTree>
    <p:extLst>
      <p:ext uri="{BB962C8B-B14F-4D97-AF65-F5344CB8AC3E}">
        <p14:creationId xmlns:p14="http://schemas.microsoft.com/office/powerpoint/2010/main" val="38806911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500" fill="hold"/>
                                        <p:tgtEl>
                                          <p:spTgt spid="4"/>
                                        </p:tgtEl>
                                        <p:attrNameLst>
                                          <p:attrName>ppt_x</p:attrName>
                                        </p:attrNameLst>
                                      </p:cBhvr>
                                      <p:tavLst>
                                        <p:tav tm="0">
                                          <p:val>
                                            <p:strVal val="#ppt_x"/>
                                          </p:val>
                                        </p:tav>
                                        <p:tav tm="100000">
                                          <p:val>
                                            <p:strVal val="#ppt_x"/>
                                          </p:val>
                                        </p:tav>
                                      </p:tavLst>
                                    </p:anim>
                                    <p:anim calcmode="lin" valueType="num">
                                      <p:cBhvr additive="base">
                                        <p:cTn id="15"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086" y="1412776"/>
            <a:ext cx="7104091" cy="505750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11560" y="692696"/>
            <a:ext cx="7772400" cy="621630"/>
          </a:xfrm>
        </p:spPr>
        <p:txBody>
          <a:bodyPr/>
          <a:lstStyle/>
          <a:p>
            <a:r>
              <a:rPr lang="en-GB" dirty="0"/>
              <a:t>Updated Governor Contact Details Form</a:t>
            </a:r>
          </a:p>
        </p:txBody>
      </p:sp>
      <p:sp>
        <p:nvSpPr>
          <p:cNvPr id="3" name="Rounded Rectangular Callout 2"/>
          <p:cNvSpPr/>
          <p:nvPr/>
        </p:nvSpPr>
        <p:spPr>
          <a:xfrm>
            <a:off x="3297560" y="3061038"/>
            <a:ext cx="1994520" cy="900680"/>
          </a:xfrm>
          <a:prstGeom prst="wedgeRoundRectCallout">
            <a:avLst>
              <a:gd name="adj1" fmla="val 64491"/>
              <a:gd name="adj2" fmla="val -103886"/>
              <a:gd name="adj3" fmla="val 16667"/>
            </a:avLst>
          </a:prstGeom>
          <a:solidFill>
            <a:srgbClr val="D9FF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DBS forms must be completed with governors at school within 21 days</a:t>
            </a:r>
          </a:p>
        </p:txBody>
      </p:sp>
      <p:sp>
        <p:nvSpPr>
          <p:cNvPr id="5" name="Rounded Rectangular Callout 4"/>
          <p:cNvSpPr/>
          <p:nvPr/>
        </p:nvSpPr>
        <p:spPr>
          <a:xfrm>
            <a:off x="7422128" y="1395064"/>
            <a:ext cx="1466348" cy="1080120"/>
          </a:xfrm>
          <a:prstGeom prst="wedgeRoundRectCallout">
            <a:avLst>
              <a:gd name="adj1" fmla="val -125892"/>
              <a:gd name="adj2" fmla="val 49749"/>
              <a:gd name="adj3" fmla="val 16667"/>
            </a:avLst>
          </a:prstGeom>
          <a:solidFill>
            <a:srgbClr val="FFE2C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Required by all on </a:t>
            </a:r>
            <a:r>
              <a:rPr lang="en-GB" sz="1200" b="1" dirty="0">
                <a:solidFill>
                  <a:schemeClr val="tx1"/>
                </a:solidFill>
              </a:rPr>
              <a:t>Finance</a:t>
            </a:r>
            <a:r>
              <a:rPr lang="en-GB" sz="1200" dirty="0">
                <a:solidFill>
                  <a:schemeClr val="tx1"/>
                </a:solidFill>
              </a:rPr>
              <a:t> Committee. Good practice for all Governors</a:t>
            </a:r>
          </a:p>
        </p:txBody>
      </p:sp>
      <p:sp>
        <p:nvSpPr>
          <p:cNvPr id="7" name="Rounded Rectangular Callout 6"/>
          <p:cNvSpPr/>
          <p:nvPr/>
        </p:nvSpPr>
        <p:spPr>
          <a:xfrm>
            <a:off x="4788024" y="1267827"/>
            <a:ext cx="1296144" cy="644061"/>
          </a:xfrm>
          <a:prstGeom prst="wedgeRoundRectCallout">
            <a:avLst>
              <a:gd name="adj1" fmla="val 40026"/>
              <a:gd name="adj2" fmla="val 133923"/>
              <a:gd name="adj3" fmla="val 16667"/>
            </a:avLst>
          </a:prstGeom>
          <a:solidFill>
            <a:srgbClr val="FFFFD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Prevent Required by all Governors</a:t>
            </a:r>
          </a:p>
        </p:txBody>
      </p:sp>
      <p:sp>
        <p:nvSpPr>
          <p:cNvPr id="8" name="Rounded Rectangular Callout 7"/>
          <p:cNvSpPr/>
          <p:nvPr/>
        </p:nvSpPr>
        <p:spPr>
          <a:xfrm>
            <a:off x="7159979" y="2906653"/>
            <a:ext cx="1884424" cy="900680"/>
          </a:xfrm>
          <a:prstGeom prst="wedgeRoundRectCallout">
            <a:avLst>
              <a:gd name="adj1" fmla="val -79683"/>
              <a:gd name="adj2" fmla="val -88023"/>
              <a:gd name="adj3" fmla="val 16667"/>
            </a:avLst>
          </a:prstGeom>
          <a:solidFill>
            <a:srgbClr val="FFE5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Individual skills matrix completed by all governors and returned to the Chairs to Collate</a:t>
            </a:r>
          </a:p>
        </p:txBody>
      </p:sp>
      <p:cxnSp>
        <p:nvCxnSpPr>
          <p:cNvPr id="13" name="Straight Arrow Connector 12"/>
          <p:cNvCxnSpPr/>
          <p:nvPr/>
        </p:nvCxnSpPr>
        <p:spPr>
          <a:xfrm flipH="1" flipV="1">
            <a:off x="7057892" y="5121188"/>
            <a:ext cx="728472" cy="7200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524328" y="4725144"/>
            <a:ext cx="1489540" cy="864096"/>
          </a:xfrm>
          <a:prstGeom prst="ellipse">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New</a:t>
            </a:r>
            <a:endParaRPr lang="en-GB" b="1" dirty="0"/>
          </a:p>
        </p:txBody>
      </p:sp>
      <p:cxnSp>
        <p:nvCxnSpPr>
          <p:cNvPr id="15" name="Straight Arrow Connector 14"/>
          <p:cNvCxnSpPr>
            <a:stCxn id="11" idx="1"/>
          </p:cNvCxnSpPr>
          <p:nvPr/>
        </p:nvCxnSpPr>
        <p:spPr>
          <a:xfrm flipH="1" flipV="1">
            <a:off x="7218817" y="4275384"/>
            <a:ext cx="523649" cy="5763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7544" y="4462359"/>
            <a:ext cx="1800200" cy="34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100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500"/>
                            </p:stCondLst>
                            <p:childTnLst>
                              <p:par>
                                <p:cTn id="28" presetID="14" presetClass="entr" presetSubtype="10" fill="hold" grpId="0" nodeType="afterEffect">
                                  <p:stCondLst>
                                    <p:cond delay="200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par>
                          <p:cTn id="31" fill="hold">
                            <p:stCondLst>
                              <p:cond delay="5000"/>
                            </p:stCondLst>
                            <p:childTnLst>
                              <p:par>
                                <p:cTn id="32" presetID="16" presetClass="entr" presetSubtype="21" fill="hold" grpId="0" nodeType="after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6500"/>
                            </p:stCondLst>
                            <p:childTnLst>
                              <p:par>
                                <p:cTn id="36" presetID="22" presetClass="entr" presetSubtype="4" fill="hold" grpId="0" nodeType="after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par>
                          <p:cTn id="39" fill="hold">
                            <p:stCondLst>
                              <p:cond delay="8000"/>
                            </p:stCondLst>
                            <p:childTnLst>
                              <p:par>
                                <p:cTn id="40" presetID="5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8500"/>
                            </p:stCondLst>
                            <p:childTnLst>
                              <p:par>
                                <p:cTn id="46" presetID="2" presetClass="entr" presetSubtype="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9000"/>
                            </p:stCondLst>
                            <p:childTnLst>
                              <p:par>
                                <p:cTn id="51" presetID="2" presetClass="entr" presetSubtype="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par>
                          <p:cTn id="55" fill="hold">
                            <p:stCondLst>
                              <p:cond delay="9500"/>
                            </p:stCondLst>
                            <p:childTnLst>
                              <p:par>
                                <p:cTn id="56" presetID="21" presetClass="entr" presetSubtype="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heel(1)">
                                      <p:cBhvr>
                                        <p:cTn id="5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1"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E24B-C240-4711-B380-DAA3E0F5F9F7}"/>
              </a:ext>
            </a:extLst>
          </p:cNvPr>
          <p:cNvSpPr>
            <a:spLocks noGrp="1"/>
          </p:cNvSpPr>
          <p:nvPr>
            <p:ph type="title"/>
          </p:nvPr>
        </p:nvSpPr>
        <p:spPr/>
        <p:txBody>
          <a:bodyPr/>
          <a:lstStyle/>
          <a:p>
            <a:r>
              <a:rPr lang="en-US" dirty="0"/>
              <a:t>Committee Membership and Governor Responsibilities</a:t>
            </a:r>
            <a:endParaRPr lang="en-GB" dirty="0"/>
          </a:p>
        </p:txBody>
      </p:sp>
      <p:sp>
        <p:nvSpPr>
          <p:cNvPr id="4" name="Content Placeholder 2">
            <a:extLst>
              <a:ext uri="{FF2B5EF4-FFF2-40B4-BE49-F238E27FC236}">
                <a16:creationId xmlns:a16="http://schemas.microsoft.com/office/drawing/2014/main" id="{1F183220-7399-4D08-A875-73113C3C771E}"/>
              </a:ext>
            </a:extLst>
          </p:cNvPr>
          <p:cNvSpPr>
            <a:spLocks noGrp="1"/>
          </p:cNvSpPr>
          <p:nvPr>
            <p:ph idx="1"/>
          </p:nvPr>
        </p:nvSpPr>
        <p:spPr>
          <a:xfrm>
            <a:off x="522650" y="1875656"/>
            <a:ext cx="4333582" cy="4114800"/>
          </a:xfrm>
        </p:spPr>
        <p:txBody>
          <a:bodyPr/>
          <a:lstStyle/>
          <a:p>
            <a:pPr>
              <a:spcAft>
                <a:spcPts val="1200"/>
              </a:spcAft>
            </a:pPr>
            <a:r>
              <a:rPr lang="en-GB" dirty="0"/>
              <a:t>It is imperative that you use this document</a:t>
            </a:r>
          </a:p>
          <a:p>
            <a:pPr>
              <a:spcAft>
                <a:spcPts val="1200"/>
              </a:spcAft>
            </a:pPr>
            <a:r>
              <a:rPr lang="en-GB" dirty="0"/>
              <a:t>Clearly write on and cross out changes made to committee details and governor responsibilities </a:t>
            </a:r>
          </a:p>
          <a:p>
            <a:pPr>
              <a:spcAft>
                <a:spcPts val="1200"/>
              </a:spcAft>
            </a:pPr>
            <a:r>
              <a:rPr lang="en-GB" dirty="0"/>
              <a:t>Return hard copy or scan back to </a:t>
            </a:r>
            <a:r>
              <a:rPr lang="en-GB" dirty="0">
                <a:hlinkClick r:id="rId2"/>
              </a:rPr>
              <a:t>gb.support@oldham.gov.uk</a:t>
            </a:r>
            <a:endParaRPr lang="en-GB" dirty="0"/>
          </a:p>
          <a:p>
            <a:pPr>
              <a:spcAft>
                <a:spcPts val="1200"/>
              </a:spcAft>
            </a:pPr>
            <a:r>
              <a:rPr lang="en-GB" dirty="0"/>
              <a:t>You can also update on Lilac Sheet and minutes</a:t>
            </a:r>
          </a:p>
        </p:txBody>
      </p:sp>
      <p:pic>
        <p:nvPicPr>
          <p:cNvPr id="3" name="Picture 2">
            <a:extLst>
              <a:ext uri="{FF2B5EF4-FFF2-40B4-BE49-F238E27FC236}">
                <a16:creationId xmlns:a16="http://schemas.microsoft.com/office/drawing/2014/main" id="{7F975513-CE07-4672-8E9A-D8400FF0DDDF}"/>
              </a:ext>
            </a:extLst>
          </p:cNvPr>
          <p:cNvPicPr>
            <a:picLocks noChangeAspect="1"/>
          </p:cNvPicPr>
          <p:nvPr/>
        </p:nvPicPr>
        <p:blipFill>
          <a:blip r:embed="rId3"/>
          <a:stretch>
            <a:fillRect/>
          </a:stretch>
        </p:blipFill>
        <p:spPr>
          <a:xfrm>
            <a:off x="5364088" y="1340768"/>
            <a:ext cx="3441422" cy="5315085"/>
          </a:xfrm>
          <a:prstGeom prst="rect">
            <a:avLst/>
          </a:prstGeom>
          <a:ln>
            <a:solidFill>
              <a:srgbClr val="FF33CC"/>
            </a:solidFill>
          </a:ln>
          <a:effectLst>
            <a:outerShdw blurRad="292100" dist="139700" dir="2700000" algn="tl" rotWithShape="0">
              <a:srgbClr val="333333">
                <a:alpha val="65000"/>
              </a:srgbClr>
            </a:outerShdw>
          </a:effectLst>
        </p:spPr>
      </p:pic>
      <p:sp>
        <p:nvSpPr>
          <p:cNvPr id="5" name="Oval 4">
            <a:extLst>
              <a:ext uri="{FF2B5EF4-FFF2-40B4-BE49-F238E27FC236}">
                <a16:creationId xmlns:a16="http://schemas.microsoft.com/office/drawing/2014/main" id="{C19288F5-8C62-4AB5-B82D-60E049E7850B}"/>
              </a:ext>
            </a:extLst>
          </p:cNvPr>
          <p:cNvSpPr/>
          <p:nvPr/>
        </p:nvSpPr>
        <p:spPr>
          <a:xfrm>
            <a:off x="5364088" y="3429000"/>
            <a:ext cx="1800200"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E6EA08E-5880-4DB6-8C5C-C996D8BE27C3}"/>
              </a:ext>
            </a:extLst>
          </p:cNvPr>
          <p:cNvSpPr/>
          <p:nvPr/>
        </p:nvSpPr>
        <p:spPr>
          <a:xfrm>
            <a:off x="5508104" y="2780928"/>
            <a:ext cx="12961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71D774E-1191-415E-91CC-F4DCE1F6AC06}"/>
              </a:ext>
            </a:extLst>
          </p:cNvPr>
          <p:cNvPicPr>
            <a:picLocks noChangeAspect="1"/>
          </p:cNvPicPr>
          <p:nvPr/>
        </p:nvPicPr>
        <p:blipFill>
          <a:blip r:embed="rId4"/>
          <a:stretch>
            <a:fillRect/>
          </a:stretch>
        </p:blipFill>
        <p:spPr>
          <a:xfrm>
            <a:off x="5364088" y="3407625"/>
            <a:ext cx="1656184" cy="530398"/>
          </a:xfrm>
          <a:prstGeom prst="rect">
            <a:avLst/>
          </a:prstGeom>
        </p:spPr>
      </p:pic>
      <p:pic>
        <p:nvPicPr>
          <p:cNvPr id="8" name="Picture 7">
            <a:extLst>
              <a:ext uri="{FF2B5EF4-FFF2-40B4-BE49-F238E27FC236}">
                <a16:creationId xmlns:a16="http://schemas.microsoft.com/office/drawing/2014/main" id="{75E913FE-F4C7-4E15-8730-2C24CF7EFCA9}"/>
              </a:ext>
            </a:extLst>
          </p:cNvPr>
          <p:cNvPicPr>
            <a:picLocks noChangeAspect="1"/>
          </p:cNvPicPr>
          <p:nvPr/>
        </p:nvPicPr>
        <p:blipFill>
          <a:blip r:embed="rId4"/>
          <a:stretch>
            <a:fillRect/>
          </a:stretch>
        </p:blipFill>
        <p:spPr>
          <a:xfrm>
            <a:off x="5497751" y="4923366"/>
            <a:ext cx="1316850" cy="530398"/>
          </a:xfrm>
          <a:prstGeom prst="rect">
            <a:avLst/>
          </a:prstGeom>
        </p:spPr>
      </p:pic>
      <p:pic>
        <p:nvPicPr>
          <p:cNvPr id="9" name="Picture 8">
            <a:extLst>
              <a:ext uri="{FF2B5EF4-FFF2-40B4-BE49-F238E27FC236}">
                <a16:creationId xmlns:a16="http://schemas.microsoft.com/office/drawing/2014/main" id="{1C1B9BBC-4CEE-497B-9A81-76F7A91F06AD}"/>
              </a:ext>
            </a:extLst>
          </p:cNvPr>
          <p:cNvPicPr>
            <a:picLocks noChangeAspect="1"/>
          </p:cNvPicPr>
          <p:nvPr/>
        </p:nvPicPr>
        <p:blipFill>
          <a:blip r:embed="rId4"/>
          <a:stretch>
            <a:fillRect/>
          </a:stretch>
        </p:blipFill>
        <p:spPr>
          <a:xfrm>
            <a:off x="5364088" y="5418319"/>
            <a:ext cx="1512168" cy="720543"/>
          </a:xfrm>
          <a:prstGeom prst="rect">
            <a:avLst/>
          </a:prstGeom>
        </p:spPr>
      </p:pic>
    </p:spTree>
    <p:extLst>
      <p:ext uri="{BB962C8B-B14F-4D97-AF65-F5344CB8AC3E}">
        <p14:creationId xmlns:p14="http://schemas.microsoft.com/office/powerpoint/2010/main" val="405117768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62" y="679425"/>
            <a:ext cx="7709244" cy="705141"/>
          </a:xfrm>
        </p:spPr>
        <p:txBody>
          <a:bodyPr/>
          <a:lstStyle/>
          <a:p>
            <a:r>
              <a:rPr lang="en-GB" dirty="0"/>
              <a:t>Minute template</a:t>
            </a:r>
            <a:br>
              <a:rPr lang="en-GB" dirty="0"/>
            </a:br>
            <a:endParaRPr lang="en-GB" sz="2400" dirty="0">
              <a:solidFill>
                <a:srgbClr val="007A87"/>
              </a:solidFill>
            </a:endParaRPr>
          </a:p>
        </p:txBody>
      </p:sp>
      <p:sp>
        <p:nvSpPr>
          <p:cNvPr id="6" name="Content Placeholder 2"/>
          <p:cNvSpPr txBox="1">
            <a:spLocks/>
          </p:cNvSpPr>
          <p:nvPr/>
        </p:nvSpPr>
        <p:spPr bwMode="auto">
          <a:xfrm>
            <a:off x="535164" y="3284984"/>
            <a:ext cx="4108281" cy="3312368"/>
          </a:xfrm>
          <a:prstGeom prst="rect">
            <a:avLst/>
          </a:prstGeom>
          <a:solidFill>
            <a:schemeClr val="bg1">
              <a:lumMod val="95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a:spcAft>
                <a:spcPts val="1200"/>
              </a:spcAft>
            </a:pPr>
            <a:r>
              <a:rPr lang="en-GB" sz="1800" b="1" kern="0" dirty="0">
                <a:solidFill>
                  <a:srgbClr val="FF0000"/>
                </a:solidFill>
              </a:rPr>
              <a:t>RED</a:t>
            </a:r>
            <a:r>
              <a:rPr lang="en-GB" sz="1800" kern="0" dirty="0"/>
              <a:t> text is standard on the template which signifies that no changes have been made.</a:t>
            </a:r>
          </a:p>
          <a:p>
            <a:pPr>
              <a:spcAft>
                <a:spcPts val="1200"/>
              </a:spcAft>
            </a:pPr>
            <a:r>
              <a:rPr lang="en-GB" sz="1800" b="1" kern="0" dirty="0">
                <a:solidFill>
                  <a:schemeClr val="tx1"/>
                </a:solidFill>
              </a:rPr>
              <a:t>BLACK</a:t>
            </a:r>
            <a:r>
              <a:rPr lang="en-GB" sz="1800" kern="0" dirty="0"/>
              <a:t> text is </a:t>
            </a:r>
            <a:r>
              <a:rPr lang="en-GB" sz="1800" b="1" kern="0" dirty="0"/>
              <a:t>what you have typed in </a:t>
            </a:r>
            <a:r>
              <a:rPr lang="en-GB" sz="1800" kern="0" dirty="0"/>
              <a:t>i.e. your minutes, changes, amendments etc.</a:t>
            </a:r>
          </a:p>
          <a:p>
            <a:pPr>
              <a:spcAft>
                <a:spcPts val="1200"/>
              </a:spcAft>
            </a:pPr>
            <a:r>
              <a:rPr lang="en-GB" sz="1800" b="1" dirty="0">
                <a:solidFill>
                  <a:srgbClr val="FF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Yellow highlighted</a:t>
            </a:r>
            <a:r>
              <a:rPr lang="en-GB" sz="1800" b="1" kern="0" dirty="0">
                <a:solidFill>
                  <a:srgbClr val="FF0000"/>
                </a:solidFill>
              </a:rPr>
              <a:t> </a:t>
            </a:r>
            <a:r>
              <a:rPr lang="en-GB" sz="1800" kern="0" dirty="0"/>
              <a:t>text will always need changing or deleting.</a:t>
            </a:r>
          </a:p>
          <a:p>
            <a:pPr>
              <a:spcAft>
                <a:spcPts val="1200"/>
              </a:spcAft>
            </a:pPr>
            <a:r>
              <a:rPr lang="en-GB" sz="1800" b="1" kern="0" dirty="0"/>
              <a:t>Delete</a:t>
            </a:r>
            <a:r>
              <a:rPr lang="en-GB" sz="1800" kern="0" dirty="0"/>
              <a:t> </a:t>
            </a:r>
            <a:r>
              <a:rPr lang="en-GB" sz="1800" b="1" dirty="0">
                <a:solidFill>
                  <a:schemeClr val="tx1"/>
                </a:solidFill>
                <a:highlight>
                  <a:srgbClr val="FF00FF"/>
                </a:highlight>
                <a:latin typeface="Arial" panose="020B0604020202020204" pitchFamily="34" charset="0"/>
                <a:ea typeface="Times New Roman" panose="02020603050405020304" pitchFamily="18" charset="0"/>
              </a:rPr>
              <a:t>Magenta highlighted</a:t>
            </a:r>
            <a:r>
              <a:rPr lang="en-GB" sz="1800" i="1" kern="0" dirty="0"/>
              <a:t> </a:t>
            </a:r>
            <a:r>
              <a:rPr lang="en-GB" sz="1800" kern="0" dirty="0"/>
              <a:t>text.  </a:t>
            </a:r>
          </a:p>
          <a:p>
            <a:endParaRPr lang="en-GB" sz="1800" kern="0" dirty="0"/>
          </a:p>
        </p:txBody>
      </p:sp>
      <p:sp>
        <p:nvSpPr>
          <p:cNvPr id="10" name="Content Placeholder 2"/>
          <p:cNvSpPr txBox="1">
            <a:spLocks/>
          </p:cNvSpPr>
          <p:nvPr/>
        </p:nvSpPr>
        <p:spPr bwMode="auto">
          <a:xfrm>
            <a:off x="535164" y="1404180"/>
            <a:ext cx="4108280" cy="144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a:spcAft>
                <a:spcPts val="600"/>
              </a:spcAft>
            </a:pPr>
            <a:r>
              <a:rPr lang="en-GB" sz="2000" b="1" kern="0" dirty="0"/>
              <a:t>Do not use a </a:t>
            </a:r>
            <a:r>
              <a:rPr lang="en-GB" sz="2000" b="1" kern="0" dirty="0">
                <a:solidFill>
                  <a:srgbClr val="FF0000"/>
                </a:solidFill>
              </a:rPr>
              <a:t>PREVIOUS</a:t>
            </a:r>
            <a:r>
              <a:rPr lang="en-GB" sz="2000" b="1" kern="0" dirty="0"/>
              <a:t> template</a:t>
            </a:r>
          </a:p>
          <a:p>
            <a:r>
              <a:rPr lang="en-GB" sz="2000" b="1" kern="0" dirty="0"/>
              <a:t>Check the minute “fits” and that the tense is correct (past, present etc.)</a:t>
            </a:r>
          </a:p>
          <a:p>
            <a:pPr marL="0" indent="0">
              <a:buNone/>
            </a:pPr>
            <a:endParaRPr lang="en-GB" sz="2000" b="1" kern="0" dirty="0"/>
          </a:p>
          <a:p>
            <a:endParaRPr lang="en-GB" sz="1800" kern="0" dirty="0"/>
          </a:p>
          <a:p>
            <a:endParaRPr lang="en-GB" sz="1800" kern="0" dirty="0"/>
          </a:p>
        </p:txBody>
      </p:sp>
      <p:pic>
        <p:nvPicPr>
          <p:cNvPr id="4" name="Picture 3">
            <a:extLst>
              <a:ext uri="{FF2B5EF4-FFF2-40B4-BE49-F238E27FC236}">
                <a16:creationId xmlns:a16="http://schemas.microsoft.com/office/drawing/2014/main" id="{3D57FF1E-9B04-4A3E-8266-BF9EEE8EDFB2}"/>
              </a:ext>
            </a:extLst>
          </p:cNvPr>
          <p:cNvPicPr>
            <a:picLocks noChangeAspect="1"/>
          </p:cNvPicPr>
          <p:nvPr/>
        </p:nvPicPr>
        <p:blipFill>
          <a:blip r:embed="rId2"/>
          <a:stretch>
            <a:fillRect/>
          </a:stretch>
        </p:blipFill>
        <p:spPr>
          <a:xfrm>
            <a:off x="4933580" y="908720"/>
            <a:ext cx="3816424" cy="5517722"/>
          </a:xfrm>
          <a:prstGeom prst="rect">
            <a:avLst/>
          </a:prstGeom>
          <a:ln w="38100">
            <a:solidFill>
              <a:srgbClr val="00B3BE"/>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24423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p:bldLst>
  </p:timing>
</p:sld>
</file>

<file path=ppt/theme/theme1.xml><?xml version="1.0" encoding="utf-8"?>
<a:theme xmlns:a="http://schemas.openxmlformats.org/drawingml/2006/main" name="Hemisphere">
  <a:themeElements>
    <a:clrScheme name="">
      <a:dk1>
        <a:srgbClr val="000000"/>
      </a:dk1>
      <a:lt1>
        <a:srgbClr val="FFFFFF"/>
      </a:lt1>
      <a:dk2>
        <a:srgbClr val="000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Hemisphe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misphe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emisphe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emisphe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emisphe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emisphe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emisphe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emisphe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emisphere 8">
        <a:dk1>
          <a:srgbClr val="000000"/>
        </a:dk1>
        <a:lt1>
          <a:srgbClr val="FFFFCC"/>
        </a:lt1>
        <a:dk2>
          <a:srgbClr val="660066"/>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emisphere">
  <a:themeElements>
    <a:clrScheme name="">
      <a:dk1>
        <a:srgbClr val="000000"/>
      </a:dk1>
      <a:lt1>
        <a:srgbClr val="FFFFFF"/>
      </a:lt1>
      <a:dk2>
        <a:srgbClr val="000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Hemisphe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misphe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emisphe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emisphe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emisphe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emisphe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emisphe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emisphe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emisphere 8">
        <a:dk1>
          <a:srgbClr val="000000"/>
        </a:dk1>
        <a:lt1>
          <a:srgbClr val="FFFFCC"/>
        </a:lt1>
        <a:dk2>
          <a:srgbClr val="660066"/>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Hemisphere">
  <a:themeElements>
    <a:clrScheme name="">
      <a:dk1>
        <a:srgbClr val="000000"/>
      </a:dk1>
      <a:lt1>
        <a:srgbClr val="FFFFFF"/>
      </a:lt1>
      <a:dk2>
        <a:srgbClr val="000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Hemisphe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misphe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emisphe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emisphe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emisphe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emisphe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emisphe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emisphe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emisphere 8">
        <a:dk1>
          <a:srgbClr val="000000"/>
        </a:dk1>
        <a:lt1>
          <a:srgbClr val="FFFFCC"/>
        </a:lt1>
        <a:dk2>
          <a:srgbClr val="660066"/>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25060</TotalTime>
  <Words>3201</Words>
  <Application>Microsoft Office PowerPoint</Application>
  <PresentationFormat>On-screen Show (4:3)</PresentationFormat>
  <Paragraphs>524</Paragraphs>
  <Slides>61</Slides>
  <Notes>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70" baseType="lpstr">
      <vt:lpstr>Arial</vt:lpstr>
      <vt:lpstr>Bernard MT Condensed</vt:lpstr>
      <vt:lpstr>Calibri</vt:lpstr>
      <vt:lpstr>Symbol</vt:lpstr>
      <vt:lpstr>Times New Roman</vt:lpstr>
      <vt:lpstr>Hemisphere</vt:lpstr>
      <vt:lpstr>1_Hemisphere</vt:lpstr>
      <vt:lpstr>2_Hemisphere</vt:lpstr>
      <vt:lpstr>Acrobat Document</vt:lpstr>
      <vt:lpstr>Clerks Information and Briefing </vt:lpstr>
      <vt:lpstr>Governor Recruitment Event Invitation   </vt:lpstr>
      <vt:lpstr>Housekeeping</vt:lpstr>
      <vt:lpstr>PowerPoint Presentation</vt:lpstr>
      <vt:lpstr>Governor Webpage www.oldham.gov.uk/governors </vt:lpstr>
      <vt:lpstr>Lilac Sheet – New improved format</vt:lpstr>
      <vt:lpstr>Updated Governor Contact Details Form</vt:lpstr>
      <vt:lpstr>Committee Membership and Governor Responsibilities</vt:lpstr>
      <vt:lpstr>Minute template </vt:lpstr>
      <vt:lpstr>Minute template  </vt:lpstr>
      <vt:lpstr>Quality Assurance - Check your minutes  </vt:lpstr>
      <vt:lpstr>PowerPoint Presentation</vt:lpstr>
      <vt:lpstr>Check your Grammar - IMPORTANT</vt:lpstr>
      <vt:lpstr>Get Grammarly for Word</vt:lpstr>
      <vt:lpstr>Minute Template Training </vt:lpstr>
      <vt:lpstr>Me Learning Learning and Development Online Platform</vt:lpstr>
      <vt:lpstr>Me Learning – Clerks Training Log @ Development Academy</vt:lpstr>
      <vt:lpstr>Induction Programme | Me Learning Debbie Duffy - Learning &amp; Development Specialist</vt:lpstr>
      <vt:lpstr>Induction Programme | Me Learning Debbie Duffy - Learning &amp; Development Specialist</vt:lpstr>
      <vt:lpstr>Induction Programme | Me Learning Debbie Duffy - Learning &amp; Development Specialist</vt:lpstr>
      <vt:lpstr>New Governors Induction Sessions – Clerks </vt:lpstr>
      <vt:lpstr>Governor’s Digitisation project </vt:lpstr>
      <vt:lpstr>Digital Platform Solution</vt:lpstr>
      <vt:lpstr>Usability – What is Usability?</vt:lpstr>
      <vt:lpstr>Prioritising User Requirements</vt:lpstr>
      <vt:lpstr>Challenges</vt:lpstr>
      <vt:lpstr>User Feedback</vt:lpstr>
      <vt:lpstr>Group Session</vt:lpstr>
      <vt:lpstr>SEND Re-visit September 2019</vt:lpstr>
      <vt:lpstr>New Additions – Tell us if we can add to these</vt:lpstr>
      <vt:lpstr>Governor Training and Development</vt:lpstr>
      <vt:lpstr>New Governors Induction Sessions </vt:lpstr>
      <vt:lpstr>NGA Development Programmes www.nga.org.uk/LeadingGovernance</vt:lpstr>
      <vt:lpstr>PowerPoint Presentation</vt:lpstr>
      <vt:lpstr>Automated Emails to Governors  </vt:lpstr>
      <vt:lpstr>First-Class Email Accounts</vt:lpstr>
      <vt:lpstr>SLA 2020/21</vt:lpstr>
      <vt:lpstr>Spring Term Agenda 2020   Gerri Barry Information and Advice Service Manager         </vt:lpstr>
      <vt:lpstr>Local Authority Agenda Item for Action</vt:lpstr>
      <vt:lpstr>Local Authority Agenda Item for Action</vt:lpstr>
      <vt:lpstr>Local Authority Agenda Item for Action</vt:lpstr>
      <vt:lpstr>Local Authority Agenda Item for Information</vt:lpstr>
      <vt:lpstr>Clerk Update as an Agenda item </vt:lpstr>
      <vt:lpstr>Good Practice for Clerks</vt:lpstr>
      <vt:lpstr>Good Practice for Clerks to Support Chairs </vt:lpstr>
      <vt:lpstr>Governor Vacancies Recruitment – Update</vt:lpstr>
      <vt:lpstr>Governor Elections MUST TAKE PLACE!</vt:lpstr>
      <vt:lpstr>A Competency Framework for Governance </vt:lpstr>
      <vt:lpstr>Prevent Awareness Online Training</vt:lpstr>
      <vt:lpstr>Staff Governors – ONE THIRD maximum</vt:lpstr>
      <vt:lpstr>Know a fantastic governor?</vt:lpstr>
      <vt:lpstr>Top Awards 2019 Nominations Shortlist  Friday 7 February 2020</vt:lpstr>
      <vt:lpstr>Top Awards 2019 Nominations Shortlist  Friday 7 February 2020</vt:lpstr>
      <vt:lpstr>PowerPoint Presentation</vt:lpstr>
      <vt:lpstr>PowerPoint Presentation</vt:lpstr>
      <vt:lpstr>PowerPoint Presentation</vt:lpstr>
      <vt:lpstr>Clerk Timesheets </vt:lpstr>
      <vt:lpstr>Training for Governors 2020</vt:lpstr>
      <vt:lpstr>Training for Governors 2020</vt:lpstr>
      <vt:lpstr>Allocation of school Governing Body/IEB meeting and cover arrangements</vt:lpstr>
      <vt:lpstr>Any other business</vt:lpstr>
    </vt:vector>
  </TitlesOfParts>
  <Company>Hemisphere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Oldham Council</dc:title>
  <dc:creator>Faye</dc:creator>
  <cp:lastModifiedBy>Abdul Salam</cp:lastModifiedBy>
  <cp:revision>711</cp:revision>
  <cp:lastPrinted>2020-01-14T14:51:14Z</cp:lastPrinted>
  <dcterms:created xsi:type="dcterms:W3CDTF">2002-11-05T10:54:26Z</dcterms:created>
  <dcterms:modified xsi:type="dcterms:W3CDTF">2020-01-20T16:58:18Z</dcterms:modified>
</cp:coreProperties>
</file>