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handoutMasterIdLst>
    <p:handoutMasterId r:id="rId55"/>
  </p:handoutMasterIdLst>
  <p:sldIdLst>
    <p:sldId id="342" r:id="rId3"/>
    <p:sldId id="461" r:id="rId4"/>
    <p:sldId id="491" r:id="rId5"/>
    <p:sldId id="1144" r:id="rId6"/>
    <p:sldId id="1145" r:id="rId7"/>
    <p:sldId id="1154" r:id="rId8"/>
    <p:sldId id="1559" r:id="rId9"/>
    <p:sldId id="1565" r:id="rId10"/>
    <p:sldId id="1575" r:id="rId11"/>
    <p:sldId id="498" r:id="rId12"/>
    <p:sldId id="1576" r:id="rId13"/>
    <p:sldId id="572" r:id="rId14"/>
    <p:sldId id="1127" r:id="rId15"/>
    <p:sldId id="1129" r:id="rId16"/>
    <p:sldId id="1128" r:id="rId17"/>
    <p:sldId id="556" r:id="rId18"/>
    <p:sldId id="534" r:id="rId19"/>
    <p:sldId id="569" r:id="rId20"/>
    <p:sldId id="1141" r:id="rId21"/>
    <p:sldId id="452" r:id="rId22"/>
    <p:sldId id="1572" r:id="rId23"/>
    <p:sldId id="486" r:id="rId24"/>
    <p:sldId id="423" r:id="rId25"/>
    <p:sldId id="559" r:id="rId26"/>
    <p:sldId id="361" r:id="rId27"/>
    <p:sldId id="513" r:id="rId28"/>
    <p:sldId id="546" r:id="rId29"/>
    <p:sldId id="1151" r:id="rId30"/>
    <p:sldId id="1566" r:id="rId31"/>
    <p:sldId id="547" r:id="rId32"/>
    <p:sldId id="1152" r:id="rId33"/>
    <p:sldId id="472" r:id="rId34"/>
    <p:sldId id="1153" r:id="rId35"/>
    <p:sldId id="1567" r:id="rId36"/>
    <p:sldId id="526" r:id="rId37"/>
    <p:sldId id="541" r:id="rId38"/>
    <p:sldId id="544" r:id="rId39"/>
    <p:sldId id="557" r:id="rId40"/>
    <p:sldId id="515" r:id="rId41"/>
    <p:sldId id="558" r:id="rId42"/>
    <p:sldId id="1557" r:id="rId43"/>
    <p:sldId id="1073" r:id="rId44"/>
    <p:sldId id="1150" r:id="rId45"/>
    <p:sldId id="554" r:id="rId46"/>
    <p:sldId id="571" r:id="rId47"/>
    <p:sldId id="525" r:id="rId48"/>
    <p:sldId id="419" r:id="rId49"/>
    <p:sldId id="1571" r:id="rId50"/>
    <p:sldId id="1156" r:id="rId51"/>
    <p:sldId id="390" r:id="rId52"/>
    <p:sldId id="475" r:id="rId53"/>
  </p:sldIdLst>
  <p:sldSz cx="9144000" cy="6858000" type="screen4x3"/>
  <p:notesSz cx="6810375" cy="9942513"/>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EB"/>
    <a:srgbClr val="FF33CC"/>
    <a:srgbClr val="00B3BE"/>
    <a:srgbClr val="C5FAFD"/>
    <a:srgbClr val="616365"/>
    <a:srgbClr val="FF0000"/>
    <a:srgbClr val="3925D1"/>
    <a:srgbClr val="767778"/>
    <a:srgbClr val="66CC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12" autoAdjust="0"/>
    <p:restoredTop sz="94171" autoAdjust="0"/>
  </p:normalViewPr>
  <p:slideViewPr>
    <p:cSldViewPr>
      <p:cViewPr varScale="1">
        <p:scale>
          <a:sx n="104" d="100"/>
          <a:sy n="104" d="100"/>
        </p:scale>
        <p:origin x="1344" y="96"/>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85" d="100"/>
          <a:sy n="85" d="100"/>
        </p:scale>
        <p:origin x="-1950" y="-60"/>
      </p:cViewPr>
      <p:guideLst>
        <p:guide orient="horz" pos="3132"/>
        <p:guide pos="214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3" y="3"/>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lvl1pPr>
              <a:defRPr sz="1200"/>
            </a:lvl1pPr>
          </a:lstStyle>
          <a:p>
            <a:endParaRPr lang="en-GB" altLang="en-US"/>
          </a:p>
        </p:txBody>
      </p:sp>
      <p:sp>
        <p:nvSpPr>
          <p:cNvPr id="235523" name="Rectangle 3"/>
          <p:cNvSpPr>
            <a:spLocks noGrp="1" noChangeArrowheads="1"/>
          </p:cNvSpPr>
          <p:nvPr>
            <p:ph type="dt" sz="quarter" idx="1"/>
          </p:nvPr>
        </p:nvSpPr>
        <p:spPr bwMode="auto">
          <a:xfrm>
            <a:off x="3858474" y="3"/>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lvl1pPr algn="r">
              <a:defRPr sz="1200"/>
            </a:lvl1pPr>
          </a:lstStyle>
          <a:p>
            <a:endParaRPr lang="en-GB" altLang="en-US"/>
          </a:p>
        </p:txBody>
      </p:sp>
      <p:sp>
        <p:nvSpPr>
          <p:cNvPr id="235524" name="Rectangle 4"/>
          <p:cNvSpPr>
            <a:spLocks noGrp="1" noChangeArrowheads="1"/>
          </p:cNvSpPr>
          <p:nvPr>
            <p:ph type="ftr" sz="quarter" idx="2"/>
          </p:nvPr>
        </p:nvSpPr>
        <p:spPr bwMode="auto">
          <a:xfrm>
            <a:off x="3" y="9444834"/>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b" anchorCtr="0" compatLnSpc="1">
            <a:prstTxWarp prst="textNoShape">
              <a:avLst/>
            </a:prstTxWarp>
          </a:bodyPr>
          <a:lstStyle>
            <a:lvl1pPr>
              <a:defRPr sz="1200"/>
            </a:lvl1pPr>
          </a:lstStyle>
          <a:p>
            <a:endParaRPr lang="en-GB" altLang="en-US"/>
          </a:p>
        </p:txBody>
      </p:sp>
      <p:sp>
        <p:nvSpPr>
          <p:cNvPr id="235525" name="Rectangle 5"/>
          <p:cNvSpPr>
            <a:spLocks noGrp="1" noChangeArrowheads="1"/>
          </p:cNvSpPr>
          <p:nvPr>
            <p:ph type="sldNum" sz="quarter" idx="3"/>
          </p:nvPr>
        </p:nvSpPr>
        <p:spPr bwMode="auto">
          <a:xfrm>
            <a:off x="3858474" y="9444834"/>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b" anchorCtr="0" compatLnSpc="1">
            <a:prstTxWarp prst="textNoShape">
              <a:avLst/>
            </a:prstTxWarp>
          </a:bodyPr>
          <a:lstStyle>
            <a:lvl1pPr algn="r">
              <a:defRPr sz="1200"/>
            </a:lvl1pPr>
          </a:lstStyle>
          <a:p>
            <a:fld id="{27BA8017-7CD9-4EB3-91D1-43E0E6A02F05}" type="slidenum">
              <a:rPr lang="en-GB" altLang="en-US"/>
              <a:pPr/>
              <a:t>‹#›</a:t>
            </a:fld>
            <a:endParaRPr lang="en-GB" altLang="en-US"/>
          </a:p>
        </p:txBody>
      </p:sp>
    </p:spTree>
    <p:extLst>
      <p:ext uri="{BB962C8B-B14F-4D97-AF65-F5344CB8AC3E}">
        <p14:creationId xmlns:p14="http://schemas.microsoft.com/office/powerpoint/2010/main" val="3878620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3" y="3"/>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lvl1pPr>
              <a:defRPr sz="1200"/>
            </a:lvl1pPr>
          </a:lstStyle>
          <a:p>
            <a:endParaRPr lang="en-GB" altLang="en-US"/>
          </a:p>
        </p:txBody>
      </p:sp>
      <p:sp>
        <p:nvSpPr>
          <p:cNvPr id="92163" name="Rectangle 3"/>
          <p:cNvSpPr>
            <a:spLocks noGrp="1" noChangeArrowheads="1"/>
          </p:cNvSpPr>
          <p:nvPr>
            <p:ph type="dt" idx="1"/>
          </p:nvPr>
        </p:nvSpPr>
        <p:spPr bwMode="auto">
          <a:xfrm>
            <a:off x="3858474" y="3"/>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lvl1pPr algn="r">
              <a:defRPr sz="1200"/>
            </a:lvl1pPr>
          </a:lstStyle>
          <a:p>
            <a:endParaRPr lang="en-GB" altLang="en-US"/>
          </a:p>
        </p:txBody>
      </p:sp>
      <p:sp>
        <p:nvSpPr>
          <p:cNvPr id="92164" name="Rectangle 4"/>
          <p:cNvSpPr>
            <a:spLocks noGrp="1" noRot="1" noChangeAspect="1" noChangeArrowheads="1" noTextEdit="1"/>
          </p:cNvSpPr>
          <p:nvPr>
            <p:ph type="sldImg" idx="2"/>
          </p:nvPr>
        </p:nvSpPr>
        <p:spPr bwMode="auto">
          <a:xfrm>
            <a:off x="919163" y="746125"/>
            <a:ext cx="4972050"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165" name="Rectangle 5"/>
          <p:cNvSpPr>
            <a:spLocks noGrp="1" noChangeArrowheads="1"/>
          </p:cNvSpPr>
          <p:nvPr>
            <p:ph type="body" sz="quarter" idx="3"/>
          </p:nvPr>
        </p:nvSpPr>
        <p:spPr bwMode="auto">
          <a:xfrm>
            <a:off x="908163" y="4722423"/>
            <a:ext cx="4994063" cy="447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92166" name="Rectangle 6"/>
          <p:cNvSpPr>
            <a:spLocks noGrp="1" noChangeArrowheads="1"/>
          </p:cNvSpPr>
          <p:nvPr>
            <p:ph type="ftr" sz="quarter" idx="4"/>
          </p:nvPr>
        </p:nvSpPr>
        <p:spPr bwMode="auto">
          <a:xfrm>
            <a:off x="3" y="9444834"/>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b" anchorCtr="0" compatLnSpc="1">
            <a:prstTxWarp prst="textNoShape">
              <a:avLst/>
            </a:prstTxWarp>
          </a:bodyPr>
          <a:lstStyle>
            <a:lvl1pPr>
              <a:defRPr sz="1200"/>
            </a:lvl1pPr>
          </a:lstStyle>
          <a:p>
            <a:endParaRPr lang="en-GB" altLang="en-US"/>
          </a:p>
        </p:txBody>
      </p:sp>
      <p:sp>
        <p:nvSpPr>
          <p:cNvPr id="92167" name="Rectangle 7"/>
          <p:cNvSpPr>
            <a:spLocks noGrp="1" noChangeArrowheads="1"/>
          </p:cNvSpPr>
          <p:nvPr>
            <p:ph type="sldNum" sz="quarter" idx="5"/>
          </p:nvPr>
        </p:nvSpPr>
        <p:spPr bwMode="auto">
          <a:xfrm>
            <a:off x="3858474" y="9444834"/>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b" anchorCtr="0" compatLnSpc="1">
            <a:prstTxWarp prst="textNoShape">
              <a:avLst/>
            </a:prstTxWarp>
          </a:bodyPr>
          <a:lstStyle>
            <a:lvl1pPr algn="r">
              <a:defRPr sz="1200"/>
            </a:lvl1pPr>
          </a:lstStyle>
          <a:p>
            <a:fld id="{7324B02B-6000-4CAD-90A8-CD462F808D25}" type="slidenum">
              <a:rPr lang="en-GB" altLang="en-US"/>
              <a:pPr/>
              <a:t>‹#›</a:t>
            </a:fld>
            <a:endParaRPr lang="en-GB" altLang="en-US"/>
          </a:p>
        </p:txBody>
      </p:sp>
    </p:spTree>
    <p:extLst>
      <p:ext uri="{BB962C8B-B14F-4D97-AF65-F5344CB8AC3E}">
        <p14:creationId xmlns:p14="http://schemas.microsoft.com/office/powerpoint/2010/main" val="19875028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3925" indent="-286124" eaLnBrk="0" hangingPunct="0">
              <a:spcBef>
                <a:spcPct val="30000"/>
              </a:spcBef>
              <a:defRPr sz="1200">
                <a:solidFill>
                  <a:schemeClr val="tx1"/>
                </a:solidFill>
                <a:latin typeface="Times New Roman" pitchFamily="18" charset="0"/>
              </a:defRPr>
            </a:lvl2pPr>
            <a:lvl3pPr marL="1144500" indent="-228901" eaLnBrk="0" hangingPunct="0">
              <a:spcBef>
                <a:spcPct val="30000"/>
              </a:spcBef>
              <a:defRPr sz="1200">
                <a:solidFill>
                  <a:schemeClr val="tx1"/>
                </a:solidFill>
                <a:latin typeface="Times New Roman" pitchFamily="18" charset="0"/>
              </a:defRPr>
            </a:lvl3pPr>
            <a:lvl4pPr marL="1602302" indent="-228901" eaLnBrk="0" hangingPunct="0">
              <a:spcBef>
                <a:spcPct val="30000"/>
              </a:spcBef>
              <a:defRPr sz="1200">
                <a:solidFill>
                  <a:schemeClr val="tx1"/>
                </a:solidFill>
                <a:latin typeface="Times New Roman" pitchFamily="18" charset="0"/>
              </a:defRPr>
            </a:lvl4pPr>
            <a:lvl5pPr marL="2060102" indent="-228901" eaLnBrk="0" hangingPunct="0">
              <a:spcBef>
                <a:spcPct val="30000"/>
              </a:spcBef>
              <a:defRPr sz="1200">
                <a:solidFill>
                  <a:schemeClr val="tx1"/>
                </a:solidFill>
                <a:latin typeface="Times New Roman" pitchFamily="18" charset="0"/>
              </a:defRPr>
            </a:lvl5pPr>
            <a:lvl6pPr marL="2517903" indent="-228901" eaLnBrk="0" fontAlgn="base" hangingPunct="0">
              <a:spcBef>
                <a:spcPct val="30000"/>
              </a:spcBef>
              <a:spcAft>
                <a:spcPct val="0"/>
              </a:spcAft>
              <a:defRPr sz="1200">
                <a:solidFill>
                  <a:schemeClr val="tx1"/>
                </a:solidFill>
                <a:latin typeface="Times New Roman" pitchFamily="18" charset="0"/>
              </a:defRPr>
            </a:lvl6pPr>
            <a:lvl7pPr marL="2975702" indent="-228901" eaLnBrk="0" fontAlgn="base" hangingPunct="0">
              <a:spcBef>
                <a:spcPct val="30000"/>
              </a:spcBef>
              <a:spcAft>
                <a:spcPct val="0"/>
              </a:spcAft>
              <a:defRPr sz="1200">
                <a:solidFill>
                  <a:schemeClr val="tx1"/>
                </a:solidFill>
                <a:latin typeface="Times New Roman" pitchFamily="18" charset="0"/>
              </a:defRPr>
            </a:lvl7pPr>
            <a:lvl8pPr marL="3433502" indent="-228901" eaLnBrk="0" fontAlgn="base" hangingPunct="0">
              <a:spcBef>
                <a:spcPct val="30000"/>
              </a:spcBef>
              <a:spcAft>
                <a:spcPct val="0"/>
              </a:spcAft>
              <a:defRPr sz="1200">
                <a:solidFill>
                  <a:schemeClr val="tx1"/>
                </a:solidFill>
                <a:latin typeface="Times New Roman" pitchFamily="18" charset="0"/>
              </a:defRPr>
            </a:lvl8pPr>
            <a:lvl9pPr marL="3891305" indent="-2289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E05E8079-AC04-42CB-9EAB-6ABC75941E5B}" type="slidenum">
              <a:rPr lang="en-GB" altLang="en-US" smtClean="0"/>
              <a:pPr eaLnBrk="1" hangingPunct="1">
                <a:spcBef>
                  <a:spcPct val="0"/>
                </a:spcBef>
                <a:defRPr/>
              </a:pPr>
              <a:t>2</a:t>
            </a:fld>
            <a:endParaRPr lang="en-GB" altLang="en-US"/>
          </a:p>
        </p:txBody>
      </p:sp>
      <p:sp>
        <p:nvSpPr>
          <p:cNvPr id="67587" name="Rectangle 2"/>
          <p:cNvSpPr>
            <a:spLocks noGrp="1" noRot="1" noChangeAspect="1" noChangeArrowheads="1" noTextEdit="1"/>
          </p:cNvSpPr>
          <p:nvPr>
            <p:ph type="sldImg"/>
          </p:nvPr>
        </p:nvSpPr>
        <p:spPr>
          <a:xfrm>
            <a:off x="919163" y="746125"/>
            <a:ext cx="4972050" cy="3729038"/>
          </a:xfrm>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53369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3</a:t>
            </a:fld>
            <a:endParaRPr lang="en-GB" altLang="en-US" dirty="0"/>
          </a:p>
        </p:txBody>
      </p:sp>
    </p:spTree>
    <p:extLst>
      <p:ext uri="{BB962C8B-B14F-4D97-AF65-F5344CB8AC3E}">
        <p14:creationId xmlns:p14="http://schemas.microsoft.com/office/powerpoint/2010/main" val="128668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29AB990-DE29-4690-AD1B-23966BE6F4AF}"/>
              </a:ext>
            </a:extLst>
          </p:cNvPr>
          <p:cNvSpPr>
            <a:spLocks noGrp="1" noRot="1" noChangeAspect="1" noChangeArrowheads="1" noTextEdit="1"/>
          </p:cNvSpPr>
          <p:nvPr>
            <p:ph type="sldImg"/>
          </p:nvPr>
        </p:nvSpPr>
        <p:spPr>
          <a:xfrm>
            <a:off x="909638" y="744538"/>
            <a:ext cx="4967287" cy="3727450"/>
          </a:xfrm>
          <a:ln/>
        </p:spPr>
      </p:sp>
      <p:sp>
        <p:nvSpPr>
          <p:cNvPr id="3" name="Notes Placeholder 2">
            <a:extLst>
              <a:ext uri="{FF2B5EF4-FFF2-40B4-BE49-F238E27FC236}">
                <a16:creationId xmlns:a16="http://schemas.microsoft.com/office/drawing/2014/main" id="{0B3B6854-09C0-4374-ABD0-94475F783BC7}"/>
              </a:ext>
            </a:extLst>
          </p:cNvPr>
          <p:cNvSpPr>
            <a:spLocks noGrp="1"/>
          </p:cNvSpPr>
          <p:nvPr>
            <p:ph type="body" idx="1"/>
          </p:nvPr>
        </p:nvSpPr>
        <p:spPr/>
        <p:txBody>
          <a:bodyPr/>
          <a:lstStyle/>
          <a:p>
            <a:pPr>
              <a:defRPr/>
            </a:pPr>
            <a:r>
              <a:rPr lang="en-GB" dirty="0">
                <a:latin typeface="Arial" panose="020B0604020202020204" pitchFamily="34" charset="0"/>
                <a:cs typeface="Arial" panose="020B0604020202020204" pitchFamily="34" charset="0"/>
              </a:rPr>
              <a:t>Following are from the success of OLF18:</a:t>
            </a:r>
          </a:p>
          <a:p>
            <a:pPr marL="171442" indent="-171442">
              <a:buFont typeface="Arial" panose="020B0604020202020204" pitchFamily="34" charset="0"/>
              <a:buChar char="•"/>
              <a:defRPr/>
            </a:pPr>
            <a:r>
              <a:rPr lang="en-GB" dirty="0">
                <a:latin typeface="Arial" panose="020B0604020202020204" pitchFamily="34" charset="0"/>
                <a:cs typeface="Arial" panose="020B0604020202020204" pitchFamily="34" charset="0"/>
              </a:rPr>
              <a:t>Oldham learning festival is being planned. It will run for one week, 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July to 7</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July 2019. With the main programme running Monday to Friday in and around the QE Hall in Oldham.</a:t>
            </a:r>
          </a:p>
          <a:p>
            <a:pPr marL="171442" indent="-171442">
              <a:buFont typeface="Arial" panose="020B0604020202020204" pitchFamily="34" charset="0"/>
              <a:buChar char="•"/>
              <a:defRPr/>
            </a:pPr>
            <a:r>
              <a:rPr lang="en-GB" dirty="0">
                <a:latin typeface="Arial" panose="020B0604020202020204" pitchFamily="34" charset="0"/>
                <a:cs typeface="Arial" panose="020B0604020202020204" pitchFamily="34" charset="0"/>
              </a:rPr>
              <a:t>All schools are invited to get involved and for staff to attend. </a:t>
            </a:r>
          </a:p>
          <a:p>
            <a:pPr marL="171442" indent="-171442">
              <a:buFont typeface="Arial" panose="020B0604020202020204" pitchFamily="34" charset="0"/>
              <a:buChar char="•"/>
              <a:defRPr/>
            </a:pPr>
            <a:r>
              <a:rPr lang="en-GB" dirty="0">
                <a:latin typeface="Arial" panose="020B0604020202020204" pitchFamily="34" charset="0"/>
                <a:cs typeface="Arial" panose="020B0604020202020204" pitchFamily="34" charset="0"/>
              </a:rPr>
              <a:t>More information will be issued when it becomes available.</a:t>
            </a:r>
          </a:p>
          <a:p>
            <a:pPr marL="171442" indent="-171442">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171442" indent="-171442">
              <a:buFont typeface="Arial" panose="020B0604020202020204" pitchFamily="34" charset="0"/>
              <a:buChar char="•"/>
              <a:defRPr/>
            </a:pPr>
            <a:r>
              <a:rPr lang="en-GB" dirty="0">
                <a:latin typeface="Arial" panose="020B0604020202020204" pitchFamily="34" charset="0"/>
                <a:cs typeface="Arial" panose="020B0604020202020204" pitchFamily="34" charset="0"/>
              </a:rPr>
              <a:t>Follow us on Twitter @OldhamLearnFest – Hashtag OLF19 – Hashtag Dare to be wise</a:t>
            </a:r>
          </a:p>
          <a:p>
            <a:pPr>
              <a:defRPr/>
            </a:pPr>
            <a:endParaRPr lang="en-GB" dirty="0"/>
          </a:p>
        </p:txBody>
      </p:sp>
      <p:sp>
        <p:nvSpPr>
          <p:cNvPr id="9220" name="Slide Number Placeholder 3">
            <a:extLst>
              <a:ext uri="{FF2B5EF4-FFF2-40B4-BE49-F238E27FC236}">
                <a16:creationId xmlns:a16="http://schemas.microsoft.com/office/drawing/2014/main" id="{D8E55ACA-BEA9-4D02-A0D0-C4DA35CFBBCC}"/>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1363" indent="-284163">
              <a:defRPr sz="2400">
                <a:solidFill>
                  <a:schemeClr val="tx1"/>
                </a:solidFill>
                <a:latin typeface="Times New Roman" panose="02020603050405020304" pitchFamily="18" charset="0"/>
                <a:cs typeface="Arial" panose="020B0604020202020204" pitchFamily="34" charset="0"/>
              </a:defRPr>
            </a:lvl2pPr>
            <a:lvl3pPr marL="1141413" indent="-227013">
              <a:defRPr sz="2400">
                <a:solidFill>
                  <a:schemeClr val="tx1"/>
                </a:solidFill>
                <a:latin typeface="Times New Roman" panose="02020603050405020304" pitchFamily="18" charset="0"/>
                <a:cs typeface="Arial" panose="020B0604020202020204" pitchFamily="34" charset="0"/>
              </a:defRPr>
            </a:lvl3pPr>
            <a:lvl4pPr marL="1598613" indent="-227013">
              <a:defRPr sz="2400">
                <a:solidFill>
                  <a:schemeClr val="tx1"/>
                </a:solidFill>
                <a:latin typeface="Times New Roman" panose="02020603050405020304" pitchFamily="18" charset="0"/>
                <a:cs typeface="Arial" panose="020B0604020202020204" pitchFamily="34" charset="0"/>
              </a:defRPr>
            </a:lvl4pPr>
            <a:lvl5pPr marL="2055813" indent="-227013">
              <a:defRPr sz="2400">
                <a:solidFill>
                  <a:schemeClr val="tx1"/>
                </a:solidFill>
                <a:latin typeface="Times New Roman" panose="02020603050405020304" pitchFamily="18" charset="0"/>
                <a:cs typeface="Arial" panose="020B0604020202020204" pitchFamily="34" charset="0"/>
              </a:defRPr>
            </a:lvl5pPr>
            <a:lvl6pPr marL="2513013" indent="-2270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0213" indent="-2270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7413" indent="-2270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4613" indent="-2270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4174B57-EC9F-4DCA-B77A-DEEDDB48CCA2}" type="slidenum">
              <a:rPr lang="en-GB" altLang="en-US" sz="1200" smtClean="0"/>
              <a:pPr/>
              <a:t>4</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3874" indent="-286106" eaLnBrk="0" hangingPunct="0">
              <a:spcBef>
                <a:spcPct val="30000"/>
              </a:spcBef>
              <a:defRPr sz="1200">
                <a:solidFill>
                  <a:schemeClr val="tx1"/>
                </a:solidFill>
                <a:latin typeface="Times New Roman" pitchFamily="18" charset="0"/>
              </a:defRPr>
            </a:lvl2pPr>
            <a:lvl3pPr marL="1144424" indent="-228886" eaLnBrk="0" hangingPunct="0">
              <a:spcBef>
                <a:spcPct val="30000"/>
              </a:spcBef>
              <a:defRPr sz="1200">
                <a:solidFill>
                  <a:schemeClr val="tx1"/>
                </a:solidFill>
                <a:latin typeface="Times New Roman" pitchFamily="18" charset="0"/>
              </a:defRPr>
            </a:lvl3pPr>
            <a:lvl4pPr marL="1602192" indent="-228886" eaLnBrk="0" hangingPunct="0">
              <a:spcBef>
                <a:spcPct val="30000"/>
              </a:spcBef>
              <a:defRPr sz="1200">
                <a:solidFill>
                  <a:schemeClr val="tx1"/>
                </a:solidFill>
                <a:latin typeface="Times New Roman" pitchFamily="18" charset="0"/>
              </a:defRPr>
            </a:lvl4pPr>
            <a:lvl5pPr marL="2059961" indent="-228886" eaLnBrk="0" hangingPunct="0">
              <a:spcBef>
                <a:spcPct val="30000"/>
              </a:spcBef>
              <a:defRPr sz="1200">
                <a:solidFill>
                  <a:schemeClr val="tx1"/>
                </a:solidFill>
                <a:latin typeface="Times New Roman" pitchFamily="18" charset="0"/>
              </a:defRPr>
            </a:lvl5pPr>
            <a:lvl6pPr marL="2517732" indent="-228886" eaLnBrk="0" fontAlgn="base" hangingPunct="0">
              <a:spcBef>
                <a:spcPct val="30000"/>
              </a:spcBef>
              <a:spcAft>
                <a:spcPct val="0"/>
              </a:spcAft>
              <a:defRPr sz="1200">
                <a:solidFill>
                  <a:schemeClr val="tx1"/>
                </a:solidFill>
                <a:latin typeface="Times New Roman" pitchFamily="18" charset="0"/>
              </a:defRPr>
            </a:lvl6pPr>
            <a:lvl7pPr marL="2975500" indent="-228886" eaLnBrk="0" fontAlgn="base" hangingPunct="0">
              <a:spcBef>
                <a:spcPct val="30000"/>
              </a:spcBef>
              <a:spcAft>
                <a:spcPct val="0"/>
              </a:spcAft>
              <a:defRPr sz="1200">
                <a:solidFill>
                  <a:schemeClr val="tx1"/>
                </a:solidFill>
                <a:latin typeface="Times New Roman" pitchFamily="18" charset="0"/>
              </a:defRPr>
            </a:lvl7pPr>
            <a:lvl8pPr marL="3433269" indent="-228886" eaLnBrk="0" fontAlgn="base" hangingPunct="0">
              <a:spcBef>
                <a:spcPct val="30000"/>
              </a:spcBef>
              <a:spcAft>
                <a:spcPct val="0"/>
              </a:spcAft>
              <a:defRPr sz="1200">
                <a:solidFill>
                  <a:schemeClr val="tx1"/>
                </a:solidFill>
                <a:latin typeface="Times New Roman" pitchFamily="18" charset="0"/>
              </a:defRPr>
            </a:lvl8pPr>
            <a:lvl9pPr marL="3891039" indent="-228886"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4136E67-DA21-4F01-A15F-B47264CA59AC}" type="slidenum">
              <a:rPr lang="en-GB" altLang="en-US" smtClean="0"/>
              <a:pPr eaLnBrk="1" hangingPunct="1">
                <a:spcBef>
                  <a:spcPct val="0"/>
                </a:spcBef>
              </a:pPr>
              <a:t>22</a:t>
            </a:fld>
            <a:endParaRPr lang="en-GB" altLang="en-US"/>
          </a:p>
        </p:txBody>
      </p:sp>
      <p:sp>
        <p:nvSpPr>
          <p:cNvPr id="64515" name="Rectangle 2"/>
          <p:cNvSpPr>
            <a:spLocks noGrp="1" noRot="1" noChangeAspect="1" noChangeArrowheads="1" noTextEdit="1"/>
          </p:cNvSpPr>
          <p:nvPr>
            <p:ph type="sldImg"/>
          </p:nvPr>
        </p:nvSpPr>
        <p:spPr>
          <a:xfrm>
            <a:off x="919163" y="746125"/>
            <a:ext cx="4972050" cy="3729038"/>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71882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9F9CA0EB-0915-4A9B-91E6-C4DA86E611F7}"/>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9A1C4ADC-3BD4-46E2-8A83-1FDC2ACA7B65}"/>
              </a:ext>
            </a:extLst>
          </p:cNvPr>
          <p:cNvSpPr>
            <a:spLocks noGrp="1" noChangeArrowheads="1"/>
          </p:cNvSpPr>
          <p:nvPr>
            <p:ph type="body" idx="1"/>
          </p:nvPr>
        </p:nvSpPr>
        <p:spPr>
          <a:noFill/>
        </p:spPr>
        <p:txBody>
          <a:bodyPr/>
          <a:lstStyle/>
          <a:p>
            <a:endParaRPr lang="en-US" altLang="en-US"/>
          </a:p>
        </p:txBody>
      </p:sp>
      <p:sp>
        <p:nvSpPr>
          <p:cNvPr id="115716" name="Slide Number Placeholder 3">
            <a:extLst>
              <a:ext uri="{FF2B5EF4-FFF2-40B4-BE49-F238E27FC236}">
                <a16:creationId xmlns:a16="http://schemas.microsoft.com/office/drawing/2014/main" id="{011B94DB-5D4C-4C6B-A1E9-31304743739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28663" indent="-279400">
              <a:defRPr sz="2400">
                <a:solidFill>
                  <a:schemeClr val="tx1"/>
                </a:solidFill>
                <a:latin typeface="Times New Roman" panose="02020603050405020304" pitchFamily="18" charset="0"/>
                <a:cs typeface="Arial" panose="020B0604020202020204" pitchFamily="34" charset="0"/>
              </a:defRPr>
            </a:lvl2pPr>
            <a:lvl3pPr marL="1120775" indent="-223838">
              <a:defRPr sz="2400">
                <a:solidFill>
                  <a:schemeClr val="tx1"/>
                </a:solidFill>
                <a:latin typeface="Times New Roman" panose="02020603050405020304" pitchFamily="18" charset="0"/>
                <a:cs typeface="Arial" panose="020B0604020202020204" pitchFamily="34" charset="0"/>
              </a:defRPr>
            </a:lvl3pPr>
            <a:lvl4pPr marL="1570038" indent="-223838">
              <a:defRPr sz="2400">
                <a:solidFill>
                  <a:schemeClr val="tx1"/>
                </a:solidFill>
                <a:latin typeface="Times New Roman" panose="02020603050405020304" pitchFamily="18" charset="0"/>
                <a:cs typeface="Arial" panose="020B0604020202020204" pitchFamily="34" charset="0"/>
              </a:defRPr>
            </a:lvl4pPr>
            <a:lvl5pPr marL="2019300" indent="-223838">
              <a:defRPr sz="2400">
                <a:solidFill>
                  <a:schemeClr val="tx1"/>
                </a:solidFill>
                <a:latin typeface="Times New Roman" panose="02020603050405020304" pitchFamily="18" charset="0"/>
                <a:cs typeface="Arial" panose="020B0604020202020204" pitchFamily="34" charset="0"/>
              </a:defRPr>
            </a:lvl5pPr>
            <a:lvl6pPr marL="2476500" indent="-2238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33700" indent="-2238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390900" indent="-2238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48100" indent="-2238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BD58502-C3E9-4089-BD4B-963DEC6E42C9}" type="slidenum">
              <a:rPr lang="en-GB" altLang="en-US" sz="1200" smtClean="0"/>
              <a:pPr/>
              <a:t>44</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pic>
        <p:nvPicPr>
          <p:cNvPr id="78859" name="Picture 11" descr="Logo_RGB_powerpoi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15225" y="5105400"/>
            <a:ext cx="14001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8860" name="Picture 12" descr="Slu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158689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11188" y="719138"/>
            <a:ext cx="5676900" cy="5302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47850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Logo_RGB_powerpoint">
            <a:extLst>
              <a:ext uri="{FF2B5EF4-FFF2-40B4-BE49-F238E27FC236}">
                <a16:creationId xmlns:a16="http://schemas.microsoft.com/office/drawing/2014/main" id="{D5B500AD-5642-4113-9D78-B272F48A6A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15225" y="5105400"/>
            <a:ext cx="1400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Slug">
            <a:extLst>
              <a:ext uri="{FF2B5EF4-FFF2-40B4-BE49-F238E27FC236}">
                <a16:creationId xmlns:a16="http://schemas.microsoft.com/office/drawing/2014/main" id="{67DB67F0-8D5A-4131-94B8-B0EE538C8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spTree>
    <p:extLst>
      <p:ext uri="{BB962C8B-B14F-4D97-AF65-F5344CB8AC3E}">
        <p14:creationId xmlns:p14="http://schemas.microsoft.com/office/powerpoint/2010/main" val="140666051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2801248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7872609"/>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111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35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4365686"/>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282149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52660528"/>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158102"/>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985408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1330808"/>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9163531"/>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02408621"/>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11188" y="719138"/>
            <a:ext cx="5676900" cy="5302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8148397"/>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179273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111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35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025504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295310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8363386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92977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321500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920384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8" name="Line 14"/>
          <p:cNvSpPr>
            <a:spLocks noChangeShapeType="1"/>
          </p:cNvSpPr>
          <p:nvPr/>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9" name="Text Box 15"/>
          <p:cNvSpPr txBox="1">
            <a:spLocks noChangeArrowheads="1"/>
          </p:cNvSpPr>
          <p:nvPr/>
        </p:nvSpPr>
        <p:spPr bwMode="auto">
          <a:xfrm>
            <a:off x="7162800" y="6324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fld id="{8C84ED90-0C0D-4C03-BBBB-CFC3ED5A1ECC}" type="slidenum">
              <a:rPr lang="en-GB" altLang="en-US" sz="1200">
                <a:solidFill>
                  <a:srgbClr val="B2B2B2"/>
                </a:solidFill>
                <a:latin typeface="Arial" charset="0"/>
              </a:rPr>
              <a:pPr algn="r">
                <a:spcBef>
                  <a:spcPct val="50000"/>
                </a:spcBef>
              </a:pPr>
              <a:t>‹#›</a:t>
            </a:fld>
            <a:endParaRPr lang="en-GB" altLang="en-US" sz="1200">
              <a:solidFill>
                <a:srgbClr val="B2B2B2"/>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p:titleStyle>
    <p:body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418B138-20CA-4619-B10A-CF46C1973064}"/>
              </a:ext>
            </a:extLst>
          </p:cNvPr>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6810A06D-BF4E-4342-B719-D5B7DC4E7CEF}"/>
              </a:ext>
            </a:extLst>
          </p:cNvPr>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14">
            <a:extLst>
              <a:ext uri="{FF2B5EF4-FFF2-40B4-BE49-F238E27FC236}">
                <a16:creationId xmlns:a16="http://schemas.microsoft.com/office/drawing/2014/main" id="{7DA12BC2-DB39-4A8B-B862-560E6C9286C5}"/>
              </a:ext>
            </a:extLst>
          </p:cNvPr>
          <p:cNvSpPr>
            <a:spLocks noChangeShapeType="1"/>
          </p:cNvSpPr>
          <p:nvPr/>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9" name="Text Box 15">
            <a:extLst>
              <a:ext uri="{FF2B5EF4-FFF2-40B4-BE49-F238E27FC236}">
                <a16:creationId xmlns:a16="http://schemas.microsoft.com/office/drawing/2014/main" id="{93AF652C-2053-4648-ADCE-DFF620F488C8}"/>
              </a:ext>
            </a:extLst>
          </p:cNvPr>
          <p:cNvSpPr txBox="1">
            <a:spLocks noChangeArrowheads="1"/>
          </p:cNvSpPr>
          <p:nvPr/>
        </p:nvSpPr>
        <p:spPr bwMode="auto">
          <a:xfrm>
            <a:off x="7162800" y="6324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spcBef>
                <a:spcPct val="50000"/>
              </a:spcBef>
              <a:defRPr/>
            </a:pPr>
            <a:fld id="{954B6A2A-2367-41D4-B9F5-F266FA656175}" type="slidenum">
              <a:rPr lang="en-GB" altLang="en-US" sz="1200" smtClean="0">
                <a:solidFill>
                  <a:srgbClr val="B2B2B2"/>
                </a:solidFill>
                <a:latin typeface="Arial" panose="020B0604020202020204" pitchFamily="34" charset="0"/>
              </a:rPr>
              <a:pPr algn="r" eaLnBrk="1" hangingPunct="1">
                <a:spcBef>
                  <a:spcPct val="50000"/>
                </a:spcBef>
                <a:defRPr/>
              </a:pPr>
              <a:t>‹#›</a:t>
            </a:fld>
            <a:endParaRPr lang="en-GB" altLang="en-US" sz="1200">
              <a:solidFill>
                <a:srgbClr val="B2B2B2"/>
              </a:solidFill>
              <a:latin typeface="Arial" panose="020B0604020202020204" pitchFamily="34" charset="0"/>
            </a:endParaRPr>
          </a:p>
        </p:txBody>
      </p:sp>
    </p:spTree>
    <p:extLst>
      <p:ext uri="{BB962C8B-B14F-4D97-AF65-F5344CB8AC3E}">
        <p14:creationId xmlns:p14="http://schemas.microsoft.com/office/powerpoint/2010/main" val="899597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l" rtl="0" eaLnBrk="0" fontAlgn="base" hangingPunct="0">
        <a:spcBef>
          <a:spcPct val="0"/>
        </a:spcBef>
        <a:spcAft>
          <a:spcPct val="0"/>
        </a:spcAft>
        <a:defRPr sz="30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charset="0"/>
        </a:defRPr>
      </a:lvl2pPr>
      <a:lvl3pPr algn="l" rtl="0" eaLnBrk="0" fontAlgn="base" hangingPunct="0">
        <a:spcBef>
          <a:spcPct val="0"/>
        </a:spcBef>
        <a:spcAft>
          <a:spcPct val="0"/>
        </a:spcAft>
        <a:defRPr sz="3000">
          <a:solidFill>
            <a:srgbClr val="00B3BE"/>
          </a:solidFill>
          <a:latin typeface="Arial" charset="0"/>
        </a:defRPr>
      </a:lvl3pPr>
      <a:lvl4pPr algn="l" rtl="0" eaLnBrk="0" fontAlgn="base" hangingPunct="0">
        <a:spcBef>
          <a:spcPct val="0"/>
        </a:spcBef>
        <a:spcAft>
          <a:spcPct val="0"/>
        </a:spcAft>
        <a:defRPr sz="3000">
          <a:solidFill>
            <a:srgbClr val="00B3BE"/>
          </a:solidFill>
          <a:latin typeface="Arial" charset="0"/>
        </a:defRPr>
      </a:lvl4pPr>
      <a:lvl5pPr algn="l" rtl="0" eaLnBrk="0" fontAlgn="base" hangingPunct="0">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p:titleStyle>
    <p:body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hyperlink" Target="http://www.oldham.gov.uk/governor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oldham.gov.uk/forms/form/768/en/induction_for_new_governors_refresher_course_-_28_january_4_and_11_february_2020"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www.oldham.gov.uk/info/200273/sports_and_leisure/1677/honeywell_centre_-_map_and_direction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oldham.gov.uk/forms/form/768/en/induction_for_new_governors_refresher_course_-_28_january_4_and_11_february_2020" TargetMode="External"/><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hyperlink" Target="http://www.oldham.gov.uk/info/200273/sports_and_leisure/1677/honeywell_centre_-_map_and_direction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oldham.gov.uk/governortrainingprogramme" TargetMode="External"/><Relationship Id="rId2" Type="http://schemas.openxmlformats.org/officeDocument/2006/relationships/hyperlink" Target="http://www.oldham.gov.uk/governortrainin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www.oldham.gov.uk/chairsofgovernor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hyperlink" Target="http://www.oldham.gov.uk/linkgovernor"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oldham.gov.uk/proformaadmissionarrangements" TargetMode="External"/><Relationship Id="rId2" Type="http://schemas.openxmlformats.org/officeDocument/2006/relationships/hyperlink" Target="http://www.oldham.gov.uk/schooladmissionarrangement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oldham.gov.uk/njcadoptionform" TargetMode="External"/><Relationship Id="rId2" Type="http://schemas.openxmlformats.org/officeDocument/2006/relationships/hyperlink" Target="http://www.oldham.gov.uk/gradestructure"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www.oldham.gov.uk/schoolsforum"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grammarly.com/" TargetMode="External"/><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27.tmp"/><Relationship Id="rId4" Type="http://schemas.openxmlformats.org/officeDocument/2006/relationships/hyperlink" Target="http://www.grammarcheck.net/edito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et-information-schools.service.gov.uk/"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www.oldham.gov.uk/governortraining" TargetMode="External"/><Relationship Id="rId2" Type="http://schemas.openxmlformats.org/officeDocument/2006/relationships/hyperlink" Target="http://www.elearning.prevent.homeoffice.gov.uk/" TargetMode="Externa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twitter.com/mm684" TargetMode="External"/><Relationship Id="rId2" Type="http://schemas.openxmlformats.org/officeDocument/2006/relationships/hyperlink" Target="mailto:Govgongs@outlook.com" TargetMode="External"/><Relationship Id="rId1" Type="http://schemas.openxmlformats.org/officeDocument/2006/relationships/slideLayout" Target="../slideLayouts/slideLayout13.xml"/><Relationship Id="rId4" Type="http://schemas.openxmlformats.org/officeDocument/2006/relationships/hyperlink" Target="https://ignoratus.wordpress.com/governors-do-the-honours-how-to-nominate-a-governor-forrecognitio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https://gallery.mailchimp.com/9b624055aa15842f58612bfe9/images/cedf1eaa-b31d-49b0-9439-be543cb6ee1c.jpg" TargetMode="External"/><Relationship Id="rId2" Type="http://schemas.openxmlformats.org/officeDocument/2006/relationships/hyperlink" Target="http://www.oldham.gov.uk/info/100004/about_the_council/1349/top_awards?acceptCookieContinue=Continue&amp;mc_cid=23c196d327&amp;mc_eid=%5bUNIQID%5d"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www.oldham.gov.uk/ol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oldham.gov.uk/localoffer"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oldham.gov.uk/localoff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11560" y="2060848"/>
            <a:ext cx="8280920" cy="888504"/>
          </a:xfrm>
          <a:solidFill>
            <a:schemeClr val="bg1"/>
          </a:solidFill>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altLang="en-US" b="1" dirty="0"/>
              <a:t>Clerks Information and Briefing </a:t>
            </a:r>
          </a:p>
        </p:txBody>
      </p:sp>
      <p:sp>
        <p:nvSpPr>
          <p:cNvPr id="231427" name="Rectangle 3"/>
          <p:cNvSpPr>
            <a:spLocks noGrp="1" noChangeArrowheads="1"/>
          </p:cNvSpPr>
          <p:nvPr>
            <p:ph type="subTitle" idx="1"/>
          </p:nvPr>
        </p:nvSpPr>
        <p:spPr>
          <a:xfrm>
            <a:off x="611560" y="3717032"/>
            <a:ext cx="7696200" cy="2829272"/>
          </a:xfrm>
          <a:noFill/>
          <a:ln/>
        </p:spPr>
        <p:txBody>
          <a:bodyPr/>
          <a:lstStyle/>
          <a:p>
            <a:r>
              <a:rPr lang="en-GB" altLang="en-US" b="1" dirty="0"/>
              <a:t>Gerri Barry </a:t>
            </a:r>
          </a:p>
          <a:p>
            <a:r>
              <a:rPr lang="en-GB" altLang="en-US" b="1" dirty="0"/>
              <a:t>Information and Advice Service Manager</a:t>
            </a:r>
            <a:endParaRPr lang="en-GB" altLang="en-US" dirty="0"/>
          </a:p>
          <a:p>
            <a:endParaRPr lang="en-GB" altLang="en-US" dirty="0"/>
          </a:p>
          <a:p>
            <a:r>
              <a:rPr lang="en-GB" altLang="en-US" dirty="0"/>
              <a:t>Governor Support Service</a:t>
            </a:r>
          </a:p>
          <a:p>
            <a:endParaRPr lang="en-GB" altLang="en-US" b="1" dirty="0"/>
          </a:p>
          <a:p>
            <a:r>
              <a:rPr lang="en-GB" altLang="en-US" b="1" dirty="0"/>
              <a:t>Tuesday 17 September 2019</a:t>
            </a:r>
          </a:p>
          <a:p>
            <a:r>
              <a:rPr lang="en-GB" altLang="en-US" b="1" dirty="0"/>
              <a:t> </a:t>
            </a:r>
          </a:p>
          <a:p>
            <a:endParaRPr lang="en-GB" altLang="en-US" b="1" dirty="0"/>
          </a:p>
          <a:p>
            <a:endParaRPr lang="en-GB" altLang="en-US" b="1"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dissolve">
                                      <p:cBhvr>
                                        <p:cTn id="7" dur="500"/>
                                        <p:tgtEl>
                                          <p:spTgt spid="231426"/>
                                        </p:tgtEl>
                                      </p:cBhvr>
                                    </p:animEffect>
                                  </p:childTnLst>
                                </p:cTn>
                              </p:par>
                            </p:childTnLst>
                          </p:cTn>
                        </p:par>
                        <p:par>
                          <p:cTn id="8" fill="hold" nodeType="with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1427">
                                            <p:txEl>
                                              <p:pRg st="0" end="0"/>
                                            </p:txEl>
                                          </p:spTgt>
                                        </p:tgtEl>
                                        <p:attrNameLst>
                                          <p:attrName>style.visibility</p:attrName>
                                        </p:attrNameLst>
                                      </p:cBhvr>
                                      <p:to>
                                        <p:strVal val="visible"/>
                                      </p:to>
                                    </p:set>
                                    <p:animEffect transition="in" filter="dissolve">
                                      <p:cBhvr>
                                        <p:cTn id="11" dur="500"/>
                                        <p:tgtEl>
                                          <p:spTgt spid="231427">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1427">
                                            <p:txEl>
                                              <p:pRg st="1" end="1"/>
                                            </p:txEl>
                                          </p:spTgt>
                                        </p:tgtEl>
                                        <p:attrNameLst>
                                          <p:attrName>style.visibility</p:attrName>
                                        </p:attrNameLst>
                                      </p:cBhvr>
                                      <p:to>
                                        <p:strVal val="visible"/>
                                      </p:to>
                                    </p:set>
                                    <p:animEffect transition="in" filter="dissolve">
                                      <p:cBhvr>
                                        <p:cTn id="15" dur="500"/>
                                        <p:tgtEl>
                                          <p:spTgt spid="231427">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31427">
                                            <p:txEl>
                                              <p:pRg st="3" end="3"/>
                                            </p:txEl>
                                          </p:spTgt>
                                        </p:tgtEl>
                                        <p:attrNameLst>
                                          <p:attrName>style.visibility</p:attrName>
                                        </p:attrNameLst>
                                      </p:cBhvr>
                                      <p:to>
                                        <p:strVal val="visible"/>
                                      </p:to>
                                    </p:set>
                                    <p:animEffect transition="in" filter="dissolve">
                                      <p:cBhvr>
                                        <p:cTn id="19" dur="500"/>
                                        <p:tgtEl>
                                          <p:spTgt spid="231427">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31427">
                                            <p:txEl>
                                              <p:pRg st="5" end="5"/>
                                            </p:txEl>
                                          </p:spTgt>
                                        </p:tgtEl>
                                        <p:attrNameLst>
                                          <p:attrName>style.visibility</p:attrName>
                                        </p:attrNameLst>
                                      </p:cBhvr>
                                      <p:to>
                                        <p:strVal val="visible"/>
                                      </p:to>
                                    </p:set>
                                    <p:animEffect transition="in" filter="dissolve">
                                      <p:cBhvr>
                                        <p:cTn id="23" dur="500"/>
                                        <p:tgtEl>
                                          <p:spTgt spid="231427">
                                            <p:txEl>
                                              <p:pRg st="5" end="5"/>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31427">
                                            <p:txEl>
                                              <p:pRg st="6" end="6"/>
                                            </p:txEl>
                                          </p:spTgt>
                                        </p:tgtEl>
                                        <p:attrNameLst>
                                          <p:attrName>style.visibility</p:attrName>
                                        </p:attrNameLst>
                                      </p:cBhvr>
                                      <p:to>
                                        <p:strVal val="visible"/>
                                      </p:to>
                                    </p:set>
                                    <p:animEffect transition="in" filter="dissolve">
                                      <p:cBhvr>
                                        <p:cTn id="27" dur="500"/>
                                        <p:tgtEl>
                                          <p:spTgt spid="231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animBg="1" autoUpdateAnimBg="0"/>
      <p:bldP spid="23142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8281292" cy="693638"/>
          </a:xfrm>
        </p:spPr>
        <p:txBody>
          <a:bodyPr/>
          <a:lstStyle/>
          <a:p>
            <a:r>
              <a:rPr lang="en-GB" dirty="0"/>
              <a:t>Me Learning – </a:t>
            </a:r>
            <a:r>
              <a:rPr lang="en-GB" sz="2000" dirty="0"/>
              <a:t>Clerks Training Log @ Development Academy</a:t>
            </a:r>
          </a:p>
        </p:txBody>
      </p:sp>
      <p:pic>
        <p:nvPicPr>
          <p:cNvPr id="4" name="Content Placeholder 3"/>
          <p:cNvPicPr>
            <a:picLocks noGrp="1" noChangeAspect="1"/>
          </p:cNvPicPr>
          <p:nvPr>
            <p:ph idx="1"/>
          </p:nvPr>
        </p:nvPicPr>
        <p:blipFill rotWithShape="1">
          <a:blip r:embed="rId2"/>
          <a:srcRect l="6764" t="12500" r="9781" b="14002"/>
          <a:stretch/>
        </p:blipFill>
        <p:spPr>
          <a:xfrm>
            <a:off x="234058" y="1412775"/>
            <a:ext cx="8748973" cy="4536505"/>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a:off x="5678651" y="4869160"/>
            <a:ext cx="3304380" cy="1296144"/>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All Clerks not employed by Oldham Council have been emailed their password </a:t>
            </a:r>
          </a:p>
        </p:txBody>
      </p:sp>
      <p:sp>
        <p:nvSpPr>
          <p:cNvPr id="5" name="Right Arrow 4"/>
          <p:cNvSpPr/>
          <p:nvPr/>
        </p:nvSpPr>
        <p:spPr>
          <a:xfrm rot="21123491">
            <a:off x="1012501" y="5528424"/>
            <a:ext cx="5182365" cy="900100"/>
          </a:xfrm>
          <a:prstGeom prst="rightArrow">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bg1"/>
                </a:solidFill>
              </a:rPr>
              <a:t>Confirm if you have accessed this platform</a:t>
            </a:r>
            <a:endParaRPr lang="en-GB" b="1" dirty="0">
              <a:solidFill>
                <a:schemeClr val="bg1"/>
              </a:solidFill>
            </a:endParaRPr>
          </a:p>
        </p:txBody>
      </p:sp>
    </p:spTree>
    <p:extLst>
      <p:ext uri="{BB962C8B-B14F-4D97-AF65-F5344CB8AC3E}">
        <p14:creationId xmlns:p14="http://schemas.microsoft.com/office/powerpoint/2010/main" val="12308216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2" presetClass="entr" presetSubtype="1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1E1B9-8049-4122-9035-0AF662613118}"/>
              </a:ext>
            </a:extLst>
          </p:cNvPr>
          <p:cNvSpPr>
            <a:spLocks noGrp="1"/>
          </p:cNvSpPr>
          <p:nvPr>
            <p:ph type="title"/>
          </p:nvPr>
        </p:nvSpPr>
        <p:spPr/>
        <p:txBody>
          <a:bodyPr/>
          <a:lstStyle/>
          <a:p>
            <a:r>
              <a:rPr lang="en-GB" dirty="0"/>
              <a:t>Induction Programme</a:t>
            </a:r>
          </a:p>
        </p:txBody>
      </p:sp>
      <p:sp>
        <p:nvSpPr>
          <p:cNvPr id="3" name="Content Placeholder 2">
            <a:extLst>
              <a:ext uri="{FF2B5EF4-FFF2-40B4-BE49-F238E27FC236}">
                <a16:creationId xmlns:a16="http://schemas.microsoft.com/office/drawing/2014/main" id="{7E8FCF9A-B402-46B1-A47C-2AF34DAD01D8}"/>
              </a:ext>
            </a:extLst>
          </p:cNvPr>
          <p:cNvSpPr>
            <a:spLocks noGrp="1"/>
          </p:cNvSpPr>
          <p:nvPr>
            <p:ph idx="1"/>
          </p:nvPr>
        </p:nvSpPr>
        <p:spPr>
          <a:xfrm>
            <a:off x="827584" y="2636912"/>
            <a:ext cx="7772400" cy="2170484"/>
          </a:xfrm>
        </p:spPr>
        <p:txBody>
          <a:bodyPr/>
          <a:lstStyle/>
          <a:p>
            <a:pPr>
              <a:spcAft>
                <a:spcPts val="1200"/>
              </a:spcAft>
            </a:pPr>
            <a:r>
              <a:rPr lang="en-GB" dirty="0"/>
              <a:t>Mandatory Modules</a:t>
            </a:r>
          </a:p>
          <a:p>
            <a:r>
              <a:rPr lang="en-GB" dirty="0"/>
              <a:t>Fast Forward </a:t>
            </a:r>
          </a:p>
        </p:txBody>
      </p:sp>
    </p:spTree>
    <p:extLst>
      <p:ext uri="{BB962C8B-B14F-4D97-AF65-F5344CB8AC3E}">
        <p14:creationId xmlns:p14="http://schemas.microsoft.com/office/powerpoint/2010/main" val="4187111223"/>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8065268" cy="1143000"/>
          </a:xfrm>
        </p:spPr>
        <p:txBody>
          <a:bodyPr/>
          <a:lstStyle/>
          <a:p>
            <a:r>
              <a:rPr lang="en-GB" dirty="0"/>
              <a:t>Friendly web links</a:t>
            </a:r>
          </a:p>
        </p:txBody>
      </p:sp>
      <p:sp>
        <p:nvSpPr>
          <p:cNvPr id="3" name="Content Placeholder 2"/>
          <p:cNvSpPr>
            <a:spLocks noGrp="1"/>
          </p:cNvSpPr>
          <p:nvPr>
            <p:ph idx="1"/>
          </p:nvPr>
        </p:nvSpPr>
        <p:spPr>
          <a:xfrm>
            <a:off x="611188" y="1772816"/>
            <a:ext cx="3600772" cy="4767548"/>
          </a:xfrm>
        </p:spPr>
        <p:txBody>
          <a:bodyPr/>
          <a:lstStyle/>
          <a:p>
            <a:r>
              <a:rPr lang="en-GB" dirty="0"/>
              <a:t>The friendly web links have been recently updated</a:t>
            </a:r>
          </a:p>
          <a:p>
            <a:endParaRPr lang="en-GB" dirty="0"/>
          </a:p>
          <a:p>
            <a:r>
              <a:rPr lang="en-GB" dirty="0"/>
              <a:t>New additions include Clerks, social media and governor discounts.</a:t>
            </a:r>
          </a:p>
          <a:p>
            <a:endParaRPr lang="en-GB" dirty="0"/>
          </a:p>
          <a:p>
            <a:r>
              <a:rPr lang="en-GB" b="1" dirty="0">
                <a:hlinkClick r:id="rId2"/>
              </a:rPr>
              <a:t>www.oldham.gov.uk/ governors</a:t>
            </a:r>
            <a:r>
              <a:rPr lang="en-GB"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64704"/>
            <a:ext cx="4257472" cy="5775660"/>
          </a:xfrm>
          <a:prstGeom prst="rect">
            <a:avLst/>
          </a:prstGeom>
          <a:ln w="28575">
            <a:solidFill>
              <a:srgbClr val="00B3BE"/>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40256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8E80-2E73-4238-BA94-45806263D059}"/>
              </a:ext>
            </a:extLst>
          </p:cNvPr>
          <p:cNvSpPr>
            <a:spLocks noGrp="1"/>
          </p:cNvSpPr>
          <p:nvPr>
            <p:ph type="title"/>
          </p:nvPr>
        </p:nvSpPr>
        <p:spPr/>
        <p:txBody>
          <a:bodyPr/>
          <a:lstStyle/>
          <a:p>
            <a:endParaRPr lang="en-GB" dirty="0"/>
          </a:p>
        </p:txBody>
      </p:sp>
      <p:sp>
        <p:nvSpPr>
          <p:cNvPr id="6" name="Content Placeholder 5">
            <a:extLst>
              <a:ext uri="{FF2B5EF4-FFF2-40B4-BE49-F238E27FC236}">
                <a16:creationId xmlns:a16="http://schemas.microsoft.com/office/drawing/2014/main" id="{FD671095-AB6F-49F9-A374-B571E1D9EBA8}"/>
              </a:ext>
            </a:extLst>
          </p:cNvPr>
          <p:cNvSpPr>
            <a:spLocks noGrp="1"/>
          </p:cNvSpPr>
          <p:nvPr>
            <p:ph idx="1"/>
          </p:nvPr>
        </p:nvSpPr>
        <p:spPr>
          <a:xfrm>
            <a:off x="323528" y="2276872"/>
            <a:ext cx="8568952" cy="4032448"/>
          </a:xfrm>
        </p:spPr>
        <p:txBody>
          <a:bodyPr/>
          <a:lstStyle/>
          <a:p>
            <a:r>
              <a:rPr lang="en-GB" b="1" dirty="0"/>
              <a:t>Benefits of the programme/course</a:t>
            </a:r>
            <a:endParaRPr lang="en-GB" dirty="0"/>
          </a:p>
          <a:p>
            <a:pPr lvl="1"/>
            <a:r>
              <a:rPr lang="en-GB" dirty="0"/>
              <a:t>This programme aims to nurture high quality clerking through recognising professional competencies and ensuring that clerking is both effective and sustainable by:</a:t>
            </a:r>
          </a:p>
          <a:p>
            <a:pPr lvl="2"/>
            <a:r>
              <a:rPr lang="en-GB" dirty="0"/>
              <a:t>developing the clerk’s knowledge, skills and networks</a:t>
            </a:r>
          </a:p>
          <a:p>
            <a:pPr lvl="2"/>
            <a:r>
              <a:rPr lang="en-GB" dirty="0"/>
              <a:t>the creation of a realistic school-based project which aims to improve effectiveness in clerking practice</a:t>
            </a:r>
          </a:p>
          <a:p>
            <a:pPr lvl="2"/>
            <a:r>
              <a:rPr lang="en-GB" dirty="0"/>
              <a:t>enhancing the clerk’s awareness of their own strengths and areas for development</a:t>
            </a:r>
          </a:p>
          <a:p>
            <a:pPr lvl="2"/>
            <a:r>
              <a:rPr lang="en-GB" dirty="0"/>
              <a:t>creating self-supporting groups to ensure learning and support continue beyond the duration of the programme</a:t>
            </a:r>
          </a:p>
          <a:p>
            <a:pPr marL="803275" lvl="2" indent="-360363">
              <a:buFont typeface="Arial" panose="020B0604020202020204" pitchFamily="34" charset="0"/>
              <a:buChar char="→"/>
            </a:pPr>
            <a:r>
              <a:rPr lang="en-GB" b="1" dirty="0"/>
              <a:t>Qualification gained:</a:t>
            </a:r>
            <a:endParaRPr lang="en-GB" dirty="0"/>
          </a:p>
          <a:p>
            <a:pPr lvl="2"/>
            <a:r>
              <a:rPr lang="en-GB" dirty="0"/>
              <a:t>Level 3 accreditation in Clerking of School and Academy Governing Boards</a:t>
            </a:r>
          </a:p>
        </p:txBody>
      </p:sp>
      <p:pic>
        <p:nvPicPr>
          <p:cNvPr id="9" name="Content Placeholder 4" descr="A close up of a sign&#10;&#10;Description automatically generated">
            <a:extLst>
              <a:ext uri="{FF2B5EF4-FFF2-40B4-BE49-F238E27FC236}">
                <a16:creationId xmlns:a16="http://schemas.microsoft.com/office/drawing/2014/main" id="{FE187D8C-74AF-4DB9-B5D4-E88476E1F4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6342"/>
            <a:ext cx="9144001" cy="2184443"/>
          </a:xfrm>
        </p:spPr>
      </p:pic>
      <p:pic>
        <p:nvPicPr>
          <p:cNvPr id="10" name="Content Placeholder 4" descr="A close up of a sign&#10;&#10;Description automatically generated">
            <a:extLst>
              <a:ext uri="{FF2B5EF4-FFF2-40B4-BE49-F238E27FC236}">
                <a16:creationId xmlns:a16="http://schemas.microsoft.com/office/drawing/2014/main" id="{B06C277B-8B7E-4C43-AB97-5460CFFB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16342"/>
            <a:ext cx="9144001" cy="218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54572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8E80-2E73-4238-BA94-45806263D059}"/>
              </a:ext>
            </a:extLst>
          </p:cNvPr>
          <p:cNvSpPr>
            <a:spLocks noGrp="1"/>
          </p:cNvSpPr>
          <p:nvPr>
            <p:ph type="title"/>
          </p:nvPr>
        </p:nvSpPr>
        <p:spPr/>
        <p:txBody>
          <a:bodyPr/>
          <a:lstStyle/>
          <a:p>
            <a:endParaRPr lang="en-GB" dirty="0"/>
          </a:p>
        </p:txBody>
      </p:sp>
      <p:sp>
        <p:nvSpPr>
          <p:cNvPr id="6" name="Content Placeholder 5">
            <a:extLst>
              <a:ext uri="{FF2B5EF4-FFF2-40B4-BE49-F238E27FC236}">
                <a16:creationId xmlns:a16="http://schemas.microsoft.com/office/drawing/2014/main" id="{FD671095-AB6F-49F9-A374-B571E1D9EBA8}"/>
              </a:ext>
            </a:extLst>
          </p:cNvPr>
          <p:cNvSpPr>
            <a:spLocks noGrp="1"/>
          </p:cNvSpPr>
          <p:nvPr>
            <p:ph idx="1"/>
          </p:nvPr>
        </p:nvSpPr>
        <p:spPr>
          <a:xfrm>
            <a:off x="359530" y="4077072"/>
            <a:ext cx="8424936" cy="2336649"/>
          </a:xfrm>
        </p:spPr>
        <p:txBody>
          <a:bodyPr/>
          <a:lstStyle/>
          <a:p>
            <a:r>
              <a:rPr lang="en-GB" dirty="0"/>
              <a:t> </a:t>
            </a:r>
            <a:r>
              <a:rPr lang="en-GB" b="1" dirty="0"/>
              <a:t>Level 3 Certificate in the Clerking of School and Academy Governing Boards </a:t>
            </a:r>
          </a:p>
          <a:p>
            <a:pPr lvl="1"/>
            <a:r>
              <a:rPr lang="en-GB" sz="2400" dirty="0"/>
              <a:t>The course cost is £475 (part funded by the DfE)</a:t>
            </a:r>
          </a:p>
          <a:p>
            <a:pPr lvl="1"/>
            <a:r>
              <a:rPr lang="en-GB" sz="2400" dirty="0"/>
              <a:t>Remaining costs will be covered by the Governor Support Service including hours to attend the training</a:t>
            </a:r>
          </a:p>
        </p:txBody>
      </p:sp>
      <p:pic>
        <p:nvPicPr>
          <p:cNvPr id="9" name="Content Placeholder 4" descr="A close up of a sign&#10;&#10;Description automatically generated">
            <a:extLst>
              <a:ext uri="{FF2B5EF4-FFF2-40B4-BE49-F238E27FC236}">
                <a16:creationId xmlns:a16="http://schemas.microsoft.com/office/drawing/2014/main" id="{FE187D8C-74AF-4DB9-B5D4-E88476E1F4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6342"/>
            <a:ext cx="9144001" cy="2184443"/>
          </a:xfrm>
        </p:spPr>
      </p:pic>
      <p:sp>
        <p:nvSpPr>
          <p:cNvPr id="7" name="Content Placeholder 5">
            <a:extLst>
              <a:ext uri="{FF2B5EF4-FFF2-40B4-BE49-F238E27FC236}">
                <a16:creationId xmlns:a16="http://schemas.microsoft.com/office/drawing/2014/main" id="{746D03A0-52A5-45CE-A163-164336D44394}"/>
              </a:ext>
            </a:extLst>
          </p:cNvPr>
          <p:cNvSpPr txBox="1">
            <a:spLocks/>
          </p:cNvSpPr>
          <p:nvPr/>
        </p:nvSpPr>
        <p:spPr bwMode="auto">
          <a:xfrm>
            <a:off x="359530" y="2464898"/>
            <a:ext cx="8532949" cy="146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marL="355600" indent="-355600"/>
            <a:r>
              <a:rPr lang="en-GB" b="1" kern="0" dirty="0"/>
              <a:t>Cohort: </a:t>
            </a:r>
            <a:r>
              <a:rPr lang="en-GB" kern="0" dirty="0"/>
              <a:t>Rochdale 2</a:t>
            </a:r>
            <a:endParaRPr lang="en-GB" b="1" kern="0" dirty="0"/>
          </a:p>
          <a:p>
            <a:pPr marL="355600" indent="-355600"/>
            <a:r>
              <a:rPr lang="en-GB" b="1" kern="0" dirty="0"/>
              <a:t>Venue: </a:t>
            </a:r>
            <a:r>
              <a:rPr lang="en-GB" kern="0" dirty="0"/>
              <a:t>The REAL Trust, Hopwood Hall College, Rochdale, OL12 6RY</a:t>
            </a:r>
          </a:p>
        </p:txBody>
      </p:sp>
    </p:spTree>
    <p:extLst>
      <p:ext uri="{BB962C8B-B14F-4D97-AF65-F5344CB8AC3E}">
        <p14:creationId xmlns:p14="http://schemas.microsoft.com/office/powerpoint/2010/main" val="1618147062"/>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8E80-2E73-4238-BA94-45806263D059}"/>
              </a:ext>
            </a:extLst>
          </p:cNvPr>
          <p:cNvSpPr>
            <a:spLocks noGrp="1"/>
          </p:cNvSpPr>
          <p:nvPr>
            <p:ph type="title"/>
          </p:nvPr>
        </p:nvSpPr>
        <p:spPr/>
        <p:txBody>
          <a:bodyPr/>
          <a:lstStyle/>
          <a:p>
            <a:endParaRPr lang="en-GB" dirty="0"/>
          </a:p>
        </p:txBody>
      </p:sp>
      <p:pic>
        <p:nvPicPr>
          <p:cNvPr id="9" name="Content Placeholder 4" descr="A close up of a sign&#10;&#10;Description automatically generated">
            <a:extLst>
              <a:ext uri="{FF2B5EF4-FFF2-40B4-BE49-F238E27FC236}">
                <a16:creationId xmlns:a16="http://schemas.microsoft.com/office/drawing/2014/main" id="{FE187D8C-74AF-4DB9-B5D4-E88476E1F4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6342"/>
            <a:ext cx="9144001" cy="2184443"/>
          </a:xfrm>
        </p:spPr>
      </p:pic>
      <p:pic>
        <p:nvPicPr>
          <p:cNvPr id="4" name="Picture 3" descr="A screenshot of a cell phone&#10;&#10;Description automatically generated">
            <a:extLst>
              <a:ext uri="{FF2B5EF4-FFF2-40B4-BE49-F238E27FC236}">
                <a16:creationId xmlns:a16="http://schemas.microsoft.com/office/drawing/2014/main" id="{A15C5712-401A-4DC9-80F0-DA63ADFD0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07" y="2233867"/>
            <a:ext cx="8321383" cy="4507076"/>
          </a:xfrm>
          <a:prstGeom prst="rect">
            <a:avLst/>
          </a:prstGeom>
        </p:spPr>
      </p:pic>
    </p:spTree>
    <p:extLst>
      <p:ext uri="{BB962C8B-B14F-4D97-AF65-F5344CB8AC3E}">
        <p14:creationId xmlns:p14="http://schemas.microsoft.com/office/powerpoint/2010/main" val="272478857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a:t>New Governors Induction Sessions – </a:t>
            </a:r>
            <a:r>
              <a:rPr lang="en-GB" dirty="0">
                <a:solidFill>
                  <a:srgbClr val="FF0000"/>
                </a:solidFill>
              </a:rPr>
              <a:t>Clerks</a:t>
            </a:r>
            <a:r>
              <a:rPr lang="en-GB" dirty="0"/>
              <a:t>	</a:t>
            </a:r>
          </a:p>
        </p:txBody>
      </p:sp>
      <p:sp>
        <p:nvSpPr>
          <p:cNvPr id="3" name="Content Placeholder 2"/>
          <p:cNvSpPr>
            <a:spLocks noGrp="1"/>
          </p:cNvSpPr>
          <p:nvPr>
            <p:ph idx="1"/>
          </p:nvPr>
        </p:nvSpPr>
        <p:spPr>
          <a:xfrm>
            <a:off x="639788" y="4964865"/>
            <a:ext cx="6121560" cy="1440160"/>
          </a:xfrm>
        </p:spPr>
        <p:txBody>
          <a:bodyPr/>
          <a:lstStyle/>
          <a:p>
            <a:r>
              <a:rPr lang="en-GB" dirty="0"/>
              <a:t> If you missed a previous session through snow then please catch it up and attend the relevant session above.</a:t>
            </a:r>
          </a:p>
          <a:p>
            <a:pPr marL="0" indent="0">
              <a:buNone/>
            </a:pPr>
            <a:endParaRPr lang="en-GB" dirty="0"/>
          </a:p>
        </p:txBody>
      </p:sp>
      <p:pic>
        <p:nvPicPr>
          <p:cNvPr id="11" name="Picture 10"/>
          <p:cNvPicPr>
            <a:picLocks noChangeAspect="1"/>
          </p:cNvPicPr>
          <p:nvPr/>
        </p:nvPicPr>
        <p:blipFill rotWithShape="1">
          <a:blip r:embed="rId2"/>
          <a:srcRect l="18000" r="17200"/>
          <a:stretch/>
        </p:blipFill>
        <p:spPr>
          <a:xfrm>
            <a:off x="7092280" y="3857624"/>
            <a:ext cx="1944216" cy="300037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054599477"/>
              </p:ext>
            </p:extLst>
          </p:nvPr>
        </p:nvGraphicFramePr>
        <p:xfrm>
          <a:off x="788976" y="2566251"/>
          <a:ext cx="6519328" cy="1945640"/>
        </p:xfrm>
        <a:graphic>
          <a:graphicData uri="http://schemas.openxmlformats.org/drawingml/2006/table">
            <a:tbl>
              <a:tblPr/>
              <a:tblGrid>
                <a:gridCol w="234286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tblGrid>
              <a:tr h="75138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dirty="0">
                          <a:solidFill>
                            <a:srgbClr val="00B3BE"/>
                          </a:solidFill>
                          <a:effectLst/>
                        </a:rPr>
                        <a:t>Next Sessions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effectLst/>
                        </a:rPr>
                        <a:t>Jan/Feb 2020 </a:t>
                      </a:r>
                    </a:p>
                    <a:p>
                      <a:pPr algn="l"/>
                      <a:endParaRPr lang="en-GB" sz="1700" dirty="0">
                        <a:effectLst/>
                      </a:endParaRPr>
                    </a:p>
                    <a:p>
                      <a:pPr algn="l"/>
                      <a:r>
                        <a:rPr lang="en-GB" sz="1700" dirty="0">
                          <a:effectLst/>
                        </a:rPr>
                        <a:t>Tuesdays 28 January, 4</a:t>
                      </a:r>
                      <a:r>
                        <a:rPr lang="en-GB" sz="1700" baseline="0" dirty="0">
                          <a:effectLst/>
                        </a:rPr>
                        <a:t> &amp; 11 February</a:t>
                      </a:r>
                      <a:r>
                        <a:rPr lang="en-GB" sz="1700" dirty="0">
                          <a:effectLst/>
                        </a:rPr>
                        <a:t> (3 session training for complete</a:t>
                      </a:r>
                      <a:r>
                        <a:rPr lang="en-GB" sz="1700" baseline="0" dirty="0">
                          <a:effectLst/>
                        </a:rPr>
                        <a:t> </a:t>
                      </a:r>
                      <a:r>
                        <a:rPr lang="en-GB" sz="1700" dirty="0">
                          <a:effectLst/>
                        </a:rPr>
                        <a:t>course)</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rowSpan="3">
                  <a:txBody>
                    <a:bodyPr/>
                    <a:lstStyle/>
                    <a:p>
                      <a:pPr algn="l"/>
                      <a:r>
                        <a:rPr lang="en-GB" sz="1700" u="none" strike="noStrike" dirty="0">
                          <a:solidFill>
                            <a:srgbClr val="653089"/>
                          </a:solidFill>
                          <a:effectLst/>
                          <a:hlinkClick r:id="rId3"/>
                        </a:rPr>
                        <a:t>Induction for New Governors / Refresher Course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dirty="0">
                          <a:effectLst/>
                        </a:rPr>
                        <a:t>2.30-5pm </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0"/>
                  </a:ext>
                </a:extLst>
              </a:tr>
              <a:tr h="183369">
                <a:tc vMerge="1">
                  <a:txBody>
                    <a:bodyPr/>
                    <a:lstStyle/>
                    <a:p>
                      <a:endParaRPr lang="en-GB"/>
                    </a:p>
                  </a:txBody>
                  <a:tcPr/>
                </a:tc>
                <a:tc vMerge="1">
                  <a:txBody>
                    <a:bodyPr/>
                    <a:lstStyle/>
                    <a:p>
                      <a:endParaRPr lang="en-GB"/>
                    </a:p>
                  </a:txBody>
                  <a:tcPr/>
                </a:tc>
                <a:tc gridSpan="2">
                  <a:txBody>
                    <a:bodyPr/>
                    <a:lstStyle/>
                    <a:p>
                      <a:pPr algn="l"/>
                      <a:r>
                        <a:rPr lang="en-GB" sz="1600" dirty="0">
                          <a:effectLst/>
                        </a:rPr>
                        <a:t>OR</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hMerge="1">
                  <a:txBody>
                    <a:bodyPr/>
                    <a:lstStyle/>
                    <a:p>
                      <a:endParaRPr lang="en-GB"/>
                    </a:p>
                  </a:txBody>
                  <a:tcPr/>
                </a:tc>
                <a:extLst>
                  <a:ext uri="{0D108BD9-81ED-4DB2-BD59-A6C34878D82A}">
                    <a16:rowId xmlns:a16="http://schemas.microsoft.com/office/drawing/2014/main" val="10001"/>
                  </a:ext>
                </a:extLst>
              </a:tr>
              <a:tr h="789273">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effectLst/>
                        </a:rPr>
                        <a:t>6-8.30pm</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2"/>
                  </a:ext>
                </a:extLst>
              </a:tr>
            </a:tbl>
          </a:graphicData>
        </a:graphic>
      </p:graphicFrame>
      <p:sp>
        <p:nvSpPr>
          <p:cNvPr id="7" name="Rectangle 6"/>
          <p:cNvSpPr/>
          <p:nvPr/>
        </p:nvSpPr>
        <p:spPr>
          <a:xfrm>
            <a:off x="604341" y="1619936"/>
            <a:ext cx="8000107" cy="830997"/>
          </a:xfrm>
          <a:prstGeom prst="rect">
            <a:avLst/>
          </a:prstGeom>
        </p:spPr>
        <p:txBody>
          <a:bodyPr wrap="square">
            <a:spAutoFit/>
          </a:bodyPr>
          <a:lstStyle/>
          <a:p>
            <a:pPr marL="342900" indent="-342900">
              <a:buFont typeface="Arial" panose="020B0604020202020204" pitchFamily="34" charset="0"/>
              <a:buChar char="•"/>
            </a:pPr>
            <a:r>
              <a:rPr lang="en-GB" dirty="0">
                <a:solidFill>
                  <a:schemeClr val="tx1">
                    <a:lumMod val="65000"/>
                    <a:lumOff val="35000"/>
                  </a:schemeClr>
                </a:solidFill>
                <a:latin typeface="+mn-lt"/>
              </a:rPr>
              <a:t>New </a:t>
            </a:r>
            <a:r>
              <a:rPr lang="en-GB" b="1" dirty="0">
                <a:solidFill>
                  <a:srgbClr val="FF0000"/>
                </a:solidFill>
                <a:latin typeface="+mn-lt"/>
              </a:rPr>
              <a:t>Clerks</a:t>
            </a:r>
            <a:r>
              <a:rPr lang="en-GB" dirty="0">
                <a:solidFill>
                  <a:schemeClr val="tx1">
                    <a:lumMod val="65000"/>
                    <a:lumOff val="35000"/>
                  </a:schemeClr>
                </a:solidFill>
                <a:latin typeface="+mn-lt"/>
              </a:rPr>
              <a:t> to sign up to attend the ‘Induction for New Governors’ course in 2020.</a:t>
            </a:r>
          </a:p>
        </p:txBody>
      </p:sp>
    </p:spTree>
    <p:extLst>
      <p:ext uri="{BB962C8B-B14F-4D97-AF65-F5344CB8AC3E}">
        <p14:creationId xmlns:p14="http://schemas.microsoft.com/office/powerpoint/2010/main" val="15953580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500"/>
                            </p:stCondLst>
                            <p:childTnLst>
                              <p:par>
                                <p:cTn id="27" presetID="32" presetClass="emph" presetSubtype="0" fill="hold" nodeType="afterEffect">
                                  <p:stCondLst>
                                    <p:cond delay="0"/>
                                  </p:stCondLst>
                                  <p:childTnLst>
                                    <p:animRot by="120000">
                                      <p:cBhvr>
                                        <p:cTn id="28" dur="300" fill="hold">
                                          <p:stCondLst>
                                            <p:cond delay="0"/>
                                          </p:stCondLst>
                                        </p:cTn>
                                        <p:tgtEl>
                                          <p:spTgt spid="11"/>
                                        </p:tgtEl>
                                        <p:attrNameLst>
                                          <p:attrName>r</p:attrName>
                                        </p:attrNameLst>
                                      </p:cBhvr>
                                    </p:animRot>
                                    <p:animRot by="-240000">
                                      <p:cBhvr>
                                        <p:cTn id="29" dur="600" fill="hold">
                                          <p:stCondLst>
                                            <p:cond delay="600"/>
                                          </p:stCondLst>
                                        </p:cTn>
                                        <p:tgtEl>
                                          <p:spTgt spid="11"/>
                                        </p:tgtEl>
                                        <p:attrNameLst>
                                          <p:attrName>r</p:attrName>
                                        </p:attrNameLst>
                                      </p:cBhvr>
                                    </p:animRot>
                                    <p:animRot by="240000">
                                      <p:cBhvr>
                                        <p:cTn id="30" dur="600" fill="hold">
                                          <p:stCondLst>
                                            <p:cond delay="1200"/>
                                          </p:stCondLst>
                                        </p:cTn>
                                        <p:tgtEl>
                                          <p:spTgt spid="11"/>
                                        </p:tgtEl>
                                        <p:attrNameLst>
                                          <p:attrName>r</p:attrName>
                                        </p:attrNameLst>
                                      </p:cBhvr>
                                    </p:animRot>
                                    <p:animRot by="-240000">
                                      <p:cBhvr>
                                        <p:cTn id="31" dur="600" fill="hold">
                                          <p:stCondLst>
                                            <p:cond delay="1800"/>
                                          </p:stCondLst>
                                        </p:cTn>
                                        <p:tgtEl>
                                          <p:spTgt spid="11"/>
                                        </p:tgtEl>
                                        <p:attrNameLst>
                                          <p:attrName>r</p:attrName>
                                        </p:attrNameLst>
                                      </p:cBhvr>
                                    </p:animRot>
                                    <p:animRot by="120000">
                                      <p:cBhvr>
                                        <p:cTn id="32" dur="600" fill="hold">
                                          <p:stCondLst>
                                            <p:cond delay="2400"/>
                                          </p:stCondLst>
                                        </p:cTn>
                                        <p:tgtEl>
                                          <p:spTgt spid="11"/>
                                        </p:tgtEl>
                                        <p:attrNameLst>
                                          <p:attrName>r</p:attrName>
                                        </p:attrNameLst>
                                      </p:cBhvr>
                                    </p:animRot>
                                  </p:childTnLst>
                                </p:cTn>
                              </p:par>
                            </p:childTnLst>
                          </p:cTn>
                        </p:par>
                        <p:par>
                          <p:cTn id="33" fill="hold">
                            <p:stCondLst>
                              <p:cond delay="5500"/>
                            </p:stCondLst>
                            <p:childTnLst>
                              <p:par>
                                <p:cTn id="34" presetID="32" presetClass="emph" presetSubtype="0" fill="hold" nodeType="afterEffect">
                                  <p:stCondLst>
                                    <p:cond delay="0"/>
                                  </p:stCondLst>
                                  <p:childTnLst>
                                    <p:animRot by="120000">
                                      <p:cBhvr>
                                        <p:cTn id="35" dur="300" fill="hold">
                                          <p:stCondLst>
                                            <p:cond delay="0"/>
                                          </p:stCondLst>
                                        </p:cTn>
                                        <p:tgtEl>
                                          <p:spTgt spid="11"/>
                                        </p:tgtEl>
                                        <p:attrNameLst>
                                          <p:attrName>r</p:attrName>
                                        </p:attrNameLst>
                                      </p:cBhvr>
                                    </p:animRot>
                                    <p:animRot by="-240000">
                                      <p:cBhvr>
                                        <p:cTn id="36" dur="600" fill="hold">
                                          <p:stCondLst>
                                            <p:cond delay="600"/>
                                          </p:stCondLst>
                                        </p:cTn>
                                        <p:tgtEl>
                                          <p:spTgt spid="11"/>
                                        </p:tgtEl>
                                        <p:attrNameLst>
                                          <p:attrName>r</p:attrName>
                                        </p:attrNameLst>
                                      </p:cBhvr>
                                    </p:animRot>
                                    <p:animRot by="240000">
                                      <p:cBhvr>
                                        <p:cTn id="37" dur="600" fill="hold">
                                          <p:stCondLst>
                                            <p:cond delay="1200"/>
                                          </p:stCondLst>
                                        </p:cTn>
                                        <p:tgtEl>
                                          <p:spTgt spid="11"/>
                                        </p:tgtEl>
                                        <p:attrNameLst>
                                          <p:attrName>r</p:attrName>
                                        </p:attrNameLst>
                                      </p:cBhvr>
                                    </p:animRot>
                                    <p:animRot by="-240000">
                                      <p:cBhvr>
                                        <p:cTn id="38" dur="600" fill="hold">
                                          <p:stCondLst>
                                            <p:cond delay="1800"/>
                                          </p:stCondLst>
                                        </p:cTn>
                                        <p:tgtEl>
                                          <p:spTgt spid="11"/>
                                        </p:tgtEl>
                                        <p:attrNameLst>
                                          <p:attrName>r</p:attrName>
                                        </p:attrNameLst>
                                      </p:cBhvr>
                                    </p:animRot>
                                    <p:animRot by="120000">
                                      <p:cBhvr>
                                        <p:cTn id="39" dur="600" fill="hold">
                                          <p:stCondLst>
                                            <p:cond delay="2400"/>
                                          </p:stCondLst>
                                        </p:cTn>
                                        <p:tgtEl>
                                          <p:spTgt spid="11"/>
                                        </p:tgtEl>
                                        <p:attrNameLst>
                                          <p:attrName>r</p:attrName>
                                        </p:attrNameLst>
                                      </p:cBhvr>
                                    </p:animRot>
                                  </p:childTnLst>
                                </p:cTn>
                              </p:par>
                            </p:childTnLst>
                          </p:cTn>
                        </p:par>
                        <p:par>
                          <p:cTn id="40" fill="hold">
                            <p:stCondLst>
                              <p:cond delay="8500"/>
                            </p:stCondLst>
                            <p:childTnLst>
                              <p:par>
                                <p:cTn id="41" presetID="26" presetClass="emph" presetSubtype="0" fill="hold" nodeType="afterEffect">
                                  <p:stCondLst>
                                    <p:cond delay="0"/>
                                  </p:stCondLst>
                                  <p:childTnLst>
                                    <p:animEffect transition="out" filter="fade">
                                      <p:cBhvr>
                                        <p:cTn id="42" dur="1000" tmFilter="0, 0; .2, .5; .8, .5; 1, 0"/>
                                        <p:tgtEl>
                                          <p:spTgt spid="11"/>
                                        </p:tgtEl>
                                      </p:cBhvr>
                                    </p:animEffect>
                                    <p:animScale>
                                      <p:cBhvr>
                                        <p:cTn id="43"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72200" y="4568186"/>
            <a:ext cx="2952328" cy="2684861"/>
            <a:chOff x="6300192" y="4581128"/>
            <a:chExt cx="2952328" cy="2684861"/>
          </a:xfrm>
        </p:grpSpPr>
        <p:pic>
          <p:nvPicPr>
            <p:cNvPr id="14338" name="Picture 2" descr="ID# 5229 - Two Stickmen Shaking Hands Puzzle - PowerPoint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581128"/>
              <a:ext cx="2952328" cy="2684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480212" y="6833941"/>
              <a:ext cx="259228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611188" y="719138"/>
            <a:ext cx="7772400" cy="621630"/>
          </a:xfrm>
        </p:spPr>
        <p:txBody>
          <a:bodyPr/>
          <a:lstStyle/>
          <a:p>
            <a:r>
              <a:rPr lang="en-GB" dirty="0"/>
              <a:t>New Governors Induction Sessions	</a:t>
            </a:r>
          </a:p>
        </p:txBody>
      </p:sp>
      <p:sp>
        <p:nvSpPr>
          <p:cNvPr id="3" name="Content Placeholder 2"/>
          <p:cNvSpPr>
            <a:spLocks noGrp="1"/>
          </p:cNvSpPr>
          <p:nvPr>
            <p:ph idx="1"/>
          </p:nvPr>
        </p:nvSpPr>
        <p:spPr>
          <a:xfrm>
            <a:off x="604341" y="4720521"/>
            <a:ext cx="5767859" cy="1945639"/>
          </a:xfrm>
          <a:solidFill>
            <a:schemeClr val="bg2">
              <a:lumMod val="20000"/>
              <a:lumOff val="80000"/>
            </a:schemeClr>
          </a:solidFill>
        </p:spPr>
        <p:txBody>
          <a:bodyPr/>
          <a:lstStyle/>
          <a:p>
            <a:r>
              <a:rPr lang="en-GB" sz="2200" dirty="0">
                <a:solidFill>
                  <a:schemeClr val="tx1"/>
                </a:solidFill>
              </a:rPr>
              <a:t>There are </a:t>
            </a:r>
            <a:r>
              <a:rPr lang="en-GB" sz="2200" b="1" dirty="0">
                <a:solidFill>
                  <a:srgbClr val="FF0000"/>
                </a:solidFill>
              </a:rPr>
              <a:t>96</a:t>
            </a:r>
            <a:r>
              <a:rPr lang="en-GB" sz="2200" dirty="0">
                <a:solidFill>
                  <a:schemeClr val="tx1"/>
                </a:solidFill>
              </a:rPr>
              <a:t> new governors in the </a:t>
            </a:r>
            <a:r>
              <a:rPr lang="en-GB" sz="2200" b="1" dirty="0">
                <a:solidFill>
                  <a:schemeClr val="tx1"/>
                </a:solidFill>
              </a:rPr>
              <a:t>last 2 years</a:t>
            </a:r>
            <a:r>
              <a:rPr lang="en-GB" sz="2200" dirty="0">
                <a:solidFill>
                  <a:schemeClr val="tx1"/>
                </a:solidFill>
              </a:rPr>
              <a:t> who have not completed this important training.</a:t>
            </a:r>
          </a:p>
          <a:p>
            <a:r>
              <a:rPr lang="en-GB" sz="2200" dirty="0">
                <a:solidFill>
                  <a:schemeClr val="tx1"/>
                </a:solidFill>
              </a:rPr>
              <a:t>This course is also a refresher course for longer serving governors.</a:t>
            </a:r>
          </a:p>
          <a:p>
            <a:pPr marL="0" indent="0">
              <a:buNone/>
            </a:pPr>
            <a:endParaRPr lang="en-GB" dirty="0">
              <a:solidFill>
                <a:schemeClr val="tx1"/>
              </a:solidFill>
            </a:endParaRPr>
          </a:p>
        </p:txBody>
      </p:sp>
      <p:sp>
        <p:nvSpPr>
          <p:cNvPr id="7" name="Rectangle 6"/>
          <p:cNvSpPr/>
          <p:nvPr/>
        </p:nvSpPr>
        <p:spPr>
          <a:xfrm>
            <a:off x="604341" y="1604065"/>
            <a:ext cx="8000107" cy="830997"/>
          </a:xfrm>
          <a:prstGeom prst="rect">
            <a:avLst/>
          </a:prstGeom>
          <a:solidFill>
            <a:srgbClr val="C5FAFD"/>
          </a:solidFill>
        </p:spPr>
        <p:txBody>
          <a:bodyPr wrap="square">
            <a:spAutoFit/>
          </a:bodyPr>
          <a:lstStyle/>
          <a:p>
            <a:pPr marL="342900" indent="-342900">
              <a:buFont typeface="Arial" panose="020B0604020202020204" pitchFamily="34" charset="0"/>
              <a:buChar char="•"/>
            </a:pPr>
            <a:r>
              <a:rPr lang="en-GB" dirty="0">
                <a:solidFill>
                  <a:schemeClr val="tx1">
                    <a:lumMod val="65000"/>
                    <a:lumOff val="35000"/>
                  </a:schemeClr>
                </a:solidFill>
                <a:latin typeface="+mn-lt"/>
              </a:rPr>
              <a:t>Sign up ALL new governors (within the last 24 months) on to the ‘Induction for New Governors’ course</a:t>
            </a:r>
          </a:p>
        </p:txBody>
      </p:sp>
      <p:graphicFrame>
        <p:nvGraphicFramePr>
          <p:cNvPr id="9" name="Table 8">
            <a:extLst>
              <a:ext uri="{FF2B5EF4-FFF2-40B4-BE49-F238E27FC236}">
                <a16:creationId xmlns:a16="http://schemas.microsoft.com/office/drawing/2014/main" id="{C0FEBF13-EEFD-4CEA-B71E-C0B401D311E7}"/>
              </a:ext>
            </a:extLst>
          </p:cNvPr>
          <p:cNvGraphicFramePr>
            <a:graphicFrameLocks noGrp="1"/>
          </p:cNvGraphicFramePr>
          <p:nvPr>
            <p:extLst>
              <p:ext uri="{D42A27DB-BD31-4B8C-83A1-F6EECF244321}">
                <p14:modId xmlns:p14="http://schemas.microsoft.com/office/powerpoint/2010/main" val="209208270"/>
              </p:ext>
            </p:extLst>
          </p:nvPr>
        </p:nvGraphicFramePr>
        <p:xfrm>
          <a:off x="788976" y="2566251"/>
          <a:ext cx="6519328" cy="1945640"/>
        </p:xfrm>
        <a:graphic>
          <a:graphicData uri="http://schemas.openxmlformats.org/drawingml/2006/table">
            <a:tbl>
              <a:tblPr/>
              <a:tblGrid>
                <a:gridCol w="234286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tblGrid>
              <a:tr h="75138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dirty="0">
                          <a:solidFill>
                            <a:srgbClr val="00B3BE"/>
                          </a:solidFill>
                          <a:effectLst/>
                        </a:rPr>
                        <a:t>Next Sessions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effectLst/>
                        </a:rPr>
                        <a:t>Jan/Feb 2020 </a:t>
                      </a:r>
                    </a:p>
                    <a:p>
                      <a:pPr algn="l"/>
                      <a:endParaRPr lang="en-GB" sz="1700" dirty="0">
                        <a:effectLst/>
                      </a:endParaRPr>
                    </a:p>
                    <a:p>
                      <a:pPr algn="l"/>
                      <a:r>
                        <a:rPr lang="en-GB" sz="1700" dirty="0">
                          <a:effectLst/>
                        </a:rPr>
                        <a:t>Tuesdays 28 January, 4</a:t>
                      </a:r>
                      <a:r>
                        <a:rPr lang="en-GB" sz="1700" baseline="0" dirty="0">
                          <a:effectLst/>
                        </a:rPr>
                        <a:t> &amp; 11 February</a:t>
                      </a:r>
                      <a:r>
                        <a:rPr lang="en-GB" sz="1700" dirty="0">
                          <a:effectLst/>
                        </a:rPr>
                        <a:t> (3 session training for complete</a:t>
                      </a:r>
                      <a:r>
                        <a:rPr lang="en-GB" sz="1700" baseline="0" dirty="0">
                          <a:effectLst/>
                        </a:rPr>
                        <a:t> </a:t>
                      </a:r>
                      <a:r>
                        <a:rPr lang="en-GB" sz="1700" dirty="0">
                          <a:effectLst/>
                        </a:rPr>
                        <a:t>course)</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rowSpan="3">
                  <a:txBody>
                    <a:bodyPr/>
                    <a:lstStyle/>
                    <a:p>
                      <a:pPr algn="l"/>
                      <a:r>
                        <a:rPr lang="en-GB" sz="1700" u="none" strike="noStrike" dirty="0">
                          <a:solidFill>
                            <a:srgbClr val="653089"/>
                          </a:solidFill>
                          <a:effectLst/>
                          <a:hlinkClick r:id="rId3"/>
                        </a:rPr>
                        <a:t>Induction for New Governors / Refresher Course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dirty="0">
                          <a:effectLst/>
                        </a:rPr>
                        <a:t>2.30-5pm </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0"/>
                  </a:ext>
                </a:extLst>
              </a:tr>
              <a:tr h="183369">
                <a:tc vMerge="1">
                  <a:txBody>
                    <a:bodyPr/>
                    <a:lstStyle/>
                    <a:p>
                      <a:endParaRPr lang="en-GB"/>
                    </a:p>
                  </a:txBody>
                  <a:tcPr/>
                </a:tc>
                <a:tc vMerge="1">
                  <a:txBody>
                    <a:bodyPr/>
                    <a:lstStyle/>
                    <a:p>
                      <a:endParaRPr lang="en-GB"/>
                    </a:p>
                  </a:txBody>
                  <a:tcPr/>
                </a:tc>
                <a:tc gridSpan="2">
                  <a:txBody>
                    <a:bodyPr/>
                    <a:lstStyle/>
                    <a:p>
                      <a:pPr algn="l"/>
                      <a:r>
                        <a:rPr lang="en-GB" sz="1600" dirty="0">
                          <a:effectLst/>
                        </a:rPr>
                        <a:t>OR</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hMerge="1">
                  <a:txBody>
                    <a:bodyPr/>
                    <a:lstStyle/>
                    <a:p>
                      <a:endParaRPr lang="en-GB"/>
                    </a:p>
                  </a:txBody>
                  <a:tcPr/>
                </a:tc>
                <a:extLst>
                  <a:ext uri="{0D108BD9-81ED-4DB2-BD59-A6C34878D82A}">
                    <a16:rowId xmlns:a16="http://schemas.microsoft.com/office/drawing/2014/main" val="10001"/>
                  </a:ext>
                </a:extLst>
              </a:tr>
              <a:tr h="789273">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effectLst/>
                        </a:rPr>
                        <a:t>6-8.30pm</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738197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1000"/>
                                        <p:tgtEl>
                                          <p:spTgt spid="3">
                                            <p:bg/>
                                          </p:spTgt>
                                        </p:tgtEl>
                                      </p:cBhvr>
                                    </p:animEffect>
                                    <p:anim calcmode="lin" valueType="num">
                                      <p:cBhvr>
                                        <p:cTn id="16" dur="1000" fill="hold"/>
                                        <p:tgtEl>
                                          <p:spTgt spid="3">
                                            <p:bg/>
                                          </p:spTgt>
                                        </p:tgtEl>
                                        <p:attrNameLst>
                                          <p:attrName>ppt_x</p:attrName>
                                        </p:attrNameLst>
                                      </p:cBhvr>
                                      <p:tavLst>
                                        <p:tav tm="0">
                                          <p:val>
                                            <p:strVal val="#ppt_x"/>
                                          </p:val>
                                        </p:tav>
                                        <p:tav tm="100000">
                                          <p:val>
                                            <p:strVal val="#ppt_x"/>
                                          </p:val>
                                        </p:tav>
                                      </p:tavLst>
                                    </p:anim>
                                    <p:anim calcmode="lin" valueType="num">
                                      <p:cBhvr>
                                        <p:cTn id="17"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Governor Training and Development</a:t>
            </a:r>
          </a:p>
        </p:txBody>
      </p:sp>
      <p:sp>
        <p:nvSpPr>
          <p:cNvPr id="3" name="Content Placeholder 2"/>
          <p:cNvSpPr>
            <a:spLocks noGrp="1"/>
          </p:cNvSpPr>
          <p:nvPr>
            <p:ph idx="1"/>
          </p:nvPr>
        </p:nvSpPr>
        <p:spPr>
          <a:xfrm>
            <a:off x="611188" y="1906588"/>
            <a:ext cx="7772400" cy="4618756"/>
          </a:xfrm>
        </p:spPr>
        <p:txBody>
          <a:bodyPr/>
          <a:lstStyle/>
          <a:p>
            <a:r>
              <a:rPr lang="en-GB" dirty="0"/>
              <a:t>Encourage all governors to access the governor training here:</a:t>
            </a:r>
          </a:p>
          <a:p>
            <a:pPr lvl="1"/>
            <a:r>
              <a:rPr lang="en-GB" sz="2400" dirty="0">
                <a:hlinkClick r:id="rId2"/>
              </a:rPr>
              <a:t>www.oldham.gov.uk/governortraining</a:t>
            </a:r>
            <a:endParaRPr lang="en-GB" sz="2400" dirty="0"/>
          </a:p>
          <a:p>
            <a:endParaRPr lang="en-GB" sz="1800" dirty="0"/>
          </a:p>
          <a:p>
            <a:r>
              <a:rPr lang="en-GB" dirty="0"/>
              <a:t>They must cancel their place on the training if they can not attend so that the place can be offered to another person</a:t>
            </a:r>
          </a:p>
          <a:p>
            <a:r>
              <a:rPr lang="en-GB" dirty="0"/>
              <a:t>1/3 of governors booked on do not turn up and do not send apologies </a:t>
            </a:r>
          </a:p>
          <a:p>
            <a:pPr marL="363538" indent="0">
              <a:buNone/>
            </a:pPr>
            <a:endParaRPr lang="en-GB" sz="1600" dirty="0">
              <a:hlinkClick r:id="rId3"/>
            </a:endParaRPr>
          </a:p>
          <a:p>
            <a:pPr marL="363538" indent="0">
              <a:buNone/>
            </a:pPr>
            <a:r>
              <a:rPr lang="en-GB" dirty="0">
                <a:hlinkClick r:id="rId3"/>
              </a:rPr>
              <a:t>www.oldham.gov.uk/governortrainingprogramme</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03066142"/>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56B915EA-0871-4CDD-BAA9-FC026E63145D}"/>
              </a:ext>
            </a:extLst>
          </p:cNvPr>
          <p:cNvSpPr>
            <a:spLocks noGrp="1" noChangeArrowheads="1"/>
          </p:cNvSpPr>
          <p:nvPr>
            <p:ph type="title"/>
          </p:nvPr>
        </p:nvSpPr>
        <p:spPr>
          <a:xfrm>
            <a:off x="611188" y="719138"/>
            <a:ext cx="7772400" cy="671512"/>
          </a:xfrm>
        </p:spPr>
        <p:txBody>
          <a:bodyPr/>
          <a:lstStyle/>
          <a:p>
            <a:r>
              <a:rPr lang="en-GB" altLang="en-US"/>
              <a:t>Digital Platform Solution</a:t>
            </a:r>
          </a:p>
        </p:txBody>
      </p:sp>
      <p:sp>
        <p:nvSpPr>
          <p:cNvPr id="109571" name="Content Placeholder 4">
            <a:extLst>
              <a:ext uri="{FF2B5EF4-FFF2-40B4-BE49-F238E27FC236}">
                <a16:creationId xmlns:a16="http://schemas.microsoft.com/office/drawing/2014/main" id="{EB4BBF3B-407E-40EA-9EF1-C74EFD6880C6}"/>
              </a:ext>
            </a:extLst>
          </p:cNvPr>
          <p:cNvSpPr>
            <a:spLocks noGrp="1" noChangeArrowheads="1"/>
          </p:cNvSpPr>
          <p:nvPr>
            <p:ph idx="1"/>
          </p:nvPr>
        </p:nvSpPr>
        <p:spPr>
          <a:xfrm>
            <a:off x="577850" y="1484313"/>
            <a:ext cx="7345363" cy="2449512"/>
          </a:xfrm>
        </p:spPr>
        <p:txBody>
          <a:bodyPr/>
          <a:lstStyle/>
          <a:p>
            <a:r>
              <a:rPr lang="en-GB" altLang="en-US"/>
              <a:t>Business request for a digital online solution.</a:t>
            </a:r>
          </a:p>
          <a:p>
            <a:r>
              <a:rPr lang="en-GB" altLang="en-US"/>
              <a:t>It will be independently led</a:t>
            </a:r>
          </a:p>
          <a:p>
            <a:r>
              <a:rPr lang="en-GB" altLang="en-US"/>
              <a:t>Volunteers to provide a ‘user story’</a:t>
            </a:r>
          </a:p>
          <a:p>
            <a:pPr lvl="1"/>
            <a:r>
              <a:rPr lang="en-GB" altLang="en-US" sz="2400"/>
              <a:t>What's your current experience?</a:t>
            </a:r>
          </a:p>
          <a:p>
            <a:pPr lvl="1"/>
            <a:r>
              <a:rPr lang="en-GB" altLang="en-US" sz="2400"/>
              <a:t>What would you like your experience to be?</a:t>
            </a:r>
          </a:p>
        </p:txBody>
      </p:sp>
      <p:pic>
        <p:nvPicPr>
          <p:cNvPr id="109572" name="Picture 6" descr="A screenshot of a cell phone&#10;&#10;Description automatically generated">
            <a:extLst>
              <a:ext uri="{FF2B5EF4-FFF2-40B4-BE49-F238E27FC236}">
                <a16:creationId xmlns:a16="http://schemas.microsoft.com/office/drawing/2014/main" id="{8F68B55D-3944-4115-ABD5-15FDDBF1A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027488"/>
            <a:ext cx="339566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8" descr="A screenshot of a cell phone&#10;&#10;Description automatically generated">
            <a:extLst>
              <a:ext uri="{FF2B5EF4-FFF2-40B4-BE49-F238E27FC236}">
                <a16:creationId xmlns:a16="http://schemas.microsoft.com/office/drawing/2014/main" id="{29C24C9B-9AB3-45B9-BB8E-22840025C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4027488"/>
            <a:ext cx="32543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0" descr="A close up of a sign&#10;&#10;Description automatically generated">
            <a:extLst>
              <a:ext uri="{FF2B5EF4-FFF2-40B4-BE49-F238E27FC236}">
                <a16:creationId xmlns:a16="http://schemas.microsoft.com/office/drawing/2014/main" id="{5C06DB4C-BB6B-48F7-B8BE-E6A45305F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758825"/>
            <a:ext cx="23733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11188" y="719138"/>
            <a:ext cx="8065268" cy="1143000"/>
          </a:xfrm>
        </p:spPr>
        <p:txBody>
          <a:bodyPr/>
          <a:lstStyle/>
          <a:p>
            <a:pPr eaLnBrk="1" hangingPunct="1"/>
            <a:r>
              <a:rPr lang="en-GB" altLang="en-US" dirty="0"/>
              <a:t>Welcome and introductions</a:t>
            </a:r>
            <a:br>
              <a:rPr lang="en-GB" altLang="en-US" dirty="0"/>
            </a:br>
            <a:r>
              <a:rPr lang="en-GB" altLang="en-US" sz="2400" dirty="0">
                <a:solidFill>
                  <a:srgbClr val="007A87"/>
                </a:solidFill>
              </a:rPr>
              <a:t>Clerks Briefing </a:t>
            </a:r>
            <a:r>
              <a:rPr lang="en-GB" altLang="en-US" sz="2400" dirty="0"/>
              <a:t>|</a:t>
            </a:r>
            <a:r>
              <a:rPr lang="en-GB" altLang="en-US" sz="2400" dirty="0">
                <a:solidFill>
                  <a:srgbClr val="007A87"/>
                </a:solidFill>
              </a:rPr>
              <a:t> Tuesday 17 September 2019</a:t>
            </a:r>
            <a:br>
              <a:rPr lang="en-GB" altLang="en-US" sz="2400" dirty="0">
                <a:solidFill>
                  <a:srgbClr val="007A87"/>
                </a:solidFill>
              </a:rPr>
            </a:br>
            <a:endParaRPr lang="en-GB" altLang="en-US" sz="2400" dirty="0">
              <a:solidFill>
                <a:srgbClr val="007A87"/>
              </a:solidFill>
            </a:endParaRPr>
          </a:p>
        </p:txBody>
      </p:sp>
      <p:sp>
        <p:nvSpPr>
          <p:cNvPr id="4099" name="Rectangle 1027"/>
          <p:cNvSpPr>
            <a:spLocks noGrp="1" noChangeArrowheads="1"/>
          </p:cNvSpPr>
          <p:nvPr>
            <p:ph type="body" idx="1"/>
          </p:nvPr>
        </p:nvSpPr>
        <p:spPr>
          <a:xfrm>
            <a:off x="611188" y="1988840"/>
            <a:ext cx="7772400" cy="4114800"/>
          </a:xfrm>
        </p:spPr>
        <p:txBody>
          <a:bodyPr/>
          <a:lstStyle/>
          <a:p>
            <a:pPr eaLnBrk="1" hangingPunct="1">
              <a:defRPr/>
            </a:pPr>
            <a:r>
              <a:rPr lang="en-GB" altLang="en-US" b="1" dirty="0"/>
              <a:t>Gerri Barry</a:t>
            </a:r>
            <a:br>
              <a:rPr lang="en-GB" altLang="en-US" dirty="0"/>
            </a:br>
            <a:r>
              <a:rPr lang="en-GB" altLang="en-US" dirty="0"/>
              <a:t>Information and Advice Service Manager</a:t>
            </a:r>
          </a:p>
          <a:p>
            <a:pPr marL="0" indent="0" eaLnBrk="1" hangingPunct="1">
              <a:buNone/>
              <a:defRPr/>
            </a:pPr>
            <a:endParaRPr lang="en-GB" altLang="en-US" sz="1200" dirty="0"/>
          </a:p>
          <a:p>
            <a:pPr marL="0" indent="0" eaLnBrk="1" hangingPunct="1">
              <a:buFontTx/>
              <a:buNone/>
              <a:defRPr/>
            </a:pPr>
            <a:endParaRPr lang="en-GB" altLang="en-US" sz="1400" b="1" dirty="0">
              <a:solidFill>
                <a:srgbClr val="FF0000"/>
              </a:solidFill>
            </a:endParaRPr>
          </a:p>
          <a:p>
            <a:pPr marL="0" indent="0" eaLnBrk="1" hangingPunct="1">
              <a:buFontTx/>
              <a:buNone/>
              <a:defRPr/>
            </a:pPr>
            <a:r>
              <a:rPr lang="en-GB" altLang="en-US" b="1" dirty="0">
                <a:solidFill>
                  <a:srgbClr val="FF0000"/>
                </a:solidFill>
              </a:rPr>
              <a:t>PASSWORD PROTECTED WEBPAGES</a:t>
            </a:r>
          </a:p>
          <a:p>
            <a:pPr marL="0" indent="0" eaLnBrk="1" hangingPunct="1">
              <a:buFontTx/>
              <a:buNone/>
              <a:defRPr/>
            </a:pPr>
            <a:r>
              <a:rPr lang="en-GB" altLang="en-US" sz="2000" dirty="0">
                <a:hlinkClick r:id="rId3"/>
              </a:rPr>
              <a:t>www.oldham.gov.uk/chairsofgovernors</a:t>
            </a:r>
            <a:endParaRPr lang="en-GB" altLang="en-US" sz="2000" dirty="0"/>
          </a:p>
          <a:p>
            <a:pPr marL="0" indent="0" eaLnBrk="1" hangingPunct="1">
              <a:buFontTx/>
              <a:buNone/>
              <a:defRPr/>
            </a:pPr>
            <a:r>
              <a:rPr lang="en-GB" altLang="en-US" sz="2000" dirty="0">
                <a:hlinkClick r:id="rId4"/>
              </a:rPr>
              <a:t>www.oldham.gov.uk/linkgovernor</a:t>
            </a:r>
            <a:endParaRPr lang="en-GB" altLang="en-US" sz="2000" dirty="0"/>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122" y="4437112"/>
            <a:ext cx="3856909" cy="2304256"/>
          </a:xfrm>
          <a:prstGeom prst="rect">
            <a:avLst/>
          </a:prstGeom>
        </p:spPr>
      </p:pic>
    </p:spTree>
    <p:extLst>
      <p:ext uri="{BB962C8B-B14F-4D97-AF65-F5344CB8AC3E}">
        <p14:creationId xmlns:p14="http://schemas.microsoft.com/office/powerpoint/2010/main" val="18170930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fade">
                                      <p:cBhvr>
                                        <p:cTn id="12" dur="1000"/>
                                        <p:tgtEl>
                                          <p:spTgt spid="4099">
                                            <p:txEl>
                                              <p:pRg st="0" end="0"/>
                                            </p:txEl>
                                          </p:spTgt>
                                        </p:tgtEl>
                                      </p:cBhvr>
                                    </p:animEffect>
                                    <p:anim calcmode="lin" valueType="num">
                                      <p:cBhvr>
                                        <p:cTn id="13"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09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4099">
                                            <p:txEl>
                                              <p:pRg st="3" end="3"/>
                                            </p:txEl>
                                          </p:spTgt>
                                        </p:tgtEl>
                                        <p:attrNameLst>
                                          <p:attrName>style.visibility</p:attrName>
                                        </p:attrNameLst>
                                      </p:cBhvr>
                                      <p:to>
                                        <p:strVal val="visible"/>
                                      </p:to>
                                    </p:set>
                                    <p:animEffect transition="in" filter="fade">
                                      <p:cBhvr>
                                        <p:cTn id="18" dur="1000"/>
                                        <p:tgtEl>
                                          <p:spTgt spid="4099">
                                            <p:txEl>
                                              <p:pRg st="3" end="3"/>
                                            </p:txEl>
                                          </p:spTgt>
                                        </p:tgtEl>
                                      </p:cBhvr>
                                    </p:animEffect>
                                    <p:anim calcmode="lin" valueType="num">
                                      <p:cBhvr>
                                        <p:cTn id="19"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4099">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4099">
                                            <p:txEl>
                                              <p:pRg st="4" end="4"/>
                                            </p:txEl>
                                          </p:spTgt>
                                        </p:tgtEl>
                                        <p:attrNameLst>
                                          <p:attrName>style.visibility</p:attrName>
                                        </p:attrNameLst>
                                      </p:cBhvr>
                                      <p:to>
                                        <p:strVal val="visible"/>
                                      </p:to>
                                    </p:set>
                                    <p:animEffect transition="in" filter="fade">
                                      <p:cBhvr>
                                        <p:cTn id="24" dur="1000"/>
                                        <p:tgtEl>
                                          <p:spTgt spid="4099">
                                            <p:txEl>
                                              <p:pRg st="4" end="4"/>
                                            </p:txEl>
                                          </p:spTgt>
                                        </p:tgtEl>
                                      </p:cBhvr>
                                    </p:animEffect>
                                    <p:anim calcmode="lin" valueType="num">
                                      <p:cBhvr>
                                        <p:cTn id="25"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099">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4099">
                                            <p:txEl>
                                              <p:pRg st="5" end="5"/>
                                            </p:txEl>
                                          </p:spTgt>
                                        </p:tgtEl>
                                        <p:attrNameLst>
                                          <p:attrName>style.visibility</p:attrName>
                                        </p:attrNameLst>
                                      </p:cBhvr>
                                      <p:to>
                                        <p:strVal val="visible"/>
                                      </p:to>
                                    </p:set>
                                    <p:animEffect transition="in" filter="fade">
                                      <p:cBhvr>
                                        <p:cTn id="30" dur="1000"/>
                                        <p:tgtEl>
                                          <p:spTgt spid="4099">
                                            <p:txEl>
                                              <p:pRg st="5" end="5"/>
                                            </p:txEl>
                                          </p:spTgt>
                                        </p:tgtEl>
                                      </p:cBhvr>
                                    </p:animEffect>
                                    <p:anim calcmode="lin" valueType="num">
                                      <p:cBhvr>
                                        <p:cTn id="31"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4099">
                                            <p:txEl>
                                              <p:pRg st="5" end="5"/>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086" y="1412776"/>
            <a:ext cx="7104091" cy="505750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11560" y="692696"/>
            <a:ext cx="7772400" cy="621630"/>
          </a:xfrm>
        </p:spPr>
        <p:txBody>
          <a:bodyPr/>
          <a:lstStyle/>
          <a:p>
            <a:r>
              <a:rPr lang="en-GB" dirty="0"/>
              <a:t>Updated Governor Contact Details Form</a:t>
            </a:r>
          </a:p>
        </p:txBody>
      </p:sp>
      <p:sp>
        <p:nvSpPr>
          <p:cNvPr id="3" name="Rounded Rectangular Callout 2"/>
          <p:cNvSpPr/>
          <p:nvPr/>
        </p:nvSpPr>
        <p:spPr>
          <a:xfrm>
            <a:off x="3297560" y="3061038"/>
            <a:ext cx="1994520" cy="900680"/>
          </a:xfrm>
          <a:prstGeom prst="wedgeRoundRectCallout">
            <a:avLst>
              <a:gd name="adj1" fmla="val 64491"/>
              <a:gd name="adj2" fmla="val -103886"/>
              <a:gd name="adj3" fmla="val 16667"/>
            </a:avLst>
          </a:prstGeom>
          <a:solidFill>
            <a:srgbClr val="D9FFD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DBS forms must be completed with governors at school within 21 days</a:t>
            </a:r>
          </a:p>
        </p:txBody>
      </p:sp>
      <p:sp>
        <p:nvSpPr>
          <p:cNvPr id="5" name="Rounded Rectangular Callout 4"/>
          <p:cNvSpPr/>
          <p:nvPr/>
        </p:nvSpPr>
        <p:spPr>
          <a:xfrm>
            <a:off x="7422128" y="1395064"/>
            <a:ext cx="1466348" cy="1080120"/>
          </a:xfrm>
          <a:prstGeom prst="wedgeRoundRectCallout">
            <a:avLst>
              <a:gd name="adj1" fmla="val -125892"/>
              <a:gd name="adj2" fmla="val 49749"/>
              <a:gd name="adj3" fmla="val 16667"/>
            </a:avLst>
          </a:prstGeom>
          <a:solidFill>
            <a:srgbClr val="FFE2C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Required by all on </a:t>
            </a:r>
            <a:r>
              <a:rPr lang="en-GB" sz="1200" b="1" dirty="0">
                <a:solidFill>
                  <a:schemeClr val="tx1"/>
                </a:solidFill>
              </a:rPr>
              <a:t>Finance</a:t>
            </a:r>
            <a:r>
              <a:rPr lang="en-GB" sz="1200" dirty="0">
                <a:solidFill>
                  <a:schemeClr val="tx1"/>
                </a:solidFill>
              </a:rPr>
              <a:t> Committee. Good practice for all Governors</a:t>
            </a:r>
          </a:p>
        </p:txBody>
      </p:sp>
      <p:sp>
        <p:nvSpPr>
          <p:cNvPr id="7" name="Rounded Rectangular Callout 6"/>
          <p:cNvSpPr/>
          <p:nvPr/>
        </p:nvSpPr>
        <p:spPr>
          <a:xfrm>
            <a:off x="4788024" y="1267827"/>
            <a:ext cx="1296144" cy="644061"/>
          </a:xfrm>
          <a:prstGeom prst="wedgeRoundRectCallout">
            <a:avLst>
              <a:gd name="adj1" fmla="val 40026"/>
              <a:gd name="adj2" fmla="val 133923"/>
              <a:gd name="adj3" fmla="val 16667"/>
            </a:avLst>
          </a:prstGeom>
          <a:solidFill>
            <a:srgbClr val="FFFF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Prevent Required by all Governors</a:t>
            </a:r>
          </a:p>
        </p:txBody>
      </p:sp>
      <p:sp>
        <p:nvSpPr>
          <p:cNvPr id="8" name="Rounded Rectangular Callout 7"/>
          <p:cNvSpPr/>
          <p:nvPr/>
        </p:nvSpPr>
        <p:spPr>
          <a:xfrm>
            <a:off x="7159979" y="2906653"/>
            <a:ext cx="1884424" cy="900680"/>
          </a:xfrm>
          <a:prstGeom prst="wedgeRoundRectCallout">
            <a:avLst>
              <a:gd name="adj1" fmla="val -79683"/>
              <a:gd name="adj2" fmla="val -88023"/>
              <a:gd name="adj3" fmla="val 16667"/>
            </a:avLst>
          </a:prstGeom>
          <a:solidFill>
            <a:srgbClr val="FFE5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Individual skills matrix completed by all governors and returned to the Chairs to Collate</a:t>
            </a:r>
          </a:p>
        </p:txBody>
      </p:sp>
      <p:cxnSp>
        <p:nvCxnSpPr>
          <p:cNvPr id="13" name="Straight Arrow Connector 12"/>
          <p:cNvCxnSpPr/>
          <p:nvPr/>
        </p:nvCxnSpPr>
        <p:spPr>
          <a:xfrm flipH="1" flipV="1">
            <a:off x="7057892" y="5121188"/>
            <a:ext cx="728472" cy="720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524328" y="4725144"/>
            <a:ext cx="1489540" cy="864096"/>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New</a:t>
            </a:r>
            <a:endParaRPr lang="en-GB" b="1" dirty="0"/>
          </a:p>
        </p:txBody>
      </p:sp>
      <p:cxnSp>
        <p:nvCxnSpPr>
          <p:cNvPr id="15" name="Straight Arrow Connector 14"/>
          <p:cNvCxnSpPr>
            <a:stCxn id="11" idx="1"/>
          </p:cNvCxnSpPr>
          <p:nvPr/>
        </p:nvCxnSpPr>
        <p:spPr>
          <a:xfrm flipH="1" flipV="1">
            <a:off x="7218817" y="4275384"/>
            <a:ext cx="523649" cy="576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7544" y="4462359"/>
            <a:ext cx="1800200" cy="342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11000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14" presetClass="entr" presetSubtype="10" fill="hold" grpId="0" nodeType="afterEffect">
                                  <p:stCondLst>
                                    <p:cond delay="200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par>
                          <p:cTn id="31" fill="hold">
                            <p:stCondLst>
                              <p:cond delay="5000"/>
                            </p:stCondLst>
                            <p:childTnLst>
                              <p:par>
                                <p:cTn id="32" presetID="16" presetClass="entr" presetSubtype="21" fill="hold" grpId="0" nodeType="afterEffect">
                                  <p:stCondLst>
                                    <p:cond delay="100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6500"/>
                            </p:stCondLst>
                            <p:childTnLst>
                              <p:par>
                                <p:cTn id="36" presetID="22" presetClass="entr" presetSubtype="4"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par>
                          <p:cTn id="39" fill="hold">
                            <p:stCondLst>
                              <p:cond delay="8000"/>
                            </p:stCondLst>
                            <p:childTnLst>
                              <p:par>
                                <p:cTn id="40" presetID="53" presetClass="entr" presetSubtype="16"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8500"/>
                            </p:stCondLst>
                            <p:childTnLst>
                              <p:par>
                                <p:cTn id="46" presetID="2" presetClass="entr" presetSubtype="6"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par>
                          <p:cTn id="50" fill="hold">
                            <p:stCondLst>
                              <p:cond delay="9000"/>
                            </p:stCondLst>
                            <p:childTnLst>
                              <p:par>
                                <p:cTn id="51" presetID="2" presetClass="entr" presetSubtype="6"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9500"/>
                            </p:stCondLst>
                            <p:childTnLst>
                              <p:par>
                                <p:cTn id="56" presetID="21" presetClass="entr" presetSubtype="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heel(1)">
                                      <p:cBhvr>
                                        <p:cTn id="5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93E7-3442-42AC-8A35-589A883B3AF7}"/>
              </a:ext>
            </a:extLst>
          </p:cNvPr>
          <p:cNvSpPr>
            <a:spLocks noGrp="1"/>
          </p:cNvSpPr>
          <p:nvPr>
            <p:ph type="title"/>
          </p:nvPr>
        </p:nvSpPr>
        <p:spPr/>
        <p:txBody>
          <a:bodyPr/>
          <a:lstStyle/>
          <a:p>
            <a:r>
              <a:rPr lang="en-GB" dirty="0"/>
              <a:t>Summer Term Governing Body Meetings </a:t>
            </a:r>
          </a:p>
        </p:txBody>
      </p:sp>
      <p:graphicFrame>
        <p:nvGraphicFramePr>
          <p:cNvPr id="4" name="Content Placeholder 3">
            <a:extLst>
              <a:ext uri="{FF2B5EF4-FFF2-40B4-BE49-F238E27FC236}">
                <a16:creationId xmlns:a16="http://schemas.microsoft.com/office/drawing/2014/main" id="{283B4975-834D-4EBB-8C47-2867BF2B7B8C}"/>
              </a:ext>
            </a:extLst>
          </p:cNvPr>
          <p:cNvGraphicFramePr>
            <a:graphicFrameLocks noGrp="1"/>
          </p:cNvGraphicFramePr>
          <p:nvPr>
            <p:ph idx="1"/>
          </p:nvPr>
        </p:nvGraphicFramePr>
        <p:xfrm>
          <a:off x="1548448" y="3548063"/>
          <a:ext cx="5897880" cy="831850"/>
        </p:xfrm>
        <a:graphic>
          <a:graphicData uri="http://schemas.openxmlformats.org/drawingml/2006/table">
            <a:tbl>
              <a:tblPr>
                <a:tableStyleId>{5C22544A-7EE6-4342-B048-85BDC9FD1C3A}</a:tableStyleId>
              </a:tblPr>
              <a:tblGrid>
                <a:gridCol w="5897880">
                  <a:extLst>
                    <a:ext uri="{9D8B030D-6E8A-4147-A177-3AD203B41FA5}">
                      <a16:colId xmlns:a16="http://schemas.microsoft.com/office/drawing/2014/main" val="3094986398"/>
                    </a:ext>
                  </a:extLst>
                </a:gridCol>
              </a:tblGrid>
              <a:tr h="831850">
                <a:tc>
                  <a:txBody>
                    <a:bodyPr/>
                    <a:lstStyle/>
                    <a:p>
                      <a:pPr algn="ctr">
                        <a:spcBef>
                          <a:spcPts val="600"/>
                        </a:spcBef>
                        <a:spcAft>
                          <a:spcPts val="600"/>
                        </a:spcAft>
                        <a:tabLst>
                          <a:tab pos="2637155" algn="ctr"/>
                          <a:tab pos="5274310" algn="r"/>
                          <a:tab pos="457200" algn="l"/>
                        </a:tabLst>
                      </a:pPr>
                      <a:r>
                        <a:rPr lang="en-GB" sz="2400">
                          <a:effectLst/>
                        </a:rPr>
                        <a:t>Meeting Schedule Summer 2019  Agendas</a:t>
                      </a:r>
                      <a:endParaRPr lang="en-GB" sz="1100">
                        <a:solidFill>
                          <a:srgbClr val="61636B"/>
                        </a:solidFill>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448517813"/>
                  </a:ext>
                </a:extLst>
              </a:tr>
            </a:tbl>
          </a:graphicData>
        </a:graphic>
      </p:graphicFrame>
      <p:graphicFrame>
        <p:nvGraphicFramePr>
          <p:cNvPr id="5" name="Table 4">
            <a:extLst>
              <a:ext uri="{FF2B5EF4-FFF2-40B4-BE49-F238E27FC236}">
                <a16:creationId xmlns:a16="http://schemas.microsoft.com/office/drawing/2014/main" id="{A447BC98-B51C-4443-ADBB-FCD4BBF28B3D}"/>
              </a:ext>
            </a:extLst>
          </p:cNvPr>
          <p:cNvGraphicFramePr>
            <a:graphicFrameLocks noGrp="1"/>
          </p:cNvGraphicFramePr>
          <p:nvPr/>
        </p:nvGraphicFramePr>
        <p:xfrm>
          <a:off x="1525588" y="2590767"/>
          <a:ext cx="5943599" cy="2746441"/>
        </p:xfrm>
        <a:graphic>
          <a:graphicData uri="http://schemas.openxmlformats.org/drawingml/2006/table">
            <a:tbl>
              <a:tblPr firstRow="1" firstCol="1" bandRow="1">
                <a:tableStyleId>{5C22544A-7EE6-4342-B048-85BDC9FD1C3A}</a:tableStyleId>
              </a:tblPr>
              <a:tblGrid>
                <a:gridCol w="1262132">
                  <a:extLst>
                    <a:ext uri="{9D8B030D-6E8A-4147-A177-3AD203B41FA5}">
                      <a16:colId xmlns:a16="http://schemas.microsoft.com/office/drawing/2014/main" val="3182250922"/>
                    </a:ext>
                  </a:extLst>
                </a:gridCol>
                <a:gridCol w="1379821">
                  <a:extLst>
                    <a:ext uri="{9D8B030D-6E8A-4147-A177-3AD203B41FA5}">
                      <a16:colId xmlns:a16="http://schemas.microsoft.com/office/drawing/2014/main" val="3342439301"/>
                    </a:ext>
                  </a:extLst>
                </a:gridCol>
                <a:gridCol w="1145080">
                  <a:extLst>
                    <a:ext uri="{9D8B030D-6E8A-4147-A177-3AD203B41FA5}">
                      <a16:colId xmlns:a16="http://schemas.microsoft.com/office/drawing/2014/main" val="2214030024"/>
                    </a:ext>
                  </a:extLst>
                </a:gridCol>
                <a:gridCol w="1078283">
                  <a:extLst>
                    <a:ext uri="{9D8B030D-6E8A-4147-A177-3AD203B41FA5}">
                      <a16:colId xmlns:a16="http://schemas.microsoft.com/office/drawing/2014/main" val="2861368403"/>
                    </a:ext>
                  </a:extLst>
                </a:gridCol>
                <a:gridCol w="1078283">
                  <a:extLst>
                    <a:ext uri="{9D8B030D-6E8A-4147-A177-3AD203B41FA5}">
                      <a16:colId xmlns:a16="http://schemas.microsoft.com/office/drawing/2014/main" val="4294688596"/>
                    </a:ext>
                  </a:extLst>
                </a:gridCol>
              </a:tblGrid>
              <a:tr h="0">
                <a:tc>
                  <a:txBody>
                    <a:bodyPr/>
                    <a:lstStyle/>
                    <a:p>
                      <a:pPr>
                        <a:lnSpc>
                          <a:spcPct val="110000"/>
                        </a:lnSpc>
                        <a:spcAft>
                          <a:spcPts val="0"/>
                        </a:spcAft>
                        <a:tabLst>
                          <a:tab pos="2637155" algn="ctr"/>
                          <a:tab pos="5274310" algn="r"/>
                          <a:tab pos="540385" algn="l"/>
                          <a:tab pos="2637155" algn="ctr"/>
                          <a:tab pos="5274310" algn="r"/>
                        </a:tabLst>
                      </a:pPr>
                      <a:r>
                        <a:rPr lang="en-GB" sz="1200">
                          <a:effectLst/>
                        </a:rPr>
                        <a:t>Month </a:t>
                      </a:r>
                      <a:endParaRPr lang="en-GB" sz="1000">
                        <a:effectLst/>
                      </a:endParaRPr>
                    </a:p>
                    <a:p>
                      <a:pPr>
                        <a:lnSpc>
                          <a:spcPct val="110000"/>
                        </a:lnSpc>
                        <a:spcAft>
                          <a:spcPts val="0"/>
                        </a:spcAft>
                        <a:tabLst>
                          <a:tab pos="2637155" algn="ctr"/>
                          <a:tab pos="5274310" algn="r"/>
                          <a:tab pos="540385" algn="l"/>
                          <a:tab pos="2637155" algn="ctr"/>
                          <a:tab pos="5274310" algn="r"/>
                        </a:tabLst>
                      </a:pPr>
                      <a:r>
                        <a:rPr lang="en-GB" sz="1200">
                          <a:effectLst/>
                        </a:rPr>
                        <a:t>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200">
                          <a:effectLst/>
                        </a:rPr>
                        <a:t>No of </a:t>
                      </a:r>
                      <a:endParaRPr lang="en-GB" sz="1000">
                        <a:effectLst/>
                      </a:endParaRPr>
                    </a:p>
                    <a:p>
                      <a:pPr algn="ctr">
                        <a:lnSpc>
                          <a:spcPct val="110000"/>
                        </a:lnSpc>
                        <a:spcAft>
                          <a:spcPts val="0"/>
                        </a:spcAft>
                        <a:tabLst>
                          <a:tab pos="2637155" algn="ctr"/>
                          <a:tab pos="5274310" algn="r"/>
                          <a:tab pos="540385" algn="l"/>
                          <a:tab pos="2637155" algn="ctr"/>
                          <a:tab pos="5274310" algn="r"/>
                        </a:tabLst>
                      </a:pPr>
                      <a:r>
                        <a:rPr lang="en-GB" sz="1200">
                          <a:effectLst/>
                        </a:rPr>
                        <a:t>FGB Meetings</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200">
                          <a:effectLst/>
                        </a:rPr>
                        <a:t>Committees</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200">
                          <a:effectLst/>
                        </a:rPr>
                        <a:t>Cancelled</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100">
                          <a:effectLst/>
                        </a:rPr>
                        <a:t>Late </a:t>
                      </a:r>
                      <a:endParaRPr lang="en-GB" sz="1000">
                        <a:effectLst/>
                      </a:endParaRPr>
                    </a:p>
                    <a:p>
                      <a:pPr algn="ctr">
                        <a:lnSpc>
                          <a:spcPct val="110000"/>
                        </a:lnSpc>
                        <a:spcAft>
                          <a:spcPts val="0"/>
                        </a:spcAft>
                        <a:tabLst>
                          <a:tab pos="2637155" algn="ctr"/>
                          <a:tab pos="5274310" algn="r"/>
                          <a:tab pos="540385" algn="l"/>
                          <a:tab pos="2637155" algn="ctr"/>
                          <a:tab pos="5274310" algn="r"/>
                        </a:tabLst>
                      </a:pPr>
                      <a:r>
                        <a:rPr lang="en-GB" sz="1100">
                          <a:effectLst/>
                        </a:rPr>
                        <a:t>FGB Meetings</a:t>
                      </a:r>
                      <a:r>
                        <a:rPr lang="en-GB" sz="1200">
                          <a:effectLst/>
                        </a:rPr>
                        <a:t>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43285242"/>
                  </a:ext>
                </a:extLst>
              </a:tr>
              <a:tr h="0">
                <a:tc>
                  <a:txBody>
                    <a:bodyPr/>
                    <a:lstStyle/>
                    <a:p>
                      <a:pPr>
                        <a:lnSpc>
                          <a:spcPct val="110000"/>
                        </a:lnSpc>
                        <a:spcAft>
                          <a:spcPts val="0"/>
                        </a:spcAft>
                        <a:tabLst>
                          <a:tab pos="2637155" algn="ctr"/>
                          <a:tab pos="5274310" algn="r"/>
                          <a:tab pos="540385" algn="l"/>
                          <a:tab pos="2637155" algn="ctr"/>
                          <a:tab pos="5274310" algn="r"/>
                        </a:tabLst>
                      </a:pPr>
                      <a:r>
                        <a:rPr lang="en-GB" sz="1400">
                          <a:effectLst/>
                        </a:rPr>
                        <a:t>April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5</a:t>
                      </a:r>
                      <a:endParaRPr lang="en-GB" sz="1000">
                        <a:effectLst/>
                      </a:endParaRPr>
                    </a:p>
                    <a:p>
                      <a:pPr algn="ctr">
                        <a:lnSpc>
                          <a:spcPct val="110000"/>
                        </a:lnSpc>
                        <a:spcAft>
                          <a:spcPts val="0"/>
                        </a:spcAft>
                        <a:tabLst>
                          <a:tab pos="2637155" algn="ctr"/>
                          <a:tab pos="5274310" algn="r"/>
                          <a:tab pos="540385" algn="l"/>
                          <a:tab pos="2637155" algn="ctr"/>
                          <a:tab pos="5274310" algn="r"/>
                        </a:tabLst>
                      </a:pPr>
                      <a:r>
                        <a:rPr lang="en-GB" sz="1400">
                          <a:effectLst/>
                        </a:rPr>
                        <a:t>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 0</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nSpc>
                          <a:spcPct val="110000"/>
                        </a:lnSpc>
                        <a:spcAft>
                          <a:spcPts val="0"/>
                        </a:spcAft>
                        <a:tabLst>
                          <a:tab pos="2637155" algn="ctr"/>
                          <a:tab pos="5274310" algn="r"/>
                          <a:tab pos="540385" algn="l"/>
                          <a:tab pos="2637155" algn="ctr"/>
                          <a:tab pos="5274310" algn="r"/>
                        </a:tabLst>
                      </a:pPr>
                      <a:r>
                        <a:rPr lang="en-GB" sz="1400">
                          <a:effectLst/>
                        </a:rPr>
                        <a:t> FGB </a:t>
                      </a:r>
                      <a:endParaRPr lang="en-GB" sz="1000">
                        <a:effectLst/>
                      </a:endParaRPr>
                    </a:p>
                    <a:p>
                      <a:pPr>
                        <a:lnSpc>
                          <a:spcPct val="110000"/>
                        </a:lnSpc>
                        <a:spcAft>
                          <a:spcPts val="0"/>
                        </a:spcAft>
                        <a:tabLst>
                          <a:tab pos="2637155" algn="ctr"/>
                          <a:tab pos="5274310" algn="r"/>
                          <a:tab pos="540385" algn="l"/>
                          <a:tab pos="2637155" algn="ctr"/>
                          <a:tab pos="5274310" algn="r"/>
                        </a:tabLst>
                      </a:pPr>
                      <a:r>
                        <a:rPr lang="en-GB" sz="1400">
                          <a:effectLst/>
                        </a:rPr>
                        <a:t>Comm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3</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3407239611"/>
                  </a:ext>
                </a:extLst>
              </a:tr>
              <a:tr h="0">
                <a:tc>
                  <a:txBody>
                    <a:bodyPr/>
                    <a:lstStyle/>
                    <a:p>
                      <a:pPr>
                        <a:lnSpc>
                          <a:spcPct val="110000"/>
                        </a:lnSpc>
                        <a:spcAft>
                          <a:spcPts val="0"/>
                        </a:spcAft>
                        <a:tabLst>
                          <a:tab pos="2637155" algn="ctr"/>
                          <a:tab pos="5274310" algn="r"/>
                          <a:tab pos="540385" algn="l"/>
                          <a:tab pos="2637155" algn="ctr"/>
                          <a:tab pos="5274310" algn="r"/>
                        </a:tabLst>
                      </a:pPr>
                      <a:r>
                        <a:rPr lang="en-GB" sz="1400">
                          <a:effectLst/>
                        </a:rPr>
                        <a:t>May </a:t>
                      </a:r>
                      <a:endParaRPr lang="en-GB" sz="1000">
                        <a:effectLst/>
                      </a:endParaRPr>
                    </a:p>
                    <a:p>
                      <a:pPr>
                        <a:lnSpc>
                          <a:spcPct val="110000"/>
                        </a:lnSpc>
                        <a:spcAft>
                          <a:spcPts val="0"/>
                        </a:spcAft>
                        <a:tabLst>
                          <a:tab pos="2637155" algn="ctr"/>
                          <a:tab pos="5274310" algn="r"/>
                          <a:tab pos="540385" algn="l"/>
                          <a:tab pos="2637155" algn="ctr"/>
                          <a:tab pos="5274310" algn="r"/>
                        </a:tabLst>
                      </a:pPr>
                      <a:r>
                        <a:rPr lang="en-GB" sz="1400">
                          <a:effectLst/>
                        </a:rPr>
                        <a:t>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29</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4</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nSpc>
                          <a:spcPct val="110000"/>
                        </a:lnSpc>
                        <a:spcAft>
                          <a:spcPts val="0"/>
                        </a:spcAft>
                        <a:tabLst>
                          <a:tab pos="2637155" algn="ctr"/>
                          <a:tab pos="5274310" algn="r"/>
                          <a:tab pos="540385" algn="l"/>
                          <a:tab pos="2637155" algn="ctr"/>
                          <a:tab pos="5274310" algn="r"/>
                        </a:tabLst>
                      </a:pPr>
                      <a:r>
                        <a:rPr lang="en-GB" sz="1400">
                          <a:effectLst/>
                        </a:rPr>
                        <a:t> FGB  1</a:t>
                      </a:r>
                      <a:endParaRPr lang="en-GB" sz="1000">
                        <a:effectLst/>
                      </a:endParaRPr>
                    </a:p>
                    <a:p>
                      <a:pPr>
                        <a:lnSpc>
                          <a:spcPct val="110000"/>
                        </a:lnSpc>
                        <a:spcAft>
                          <a:spcPts val="0"/>
                        </a:spcAft>
                        <a:tabLst>
                          <a:tab pos="2637155" algn="ctr"/>
                          <a:tab pos="5274310" algn="r"/>
                          <a:tab pos="540385" algn="l"/>
                          <a:tab pos="2637155" algn="ctr"/>
                          <a:tab pos="5274310" algn="r"/>
                        </a:tabLst>
                      </a:pPr>
                      <a:r>
                        <a:rPr lang="en-GB" sz="1400">
                          <a:effectLst/>
                        </a:rPr>
                        <a:t>Comm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4</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955806129"/>
                  </a:ext>
                </a:extLst>
              </a:tr>
              <a:tr h="0">
                <a:tc>
                  <a:txBody>
                    <a:bodyPr/>
                    <a:lstStyle/>
                    <a:p>
                      <a:pPr>
                        <a:lnSpc>
                          <a:spcPct val="110000"/>
                        </a:lnSpc>
                        <a:spcAft>
                          <a:spcPts val="0"/>
                        </a:spcAft>
                        <a:tabLst>
                          <a:tab pos="2637155" algn="ctr"/>
                          <a:tab pos="5274310" algn="r"/>
                          <a:tab pos="540385" algn="l"/>
                          <a:tab pos="2637155" algn="ctr"/>
                          <a:tab pos="5274310" algn="r"/>
                        </a:tabLst>
                      </a:pPr>
                      <a:r>
                        <a:rPr lang="en-GB" sz="1400">
                          <a:effectLst/>
                        </a:rPr>
                        <a:t>June</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39</a:t>
                      </a:r>
                      <a:endParaRPr lang="en-GB" sz="1000">
                        <a:effectLst/>
                      </a:endParaRPr>
                    </a:p>
                    <a:p>
                      <a:pPr algn="ctr">
                        <a:lnSpc>
                          <a:spcPct val="110000"/>
                        </a:lnSpc>
                        <a:spcAft>
                          <a:spcPts val="0"/>
                        </a:spcAft>
                        <a:tabLst>
                          <a:tab pos="2637155" algn="ctr"/>
                          <a:tab pos="5274310" algn="r"/>
                          <a:tab pos="540385" algn="l"/>
                          <a:tab pos="2637155" algn="ctr"/>
                          <a:tab pos="5274310" algn="r"/>
                        </a:tabLst>
                      </a:pPr>
                      <a:r>
                        <a:rPr lang="en-GB" sz="1400">
                          <a:effectLst/>
                        </a:rPr>
                        <a:t>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6</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nSpc>
                          <a:spcPct val="110000"/>
                        </a:lnSpc>
                        <a:spcAft>
                          <a:spcPts val="0"/>
                        </a:spcAft>
                        <a:tabLst>
                          <a:tab pos="2637155" algn="ctr"/>
                          <a:tab pos="5274310" algn="r"/>
                          <a:tab pos="540385" algn="l"/>
                          <a:tab pos="2637155" algn="ctr"/>
                          <a:tab pos="5274310" algn="r"/>
                        </a:tabLst>
                      </a:pPr>
                      <a:r>
                        <a:rPr lang="en-GB" sz="1400">
                          <a:effectLst/>
                        </a:rPr>
                        <a:t> FGB </a:t>
                      </a:r>
                      <a:endParaRPr lang="en-GB" sz="1000">
                        <a:effectLst/>
                      </a:endParaRPr>
                    </a:p>
                    <a:p>
                      <a:pPr>
                        <a:lnSpc>
                          <a:spcPct val="110000"/>
                        </a:lnSpc>
                        <a:spcAft>
                          <a:spcPts val="0"/>
                        </a:spcAft>
                        <a:tabLst>
                          <a:tab pos="2637155" algn="ctr"/>
                          <a:tab pos="5274310" algn="r"/>
                          <a:tab pos="540385" algn="l"/>
                          <a:tab pos="2637155" algn="ctr"/>
                          <a:tab pos="5274310" algn="r"/>
                        </a:tabLst>
                      </a:pPr>
                      <a:r>
                        <a:rPr lang="en-GB" sz="1400">
                          <a:effectLst/>
                        </a:rPr>
                        <a:t> Comm 4</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6</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3579345328"/>
                  </a:ext>
                </a:extLst>
              </a:tr>
              <a:tr h="554990">
                <a:tc>
                  <a:txBody>
                    <a:bodyPr/>
                    <a:lstStyle/>
                    <a:p>
                      <a:pPr>
                        <a:lnSpc>
                          <a:spcPct val="110000"/>
                        </a:lnSpc>
                        <a:spcAft>
                          <a:spcPts val="0"/>
                        </a:spcAft>
                        <a:tabLst>
                          <a:tab pos="2637155" algn="ctr"/>
                          <a:tab pos="5274310" algn="r"/>
                          <a:tab pos="540385" algn="l"/>
                          <a:tab pos="2637155" algn="ctr"/>
                          <a:tab pos="5274310" algn="r"/>
                        </a:tabLst>
                      </a:pPr>
                      <a:r>
                        <a:rPr lang="en-GB" sz="1400">
                          <a:effectLst/>
                        </a:rPr>
                        <a:t>July</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25</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1</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nSpc>
                          <a:spcPct val="110000"/>
                        </a:lnSpc>
                        <a:spcAft>
                          <a:spcPts val="0"/>
                        </a:spcAft>
                        <a:tabLst>
                          <a:tab pos="2637155" algn="ctr"/>
                          <a:tab pos="5274310" algn="r"/>
                          <a:tab pos="540385" algn="l"/>
                          <a:tab pos="2637155" algn="ctr"/>
                          <a:tab pos="5274310" algn="r"/>
                        </a:tabLst>
                      </a:pPr>
                      <a:r>
                        <a:rPr lang="en-GB" sz="1400">
                          <a:effectLst/>
                        </a:rPr>
                        <a:t>FGB </a:t>
                      </a:r>
                      <a:endParaRPr lang="en-GB" sz="1000">
                        <a:effectLst/>
                      </a:endParaRPr>
                    </a:p>
                    <a:p>
                      <a:pPr>
                        <a:lnSpc>
                          <a:spcPct val="110000"/>
                        </a:lnSpc>
                        <a:spcAft>
                          <a:spcPts val="0"/>
                        </a:spcAft>
                        <a:tabLst>
                          <a:tab pos="2637155" algn="ctr"/>
                          <a:tab pos="5274310" algn="r"/>
                          <a:tab pos="540385" algn="l"/>
                          <a:tab pos="2637155" algn="ctr"/>
                          <a:tab pos="5274310" algn="r"/>
                        </a:tabLst>
                      </a:pPr>
                      <a:r>
                        <a:rPr lang="en-GB" sz="1400">
                          <a:effectLst/>
                        </a:rPr>
                        <a:t>Comm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4 so far</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767099291"/>
                  </a:ext>
                </a:extLst>
              </a:tr>
              <a:tr h="0">
                <a:tc>
                  <a:txBody>
                    <a:bodyPr/>
                    <a:lstStyle/>
                    <a:p>
                      <a:pPr>
                        <a:lnSpc>
                          <a:spcPct val="110000"/>
                        </a:lnSpc>
                        <a:spcAft>
                          <a:spcPts val="0"/>
                        </a:spcAft>
                        <a:tabLst>
                          <a:tab pos="2637155" algn="ctr"/>
                          <a:tab pos="5274310" algn="r"/>
                          <a:tab pos="540385" algn="l"/>
                          <a:tab pos="2637155" algn="ctr"/>
                          <a:tab pos="5274310" algn="r"/>
                        </a:tabLst>
                      </a:pPr>
                      <a:r>
                        <a:rPr lang="en-GB" sz="1400">
                          <a:effectLst/>
                        </a:rPr>
                        <a:t>Total:</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98 </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gn="ctr">
                        <a:lnSpc>
                          <a:spcPct val="110000"/>
                        </a:lnSpc>
                        <a:spcAft>
                          <a:spcPts val="0"/>
                        </a:spcAft>
                        <a:tabLst>
                          <a:tab pos="2637155" algn="ctr"/>
                          <a:tab pos="5274310" algn="r"/>
                          <a:tab pos="540385" algn="l"/>
                          <a:tab pos="2637155" algn="ctr"/>
                          <a:tab pos="5274310" algn="r"/>
                        </a:tabLst>
                      </a:pPr>
                      <a:r>
                        <a:rPr lang="en-GB" sz="1400">
                          <a:effectLst/>
                        </a:rPr>
                        <a:t>11</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nSpc>
                          <a:spcPct val="110000"/>
                        </a:lnSpc>
                        <a:spcAft>
                          <a:spcPts val="0"/>
                        </a:spcAft>
                        <a:tabLst>
                          <a:tab pos="2637155" algn="ctr"/>
                          <a:tab pos="5274310" algn="r"/>
                          <a:tab pos="540385" algn="l"/>
                          <a:tab pos="2637155" algn="ctr"/>
                          <a:tab pos="5274310" algn="r"/>
                        </a:tabLst>
                      </a:pPr>
                      <a:r>
                        <a:rPr lang="en-GB" sz="1400">
                          <a:effectLst/>
                        </a:rPr>
                        <a:t> FGB 1</a:t>
                      </a:r>
                      <a:endParaRPr lang="en-GB" sz="1000">
                        <a:effectLst/>
                      </a:endParaRPr>
                    </a:p>
                    <a:p>
                      <a:pPr>
                        <a:lnSpc>
                          <a:spcPct val="110000"/>
                        </a:lnSpc>
                        <a:spcAft>
                          <a:spcPts val="0"/>
                        </a:spcAft>
                        <a:tabLst>
                          <a:tab pos="2637155" algn="ctr"/>
                          <a:tab pos="5274310" algn="r"/>
                          <a:tab pos="540385" algn="l"/>
                          <a:tab pos="2637155" algn="ctr"/>
                          <a:tab pos="5274310" algn="r"/>
                        </a:tabLst>
                      </a:pPr>
                      <a:r>
                        <a:rPr lang="en-GB" sz="1400">
                          <a:effectLst/>
                        </a:rPr>
                        <a:t> Comm 5</a:t>
                      </a:r>
                      <a:endParaRPr lang="en-GB" sz="1000">
                        <a:solidFill>
                          <a:srgbClr val="61636B"/>
                        </a:solidFill>
                        <a:effectLst/>
                        <a:latin typeface="Arial" panose="020B0604020202020204" pitchFamily="34" charset="0"/>
                        <a:ea typeface="Times New Roman" panose="02020603050405020304" pitchFamily="18" charset="0"/>
                      </a:endParaRPr>
                    </a:p>
                  </a:txBody>
                  <a:tcPr marL="68580" marR="68580" marT="0" marB="0"/>
                </a:tc>
                <a:tc>
                  <a:txBody>
                    <a:bodyPr/>
                    <a:lstStyle/>
                    <a:p>
                      <a:pPr>
                        <a:lnSpc>
                          <a:spcPct val="110000"/>
                        </a:lnSpc>
                        <a:spcAft>
                          <a:spcPts val="0"/>
                        </a:spcAft>
                        <a:tabLst>
                          <a:tab pos="2637155" algn="ctr"/>
                          <a:tab pos="5274310" algn="r"/>
                          <a:tab pos="540385" algn="l"/>
                          <a:tab pos="2637155" algn="ctr"/>
                          <a:tab pos="5274310" algn="r"/>
                        </a:tabLst>
                      </a:pPr>
                      <a:r>
                        <a:rPr lang="en-GB" sz="1400" dirty="0">
                          <a:effectLst/>
                        </a:rPr>
                        <a:t> FGB </a:t>
                      </a:r>
                      <a:endParaRPr lang="en-GB" sz="1000" dirty="0">
                        <a:effectLst/>
                      </a:endParaRPr>
                    </a:p>
                    <a:p>
                      <a:pPr>
                        <a:lnSpc>
                          <a:spcPct val="110000"/>
                        </a:lnSpc>
                        <a:spcAft>
                          <a:spcPts val="0"/>
                        </a:spcAft>
                        <a:tabLst>
                          <a:tab pos="2637155" algn="ctr"/>
                          <a:tab pos="5274310" algn="r"/>
                          <a:tab pos="540385" algn="l"/>
                          <a:tab pos="2637155" algn="ctr"/>
                          <a:tab pos="5274310" algn="r"/>
                        </a:tabLst>
                      </a:pPr>
                      <a:r>
                        <a:rPr lang="en-GB" sz="1400" dirty="0">
                          <a:effectLst/>
                        </a:rPr>
                        <a:t> </a:t>
                      </a:r>
                      <a:endParaRPr lang="en-GB" sz="1000" dirty="0">
                        <a:solidFill>
                          <a:srgbClr val="61636B"/>
                        </a:solidFill>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635022864"/>
                  </a:ext>
                </a:extLst>
              </a:tr>
            </a:tbl>
          </a:graphicData>
        </a:graphic>
      </p:graphicFrame>
      <p:sp>
        <p:nvSpPr>
          <p:cNvPr id="6" name="Rectangle 1">
            <a:extLst>
              <a:ext uri="{FF2B5EF4-FFF2-40B4-BE49-F238E27FC236}">
                <a16:creationId xmlns:a16="http://schemas.microsoft.com/office/drawing/2014/main" id="{24C68945-36FA-4719-9BCD-94DE438D82E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eaLnBrk="0" hangingPunct="0">
              <a:tabLst>
                <a:tab pos="539750" algn="r"/>
                <a:tab pos="2636838" algn="ctr"/>
                <a:tab pos="5273675" algn="r"/>
              </a:tabLst>
              <a:defRPr>
                <a:solidFill>
                  <a:schemeClr val="tx1"/>
                </a:solidFill>
                <a:latin typeface="Arial" panose="020B0604020202020204" pitchFamily="34" charset="0"/>
              </a:defRPr>
            </a:lvl1pPr>
            <a:lvl2pPr eaLnBrk="0" hangingPunct="0">
              <a:tabLst>
                <a:tab pos="539750" algn="r"/>
                <a:tab pos="2636838" algn="ctr"/>
                <a:tab pos="5273675" algn="r"/>
              </a:tabLst>
              <a:defRPr>
                <a:solidFill>
                  <a:schemeClr val="tx1"/>
                </a:solidFill>
                <a:latin typeface="Arial" panose="020B0604020202020204" pitchFamily="34" charset="0"/>
              </a:defRPr>
            </a:lvl2pPr>
            <a:lvl3pPr eaLnBrk="0" hangingPunct="0">
              <a:tabLst>
                <a:tab pos="539750" algn="r"/>
                <a:tab pos="2636838" algn="ctr"/>
                <a:tab pos="5273675" algn="r"/>
              </a:tabLst>
              <a:defRPr>
                <a:solidFill>
                  <a:schemeClr val="tx1"/>
                </a:solidFill>
                <a:latin typeface="Arial" panose="020B0604020202020204" pitchFamily="34" charset="0"/>
              </a:defRPr>
            </a:lvl3pPr>
            <a:lvl4pPr eaLnBrk="0" hangingPunct="0">
              <a:tabLst>
                <a:tab pos="539750" algn="r"/>
                <a:tab pos="2636838" algn="ctr"/>
                <a:tab pos="5273675" algn="r"/>
              </a:tabLst>
              <a:defRPr>
                <a:solidFill>
                  <a:schemeClr val="tx1"/>
                </a:solidFill>
                <a:latin typeface="Arial" panose="020B0604020202020204" pitchFamily="34" charset="0"/>
              </a:defRPr>
            </a:lvl4pPr>
            <a:lvl5pPr eaLnBrk="0" hangingPunct="0">
              <a:tabLst>
                <a:tab pos="539750" algn="r"/>
                <a:tab pos="2636838" algn="ctr"/>
                <a:tab pos="5273675" algn="r"/>
              </a:tabLst>
              <a:defRPr>
                <a:solidFill>
                  <a:schemeClr val="tx1"/>
                </a:solidFill>
                <a:latin typeface="Arial" panose="020B0604020202020204" pitchFamily="34" charset="0"/>
              </a:defRPr>
            </a:lvl5pPr>
            <a:lvl6pPr eaLnBrk="0" fontAlgn="base" hangingPunct="0">
              <a:spcBef>
                <a:spcPct val="0"/>
              </a:spcBef>
              <a:spcAft>
                <a:spcPct val="0"/>
              </a:spcAft>
              <a:tabLst>
                <a:tab pos="539750" algn="r"/>
                <a:tab pos="2636838" algn="ctr"/>
                <a:tab pos="5273675" algn="r"/>
              </a:tabLst>
              <a:defRPr>
                <a:solidFill>
                  <a:schemeClr val="tx1"/>
                </a:solidFill>
                <a:latin typeface="Arial" panose="020B0604020202020204" pitchFamily="34" charset="0"/>
              </a:defRPr>
            </a:lvl6pPr>
            <a:lvl7pPr eaLnBrk="0" fontAlgn="base" hangingPunct="0">
              <a:spcBef>
                <a:spcPct val="0"/>
              </a:spcBef>
              <a:spcAft>
                <a:spcPct val="0"/>
              </a:spcAft>
              <a:tabLst>
                <a:tab pos="539750" algn="r"/>
                <a:tab pos="2636838" algn="ctr"/>
                <a:tab pos="5273675" algn="r"/>
              </a:tabLst>
              <a:defRPr>
                <a:solidFill>
                  <a:schemeClr val="tx1"/>
                </a:solidFill>
                <a:latin typeface="Arial" panose="020B0604020202020204" pitchFamily="34" charset="0"/>
              </a:defRPr>
            </a:lvl7pPr>
            <a:lvl8pPr eaLnBrk="0" fontAlgn="base" hangingPunct="0">
              <a:spcBef>
                <a:spcPct val="0"/>
              </a:spcBef>
              <a:spcAft>
                <a:spcPct val="0"/>
              </a:spcAft>
              <a:tabLst>
                <a:tab pos="539750" algn="r"/>
                <a:tab pos="2636838" algn="ctr"/>
                <a:tab pos="5273675" algn="r"/>
              </a:tabLst>
              <a:defRPr>
                <a:solidFill>
                  <a:schemeClr val="tx1"/>
                </a:solidFill>
                <a:latin typeface="Arial" panose="020B0604020202020204" pitchFamily="34" charset="0"/>
              </a:defRPr>
            </a:lvl8pPr>
            <a:lvl9pPr eaLnBrk="0" fontAlgn="base" hangingPunct="0">
              <a:spcBef>
                <a:spcPct val="0"/>
              </a:spcBef>
              <a:spcAft>
                <a:spcPct val="0"/>
              </a:spcAft>
              <a:tabLst>
                <a:tab pos="539750" algn="r"/>
                <a:tab pos="2636838" algn="ctr"/>
                <a:tab pos="52736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39750" algn="r"/>
                <a:tab pos="2636838" algn="ctr"/>
                <a:tab pos="5273675" algn="r"/>
              </a:tabLst>
            </a:pPr>
            <a:r>
              <a:rPr kumimoji="0" lang="en-GB" altLang="ja-JP" sz="1600" b="1" i="0" u="none" strike="noStrike" cap="none" normalizeH="0" baseline="0">
                <a:ln>
                  <a:noFill/>
                </a:ln>
                <a:solidFill>
                  <a:srgbClr val="000000"/>
                </a:solidFill>
                <a:effectLst/>
                <a:latin typeface="Arial" panose="020B0604020202020204" pitchFamily="34" charset="0"/>
                <a:ea typeface="MS Mincho" panose="020B0400000000000000" pitchFamily="49" charset="-128"/>
                <a:cs typeface="Arial" panose="020B0604020202020204" pitchFamily="34" charset="0"/>
              </a:rPr>
              <a:t> </a:t>
            </a:r>
            <a:endParaRPr kumimoji="0" lang="en-GB" altLang="ja-JP" sz="1100" b="1" i="1" u="none" strike="noStrike" cap="none" normalizeH="0" baseline="0">
              <a:ln>
                <a:noFill/>
              </a:ln>
              <a:solidFill>
                <a:srgbClr val="61636B"/>
              </a:solidFill>
              <a:effectLst/>
              <a:latin typeface="Arial" panose="020B0604020202020204" pitchFamily="34" charset="0"/>
              <a:ea typeface="MS Mincho" panose="020B0400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r"/>
                <a:tab pos="2636838" algn="ctr"/>
                <a:tab pos="5273675" algn="r"/>
              </a:tabLst>
            </a:pPr>
            <a:br>
              <a:rPr kumimoji="0" lang="en-GB" altLang="ja-JP" sz="1000" b="0" i="0" u="none" strike="noStrike" cap="none" normalizeH="0" baseline="0">
                <a:ln>
                  <a:noFill/>
                </a:ln>
                <a:solidFill>
                  <a:srgbClr val="61636B"/>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ja-JP" sz="1000" b="0" i="0" u="none" strike="noStrike" cap="none" normalizeH="0" baseline="0">
                <a:ln>
                  <a:noFill/>
                </a:ln>
                <a:solidFill>
                  <a:srgbClr val="61636B"/>
                </a:solidFill>
                <a:effectLst/>
                <a:latin typeface="Arial" panose="020B0604020202020204" pitchFamily="34" charset="0"/>
                <a:ea typeface="Times New Roman" panose="02020603050405020304" pitchFamily="18" charset="0"/>
                <a:cs typeface="Arial" panose="020B0604020202020204" pitchFamily="34" charset="0"/>
              </a:rPr>
            </a:br>
            <a:endParaRPr kumimoji="0" lang="en-GB" altLang="ja-JP"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39750" algn="r"/>
                <a:tab pos="2636838" algn="ctr"/>
                <a:tab pos="5273675" algn="r"/>
              </a:tabLst>
            </a:pPr>
            <a:endParaRPr kumimoji="0" lang="en-GB" altLang="ja-JP"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36936076"/>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83568" y="764704"/>
            <a:ext cx="7488832" cy="648072"/>
          </a:xfrm>
        </p:spPr>
        <p:txBody>
          <a:bodyPr/>
          <a:lstStyle/>
          <a:p>
            <a:pPr eaLnBrk="1" hangingPunct="1"/>
            <a:r>
              <a:rPr lang="en-GB" altLang="en-US" dirty="0"/>
              <a:t>Clerk Update as an Agenda item</a:t>
            </a:r>
            <a:br>
              <a:rPr lang="en-GB" altLang="en-US" dirty="0"/>
            </a:br>
            <a:endParaRPr lang="en-GB" altLang="en-US" sz="2400" dirty="0">
              <a:solidFill>
                <a:srgbClr val="007A87"/>
              </a:solidFill>
            </a:endParaRPr>
          </a:p>
        </p:txBody>
      </p:sp>
      <p:sp>
        <p:nvSpPr>
          <p:cNvPr id="4099" name="Rectangle 1027"/>
          <p:cNvSpPr>
            <a:spLocks noGrp="1" noChangeArrowheads="1"/>
          </p:cNvSpPr>
          <p:nvPr>
            <p:ph type="body" idx="1"/>
          </p:nvPr>
        </p:nvSpPr>
        <p:spPr>
          <a:xfrm>
            <a:off x="395536" y="1628799"/>
            <a:ext cx="8280920" cy="3384376"/>
          </a:xfrm>
        </p:spPr>
        <p:txBody>
          <a:bodyPr/>
          <a:lstStyle/>
          <a:p>
            <a:pPr lvl="1">
              <a:spcAft>
                <a:spcPts val="1200"/>
              </a:spcAft>
              <a:buFont typeface="Arial" panose="020B0604020202020204" pitchFamily="34" charset="0"/>
              <a:buChar char="•"/>
              <a:defRPr/>
            </a:pPr>
            <a:r>
              <a:rPr lang="en-GB" altLang="en-US" sz="2400" dirty="0"/>
              <a:t>Clerks </a:t>
            </a:r>
            <a:r>
              <a:rPr lang="en-GB" altLang="en-US" sz="2400" b="1" dirty="0">
                <a:solidFill>
                  <a:srgbClr val="FF0000"/>
                </a:solidFill>
              </a:rPr>
              <a:t>must</a:t>
            </a:r>
            <a:r>
              <a:rPr lang="en-GB" altLang="en-US" sz="2400" dirty="0"/>
              <a:t> </a:t>
            </a:r>
            <a:r>
              <a:rPr lang="en-GB" altLang="en-US" sz="2400" b="1" dirty="0"/>
              <a:t>share any new updates that occur during the term </a:t>
            </a:r>
            <a:r>
              <a:rPr lang="en-GB" altLang="en-US" sz="2400" dirty="0"/>
              <a:t>e.g. Appointment of a new Director of Education and Early Years etc.</a:t>
            </a:r>
          </a:p>
          <a:p>
            <a:pPr lvl="1">
              <a:spcAft>
                <a:spcPts val="0"/>
              </a:spcAft>
              <a:buFont typeface="Arial" panose="020B0604020202020204" pitchFamily="34" charset="0"/>
              <a:buChar char="•"/>
              <a:defRPr/>
            </a:pPr>
            <a:r>
              <a:rPr lang="en-GB" altLang="en-US" sz="2400" dirty="0"/>
              <a:t>LOOK OUT for a ‘</a:t>
            </a:r>
            <a:r>
              <a:rPr lang="en-GB" altLang="en-US" sz="2400" b="1" dirty="0"/>
              <a:t>Clerk Update</a:t>
            </a:r>
            <a:r>
              <a:rPr lang="en-GB" altLang="en-US" sz="2400" dirty="0"/>
              <a:t>’ email</a:t>
            </a:r>
          </a:p>
          <a:p>
            <a:pPr lvl="2">
              <a:spcAft>
                <a:spcPts val="0"/>
              </a:spcAft>
              <a:buFont typeface="Symbol" panose="05050102010706020507" pitchFamily="18" charset="2"/>
              <a:buChar char="-"/>
              <a:defRPr/>
            </a:pPr>
            <a:r>
              <a:rPr lang="en-GB" altLang="en-US" sz="2200" dirty="0"/>
              <a:t>Drop in text from email ensuring that the information is written in it’s correct ‘tense’ – i.e. something that happened or is going to happen etc.</a:t>
            </a:r>
          </a:p>
          <a:p>
            <a:pPr lvl="1">
              <a:spcAft>
                <a:spcPts val="1200"/>
              </a:spcAft>
              <a:buFont typeface="Arial" panose="020B0604020202020204" pitchFamily="34" charset="0"/>
              <a:buChar char="•"/>
              <a:defRPr/>
            </a:pPr>
            <a:r>
              <a:rPr lang="en-GB" altLang="en-US" sz="2400" dirty="0"/>
              <a:t>Please make sure it is minuted</a:t>
            </a:r>
          </a:p>
          <a:p>
            <a:pPr lvl="1">
              <a:spcAft>
                <a:spcPts val="1200"/>
              </a:spcAft>
              <a:buFont typeface="Arial" panose="020B0604020202020204" pitchFamily="34" charset="0"/>
              <a:buChar char="•"/>
              <a:defRPr/>
            </a:pPr>
            <a:endParaRPr lang="en-GB" altLang="en-US" sz="2400" dirty="0"/>
          </a:p>
          <a:p>
            <a:pPr lvl="1">
              <a:spcAft>
                <a:spcPts val="1200"/>
              </a:spcAft>
              <a:buFont typeface="Arial" panose="020B0604020202020204" pitchFamily="34" charset="0"/>
              <a:buChar char="•"/>
              <a:defRPr/>
            </a:pPr>
            <a:endParaRPr lang="en-GB" altLang="en-US" sz="2400" dirty="0"/>
          </a:p>
          <a:p>
            <a:pPr marL="457200" lvl="1" indent="0">
              <a:spcAft>
                <a:spcPts val="1200"/>
              </a:spcAft>
              <a:buNone/>
              <a:defRPr/>
            </a:pPr>
            <a:endParaRPr lang="en-GB" altLang="en-US" sz="2400" dirty="0"/>
          </a:p>
        </p:txBody>
      </p:sp>
      <p:sp>
        <p:nvSpPr>
          <p:cNvPr id="2" name="Rounded Rectangle 1"/>
          <p:cNvSpPr/>
          <p:nvPr/>
        </p:nvSpPr>
        <p:spPr>
          <a:xfrm rot="21200656">
            <a:off x="1790179" y="5261314"/>
            <a:ext cx="5760640" cy="792088"/>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This is important!</a:t>
            </a:r>
          </a:p>
        </p:txBody>
      </p:sp>
    </p:spTree>
    <p:extLst>
      <p:ext uri="{BB962C8B-B14F-4D97-AF65-F5344CB8AC3E}">
        <p14:creationId xmlns:p14="http://schemas.microsoft.com/office/powerpoint/2010/main" val="7884954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Effect transition="in" filter="fade">
                                      <p:cBhvr>
                                        <p:cTn id="13" dur="1000"/>
                                        <p:tgtEl>
                                          <p:spTgt spid="4099">
                                            <p:txEl>
                                              <p:pRg st="0" end="0"/>
                                            </p:txEl>
                                          </p:spTgt>
                                        </p:tgtEl>
                                      </p:cBhvr>
                                    </p:animEffect>
                                    <p:anim calcmode="lin" valueType="num">
                                      <p:cBhvr>
                                        <p:cTn id="14"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099">
                                            <p:txEl>
                                              <p:pRg st="1" end="1"/>
                                            </p:txEl>
                                          </p:spTgt>
                                        </p:tgtEl>
                                        <p:attrNameLst>
                                          <p:attrName>style.visibility</p:attrName>
                                        </p:attrNameLst>
                                      </p:cBhvr>
                                      <p:to>
                                        <p:strVal val="visible"/>
                                      </p:to>
                                    </p:set>
                                    <p:animEffect transition="in" filter="fade">
                                      <p:cBhvr>
                                        <p:cTn id="18" dur="1000"/>
                                        <p:tgtEl>
                                          <p:spTgt spid="4099">
                                            <p:txEl>
                                              <p:pRg st="1" end="1"/>
                                            </p:txEl>
                                          </p:spTgt>
                                        </p:tgtEl>
                                      </p:cBhvr>
                                    </p:animEffect>
                                    <p:anim calcmode="lin" valueType="num">
                                      <p:cBhvr>
                                        <p:cTn id="19"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099">
                                            <p:txEl>
                                              <p:pRg st="2" end="2"/>
                                            </p:txEl>
                                          </p:spTgt>
                                        </p:tgtEl>
                                        <p:attrNameLst>
                                          <p:attrName>style.visibility</p:attrName>
                                        </p:attrNameLst>
                                      </p:cBhvr>
                                      <p:to>
                                        <p:strVal val="visible"/>
                                      </p:to>
                                    </p:set>
                                    <p:animEffect transition="in" filter="fade">
                                      <p:cBhvr>
                                        <p:cTn id="23" dur="1000"/>
                                        <p:tgtEl>
                                          <p:spTgt spid="4099">
                                            <p:txEl>
                                              <p:pRg st="2" end="2"/>
                                            </p:txEl>
                                          </p:spTgt>
                                        </p:tgtEl>
                                      </p:cBhvr>
                                    </p:animEffect>
                                    <p:anim calcmode="lin" valueType="num">
                                      <p:cBhvr>
                                        <p:cTn id="24"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099">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4099">
                                            <p:txEl>
                                              <p:pRg st="3" end="3"/>
                                            </p:txEl>
                                          </p:spTgt>
                                        </p:tgtEl>
                                        <p:attrNameLst>
                                          <p:attrName>style.visibility</p:attrName>
                                        </p:attrNameLst>
                                      </p:cBhvr>
                                      <p:to>
                                        <p:strVal val="visible"/>
                                      </p:to>
                                    </p:set>
                                    <p:animEffect transition="in" filter="fade">
                                      <p:cBhvr>
                                        <p:cTn id="28" dur="1000"/>
                                        <p:tgtEl>
                                          <p:spTgt spid="4099">
                                            <p:txEl>
                                              <p:pRg st="3" end="3"/>
                                            </p:txEl>
                                          </p:spTgt>
                                        </p:tgtEl>
                                      </p:cBhvr>
                                    </p:animEffect>
                                    <p:anim calcmode="lin" valueType="num">
                                      <p:cBhvr>
                                        <p:cTn id="29"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099">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1" presetClass="entr" presetSubtype="0" fill="hold" grpId="1"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fltVal val="0"/>
                                          </p:val>
                                        </p:tav>
                                        <p:tav tm="100000">
                                          <p:val>
                                            <p:strVal val="#ppt_w"/>
                                          </p:val>
                                        </p:tav>
                                      </p:tavLst>
                                    </p:anim>
                                    <p:anim calcmode="lin" valueType="num">
                                      <p:cBhvr>
                                        <p:cTn id="35" dur="1000" fill="hold"/>
                                        <p:tgtEl>
                                          <p:spTgt spid="2"/>
                                        </p:tgtEl>
                                        <p:attrNameLst>
                                          <p:attrName>ppt_h</p:attrName>
                                        </p:attrNameLst>
                                      </p:cBhvr>
                                      <p:tavLst>
                                        <p:tav tm="0">
                                          <p:val>
                                            <p:fltVal val="0"/>
                                          </p:val>
                                        </p:tav>
                                        <p:tav tm="100000">
                                          <p:val>
                                            <p:strVal val="#ppt_h"/>
                                          </p:val>
                                        </p:tav>
                                      </p:tavLst>
                                    </p:anim>
                                    <p:anim calcmode="lin" valueType="num">
                                      <p:cBhvr>
                                        <p:cTn id="36" dur="1000" fill="hold"/>
                                        <p:tgtEl>
                                          <p:spTgt spid="2"/>
                                        </p:tgtEl>
                                        <p:attrNameLst>
                                          <p:attrName>style.rotation</p:attrName>
                                        </p:attrNameLst>
                                      </p:cBhvr>
                                      <p:tavLst>
                                        <p:tav tm="0">
                                          <p:val>
                                            <p:fltVal val="90"/>
                                          </p:val>
                                        </p:tav>
                                        <p:tav tm="100000">
                                          <p:val>
                                            <p:fltVal val="0"/>
                                          </p:val>
                                        </p:tav>
                                      </p:tavLst>
                                    </p:anim>
                                    <p:animEffect transition="in" filter="fade">
                                      <p:cBhvr>
                                        <p:cTn id="37" dur="1000"/>
                                        <p:tgtEl>
                                          <p:spTgt spid="2"/>
                                        </p:tgtEl>
                                      </p:cBhvr>
                                    </p:animEffect>
                                  </p:childTnLst>
                                </p:cTn>
                              </p:par>
                            </p:childTnLst>
                          </p:cTn>
                        </p:par>
                        <p:par>
                          <p:cTn id="38" fill="hold">
                            <p:stCondLst>
                              <p:cond delay="3000"/>
                            </p:stCondLst>
                            <p:childTnLst>
                              <p:par>
                                <p:cTn id="39" presetID="6" presetClass="emph" presetSubtype="0" fill="hold" grpId="0" nodeType="afterEffect">
                                  <p:stCondLst>
                                    <p:cond delay="0"/>
                                  </p:stCondLst>
                                  <p:childTnLst>
                                    <p:animScale>
                                      <p:cBhvr>
                                        <p:cTn id="4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4099" grpId="0" build="p"/>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62" y="679425"/>
            <a:ext cx="7709244" cy="705141"/>
          </a:xfrm>
        </p:spPr>
        <p:txBody>
          <a:bodyPr/>
          <a:lstStyle/>
          <a:p>
            <a:r>
              <a:rPr lang="en-GB" dirty="0"/>
              <a:t>Minute template</a:t>
            </a:r>
            <a:br>
              <a:rPr lang="en-GB" dirty="0"/>
            </a:br>
            <a:endParaRPr lang="en-GB" sz="2400" dirty="0">
              <a:solidFill>
                <a:srgbClr val="007A87"/>
              </a:solidFill>
            </a:endParaRPr>
          </a:p>
        </p:txBody>
      </p:sp>
      <p:sp>
        <p:nvSpPr>
          <p:cNvPr id="6" name="Content Placeholder 2"/>
          <p:cNvSpPr txBox="1">
            <a:spLocks/>
          </p:cNvSpPr>
          <p:nvPr/>
        </p:nvSpPr>
        <p:spPr bwMode="auto">
          <a:xfrm>
            <a:off x="535164" y="3041576"/>
            <a:ext cx="4108281" cy="3312368"/>
          </a:xfrm>
          <a:prstGeom prst="rect">
            <a:avLst/>
          </a:pr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sz="1800" b="1" kern="0" dirty="0">
                <a:solidFill>
                  <a:srgbClr val="FF0000"/>
                </a:solidFill>
              </a:rPr>
              <a:t>RED</a:t>
            </a:r>
            <a:r>
              <a:rPr lang="en-GB" sz="1800" kern="0" dirty="0"/>
              <a:t> text is standard on the template which signifies that no changes have been made.</a:t>
            </a:r>
          </a:p>
          <a:p>
            <a:pPr>
              <a:spcAft>
                <a:spcPts val="1200"/>
              </a:spcAft>
            </a:pPr>
            <a:r>
              <a:rPr lang="en-GB" sz="1800" b="1" kern="0" dirty="0">
                <a:solidFill>
                  <a:schemeClr val="tx1"/>
                </a:solidFill>
              </a:rPr>
              <a:t>BLACK</a:t>
            </a:r>
            <a:r>
              <a:rPr lang="en-GB" sz="1800" kern="0" dirty="0"/>
              <a:t> text is </a:t>
            </a:r>
            <a:r>
              <a:rPr lang="en-GB" sz="1800" b="1" kern="0" dirty="0"/>
              <a:t>what you have typed in </a:t>
            </a:r>
            <a:r>
              <a:rPr lang="en-GB" sz="1800" kern="0" dirty="0"/>
              <a:t>i.e. your minutes, changes, amendments etc.</a:t>
            </a:r>
          </a:p>
          <a:p>
            <a:pPr>
              <a:spcAft>
                <a:spcPts val="1200"/>
              </a:spcAft>
            </a:pPr>
            <a:r>
              <a:rPr lang="en-GB" sz="1800" b="1" dirty="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Yellow highlighted</a:t>
            </a:r>
            <a:r>
              <a:rPr lang="en-GB" sz="1800" b="1" kern="0" dirty="0">
                <a:solidFill>
                  <a:srgbClr val="FF0000"/>
                </a:solidFill>
              </a:rPr>
              <a:t> </a:t>
            </a:r>
            <a:r>
              <a:rPr lang="en-GB" sz="1800" kern="0" dirty="0"/>
              <a:t>text will always need changing or deleting.</a:t>
            </a:r>
          </a:p>
          <a:p>
            <a:pPr>
              <a:spcAft>
                <a:spcPts val="1200"/>
              </a:spcAft>
            </a:pPr>
            <a:r>
              <a:rPr lang="en-GB" sz="1800" b="1" kern="0" dirty="0"/>
              <a:t>Delete</a:t>
            </a:r>
            <a:r>
              <a:rPr lang="en-GB" sz="1800" kern="0" dirty="0"/>
              <a:t> </a:t>
            </a:r>
            <a:r>
              <a:rPr lang="en-GB" sz="1800" b="1" dirty="0">
                <a:solidFill>
                  <a:schemeClr val="tx1"/>
                </a:solidFill>
                <a:highlight>
                  <a:srgbClr val="FF00FF"/>
                </a:highlight>
                <a:latin typeface="Arial" panose="020B0604020202020204" pitchFamily="34" charset="0"/>
                <a:ea typeface="Times New Roman" panose="02020603050405020304" pitchFamily="18" charset="0"/>
              </a:rPr>
              <a:t>Magenta highlighted</a:t>
            </a:r>
            <a:r>
              <a:rPr lang="en-GB" sz="1800" i="1" kern="0" dirty="0"/>
              <a:t> </a:t>
            </a:r>
            <a:r>
              <a:rPr lang="en-GB" sz="1800" kern="0" dirty="0"/>
              <a:t>text.  </a:t>
            </a:r>
          </a:p>
          <a:p>
            <a:endParaRPr lang="en-GB" sz="1800" kern="0" dirty="0"/>
          </a:p>
        </p:txBody>
      </p:sp>
      <p:sp>
        <p:nvSpPr>
          <p:cNvPr id="10" name="Content Placeholder 2"/>
          <p:cNvSpPr txBox="1">
            <a:spLocks/>
          </p:cNvSpPr>
          <p:nvPr/>
        </p:nvSpPr>
        <p:spPr bwMode="auto">
          <a:xfrm>
            <a:off x="535164" y="1645214"/>
            <a:ext cx="3892820" cy="113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r>
              <a:rPr lang="en-GB" sz="2000" b="1" kern="0" dirty="0"/>
              <a:t>Check the minute “fits” and that the tense is correct (past, present etc.)</a:t>
            </a:r>
          </a:p>
          <a:p>
            <a:endParaRPr lang="en-GB" sz="1800" kern="0" dirty="0"/>
          </a:p>
          <a:p>
            <a:endParaRPr lang="en-GB" sz="1800" kern="0" dirty="0"/>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5294"/>
          <a:stretch/>
        </p:blipFill>
        <p:spPr>
          <a:xfrm>
            <a:off x="4860032" y="836712"/>
            <a:ext cx="3785578" cy="5672985"/>
          </a:xfrm>
          <a:prstGeom prst="rect">
            <a:avLst/>
          </a:prstGeom>
          <a:ln>
            <a:solidFill>
              <a:srgbClr val="00B3BE"/>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24423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62" y="679425"/>
            <a:ext cx="7709244" cy="705141"/>
          </a:xfrm>
        </p:spPr>
        <p:txBody>
          <a:bodyPr/>
          <a:lstStyle/>
          <a:p>
            <a:r>
              <a:rPr lang="en-GB" dirty="0"/>
              <a:t>Minute template</a:t>
            </a:r>
            <a:br>
              <a:rPr lang="en-GB" dirty="0"/>
            </a:br>
            <a:endParaRPr lang="en-GB" sz="2400" dirty="0">
              <a:solidFill>
                <a:srgbClr val="007A87"/>
              </a:solidFill>
            </a:endParaRPr>
          </a:p>
        </p:txBody>
      </p:sp>
      <p:sp>
        <p:nvSpPr>
          <p:cNvPr id="10" name="Content Placeholder 2"/>
          <p:cNvSpPr txBox="1">
            <a:spLocks/>
          </p:cNvSpPr>
          <p:nvPr/>
        </p:nvSpPr>
        <p:spPr bwMode="auto">
          <a:xfrm>
            <a:off x="395536" y="2132856"/>
            <a:ext cx="3892820" cy="293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marL="177800" indent="-177800"/>
            <a:r>
              <a:rPr lang="en-GB" sz="2000" b="1" kern="0" dirty="0"/>
              <a:t>A Check list has been added at the back of the minute template.</a:t>
            </a:r>
          </a:p>
          <a:p>
            <a:pPr marL="177800" indent="-177800"/>
            <a:endParaRPr lang="en-GB" sz="2000" b="1" kern="0" dirty="0"/>
          </a:p>
          <a:p>
            <a:pPr marL="177800" indent="-177800"/>
            <a:r>
              <a:rPr lang="en-GB" sz="2000" kern="0" dirty="0"/>
              <a:t>Please work through this check list and then delete before you issue your minutes to: </a:t>
            </a:r>
            <a:r>
              <a:rPr lang="en-GB" sz="2000" b="1" kern="0" dirty="0">
                <a:hlinkClick r:id="rId2"/>
              </a:rPr>
              <a:t>gb.support@oldham.gov.uk</a:t>
            </a:r>
            <a:endParaRPr lang="en-GB" sz="2000" b="1" kern="0" dirty="0"/>
          </a:p>
          <a:p>
            <a:pPr marL="0" indent="0">
              <a:buNone/>
            </a:pPr>
            <a:endParaRPr lang="en-GB" sz="2000" b="1" kern="0" dirty="0"/>
          </a:p>
          <a:p>
            <a:pPr marL="0" indent="0">
              <a:buNone/>
            </a:pPr>
            <a:endParaRPr lang="en-GB" sz="2000" b="1" kern="0" dirty="0"/>
          </a:p>
          <a:p>
            <a:endParaRPr lang="en-GB" sz="1400" kern="0" dirty="0"/>
          </a:p>
          <a:p>
            <a:endParaRPr lang="en-GB" sz="1800" kern="0"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031995"/>
            <a:ext cx="3774980" cy="5301179"/>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24333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41484FFB-2971-477B-8A93-10E0F6046647}"/>
              </a:ext>
            </a:extLst>
          </p:cNvPr>
          <p:cNvSpPr>
            <a:spLocks noGrp="1" noChangeArrowheads="1"/>
          </p:cNvSpPr>
          <p:nvPr>
            <p:ph type="title"/>
          </p:nvPr>
        </p:nvSpPr>
        <p:spPr>
          <a:xfrm>
            <a:off x="611188" y="719138"/>
            <a:ext cx="5113337" cy="622300"/>
          </a:xfrm>
        </p:spPr>
        <p:txBody>
          <a:bodyPr/>
          <a:lstStyle/>
          <a:p>
            <a:r>
              <a:rPr lang="en-GB" altLang="en-US"/>
              <a:t>Autumn term agenda items</a:t>
            </a:r>
            <a:br>
              <a:rPr lang="en-GB" altLang="en-US"/>
            </a:br>
            <a:endParaRPr lang="en-GB" altLang="en-US" sz="2400">
              <a:solidFill>
                <a:srgbClr val="007A87"/>
              </a:solidFill>
            </a:endParaRPr>
          </a:p>
        </p:txBody>
      </p:sp>
      <p:sp>
        <p:nvSpPr>
          <p:cNvPr id="3" name="Content Placeholder 2">
            <a:extLst>
              <a:ext uri="{FF2B5EF4-FFF2-40B4-BE49-F238E27FC236}">
                <a16:creationId xmlns:a16="http://schemas.microsoft.com/office/drawing/2014/main" id="{69E306FD-D584-4FD9-96D2-3469D92E41DA}"/>
              </a:ext>
            </a:extLst>
          </p:cNvPr>
          <p:cNvSpPr>
            <a:spLocks noGrp="1" noChangeArrowheads="1"/>
          </p:cNvSpPr>
          <p:nvPr>
            <p:ph idx="1"/>
          </p:nvPr>
        </p:nvSpPr>
        <p:spPr>
          <a:xfrm>
            <a:off x="374650" y="2252663"/>
            <a:ext cx="4176713" cy="3768725"/>
          </a:xfrm>
        </p:spPr>
        <p:txBody>
          <a:bodyPr/>
          <a:lstStyle/>
          <a:p>
            <a:r>
              <a:rPr lang="en-GB" altLang="en-US" b="1"/>
              <a:t>Autumn Term Agenda 2019</a:t>
            </a:r>
          </a:p>
          <a:p>
            <a:endParaRPr lang="en-GB" altLang="en-US" b="1"/>
          </a:p>
          <a:p>
            <a:endParaRPr lang="en-GB" altLang="en-US"/>
          </a:p>
          <a:p>
            <a:endParaRPr lang="en-GB" altLang="en-US"/>
          </a:p>
        </p:txBody>
      </p:sp>
      <p:pic>
        <p:nvPicPr>
          <p:cNvPr id="4" name="Picture 3" descr="A screenshot of a social media post&#10;&#10;Description automatically generated">
            <a:extLst>
              <a:ext uri="{FF2B5EF4-FFF2-40B4-BE49-F238E27FC236}">
                <a16:creationId xmlns:a16="http://schemas.microsoft.com/office/drawing/2014/main" id="{FF99A0D6-1E4F-46E4-BFEB-228EAEC30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825" y="1412875"/>
            <a:ext cx="3430588" cy="5084763"/>
          </a:xfrm>
          <a:prstGeom prst="rect">
            <a:avLst/>
          </a:prstGeom>
          <a:ln>
            <a:solidFill>
              <a:srgbClr val="00CCFF"/>
            </a:solidFill>
          </a:ln>
          <a:effectLst>
            <a:outerShdw blurRad="292100" dist="139700" dir="2700000" algn="tl" rotWithShape="0">
              <a:srgbClr val="333333">
                <a:alpha val="65000"/>
              </a:srgbClr>
            </a:outerShdw>
          </a:effectLst>
        </p:spPr>
      </p:pic>
      <p:graphicFrame>
        <p:nvGraphicFramePr>
          <p:cNvPr id="102405" name="Object 7">
            <a:extLst>
              <a:ext uri="{FF2B5EF4-FFF2-40B4-BE49-F238E27FC236}">
                <a16:creationId xmlns:a16="http://schemas.microsoft.com/office/drawing/2014/main" id="{245250EF-0644-4FCF-9C2C-9DF37D640CE2}"/>
              </a:ext>
            </a:extLst>
          </p:cNvPr>
          <p:cNvGraphicFramePr>
            <a:graphicFrameLocks noChangeAspect="1"/>
          </p:cNvGraphicFramePr>
          <p:nvPr/>
        </p:nvGraphicFramePr>
        <p:xfrm>
          <a:off x="1635125" y="3860800"/>
          <a:ext cx="1671638" cy="1368425"/>
        </p:xfrm>
        <a:graphic>
          <a:graphicData uri="http://schemas.openxmlformats.org/presentationml/2006/ole">
            <mc:AlternateContent xmlns:mc="http://schemas.openxmlformats.org/markup-compatibility/2006">
              <mc:Choice xmlns:v="urn:schemas-microsoft-com:vml" Requires="v">
                <p:oleObj spid="_x0000_s16395" name="Document" showAsIcon="1" r:id="rId4" imgW="914400" imgH="771525" progId="Word.Document.8">
                  <p:embed/>
                </p:oleObj>
              </mc:Choice>
              <mc:Fallback>
                <p:oleObj name="Document" showAsIcon="1" r:id="rId4" imgW="914400" imgH="771525" progId="Word.Document.8">
                  <p:embed/>
                  <p:pic>
                    <p:nvPicPr>
                      <p:cNvPr id="102405" name="Object 7">
                        <a:extLst>
                          <a:ext uri="{FF2B5EF4-FFF2-40B4-BE49-F238E27FC236}">
                            <a16:creationId xmlns:a16="http://schemas.microsoft.com/office/drawing/2014/main" id="{245250EF-0644-4FCF-9C2C-9DF37D640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25" y="3860800"/>
                        <a:ext cx="1671638" cy="136842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authority agenda item for </a:t>
            </a:r>
            <a:r>
              <a:rPr lang="en-GB" b="1" dirty="0">
                <a:solidFill>
                  <a:srgbClr val="FF0000"/>
                </a:solidFill>
              </a:rPr>
              <a:t>action</a:t>
            </a:r>
            <a:endParaRPr lang="en-GB" dirty="0">
              <a:solidFill>
                <a:srgbClr val="FF0000"/>
              </a:solidFill>
            </a:endParaRPr>
          </a:p>
        </p:txBody>
      </p:sp>
      <p:sp>
        <p:nvSpPr>
          <p:cNvPr id="3" name="Content Placeholder 2"/>
          <p:cNvSpPr>
            <a:spLocks noGrp="1"/>
          </p:cNvSpPr>
          <p:nvPr>
            <p:ph idx="1"/>
          </p:nvPr>
        </p:nvSpPr>
        <p:spPr>
          <a:xfrm>
            <a:off x="599753" y="2636912"/>
            <a:ext cx="7772400" cy="3040359"/>
          </a:xfrm>
        </p:spPr>
        <p:txBody>
          <a:bodyPr/>
          <a:lstStyle/>
          <a:p>
            <a:r>
              <a:rPr lang="en-GB" dirty="0"/>
              <a:t>There must be an </a:t>
            </a:r>
            <a:r>
              <a:rPr lang="en-GB" sz="2800" b="1" dirty="0">
                <a:solidFill>
                  <a:srgbClr val="FF0000"/>
                </a:solidFill>
              </a:rPr>
              <a:t>action</a:t>
            </a:r>
            <a:r>
              <a:rPr lang="en-GB" dirty="0"/>
              <a:t> in the minutes!</a:t>
            </a:r>
          </a:p>
          <a:p>
            <a:endParaRPr lang="en-GB" dirty="0"/>
          </a:p>
          <a:p>
            <a:r>
              <a:rPr lang="en-GB" b="1" dirty="0"/>
              <a:t>Remind</a:t>
            </a:r>
            <a:r>
              <a:rPr lang="en-GB" dirty="0"/>
              <a:t> the Chair if the governors skip over it!!!</a:t>
            </a:r>
          </a:p>
        </p:txBody>
      </p:sp>
    </p:spTree>
    <p:extLst>
      <p:ext uri="{BB962C8B-B14F-4D97-AF65-F5344CB8AC3E}">
        <p14:creationId xmlns:p14="http://schemas.microsoft.com/office/powerpoint/2010/main" val="14420666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688C2E-9B04-4AC8-A6B6-7ABAFD6DDF8C}"/>
              </a:ext>
            </a:extLst>
          </p:cNvPr>
          <p:cNvSpPr>
            <a:spLocks noGrp="1" noChangeArrowheads="1"/>
          </p:cNvSpPr>
          <p:nvPr>
            <p:ph type="title"/>
          </p:nvPr>
        </p:nvSpPr>
        <p:spPr>
          <a:xfrm>
            <a:off x="611188" y="719138"/>
            <a:ext cx="7772400" cy="765175"/>
          </a:xfrm>
        </p:spPr>
        <p:txBody>
          <a:bodyPr/>
          <a:lstStyle/>
          <a:p>
            <a:r>
              <a:rPr lang="en-GB" altLang="en-US"/>
              <a:t>Local authority agenda item for </a:t>
            </a:r>
            <a:r>
              <a:rPr lang="en-GB" altLang="en-US" b="1">
                <a:solidFill>
                  <a:srgbClr val="FF0000"/>
                </a:solidFill>
              </a:rPr>
              <a:t>action</a:t>
            </a:r>
            <a:endParaRPr lang="en-GB" altLang="en-US">
              <a:solidFill>
                <a:srgbClr val="FF0000"/>
              </a:solidFill>
            </a:endParaRPr>
          </a:p>
        </p:txBody>
      </p:sp>
      <p:sp>
        <p:nvSpPr>
          <p:cNvPr id="5" name="Content Placeholder 2">
            <a:extLst>
              <a:ext uri="{FF2B5EF4-FFF2-40B4-BE49-F238E27FC236}">
                <a16:creationId xmlns:a16="http://schemas.microsoft.com/office/drawing/2014/main" id="{0CFF413F-7514-4507-B74A-CAC81CED717B}"/>
              </a:ext>
            </a:extLst>
          </p:cNvPr>
          <p:cNvSpPr txBox="1">
            <a:spLocks/>
          </p:cNvSpPr>
          <p:nvPr/>
        </p:nvSpPr>
        <p:spPr bwMode="auto">
          <a:xfrm>
            <a:off x="250825" y="2368550"/>
            <a:ext cx="8285163"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lvl="1">
              <a:spcAft>
                <a:spcPts val="0"/>
              </a:spcAft>
              <a:defRPr/>
            </a:pPr>
            <a:r>
              <a:rPr lang="en-GB" dirty="0">
                <a:solidFill>
                  <a:srgbClr val="61636B"/>
                </a:solidFill>
                <a:ea typeface="Times New Roman" panose="02020603050405020304" pitchFamily="18" charset="0"/>
              </a:rPr>
              <a:t>The School Admissions Code December 2014 (The Code) sets out the responsibilities of all admission authorities.  The Code has the force of law and imposes a number of mandatory requirements on the Admission Authorities of Maintained Schools, Governing Bodies and Local Authorities. Academies and Free Schools are required by their funding agreements to comply with the Code.</a:t>
            </a:r>
          </a:p>
          <a:p>
            <a:pPr lvl="1">
              <a:spcAft>
                <a:spcPts val="0"/>
              </a:spcAft>
              <a:defRPr/>
            </a:pPr>
            <a:r>
              <a:rPr lang="en-GB" dirty="0">
                <a:solidFill>
                  <a:srgbClr val="61636B"/>
                </a:solidFill>
                <a:ea typeface="Times New Roman" panose="02020603050405020304" pitchFamily="18" charset="0"/>
              </a:rPr>
              <a:t>All governing bodies are asked to note the content of the briefing paper, “School Admission Arrangements September 2020” – The document can be found at: </a:t>
            </a:r>
          </a:p>
          <a:p>
            <a:pPr lvl="1">
              <a:spcAft>
                <a:spcPts val="0"/>
              </a:spcAft>
              <a:defRPr/>
            </a:pPr>
            <a:r>
              <a:rPr lang="en-GB" dirty="0">
                <a:solidFill>
                  <a:srgbClr val="61636B"/>
                </a:solidFill>
                <a:ea typeface="Times New Roman" panose="02020603050405020304" pitchFamily="18" charset="0"/>
                <a:hlinkClick r:id="rId2"/>
              </a:rPr>
              <a:t>www.oldham.gov.uk/schooladmissionarrangements</a:t>
            </a:r>
            <a:r>
              <a:rPr lang="en-GB" dirty="0">
                <a:solidFill>
                  <a:srgbClr val="61636B"/>
                </a:solidFill>
                <a:ea typeface="Times New Roman" panose="02020603050405020304" pitchFamily="18" charset="0"/>
              </a:rPr>
              <a:t>  </a:t>
            </a:r>
          </a:p>
          <a:p>
            <a:pPr lvl="1">
              <a:spcAft>
                <a:spcPts val="0"/>
              </a:spcAft>
              <a:defRPr/>
            </a:pPr>
            <a:r>
              <a:rPr lang="en-GB" dirty="0">
                <a:solidFill>
                  <a:srgbClr val="61636B"/>
                </a:solidFill>
                <a:ea typeface="Times New Roman" panose="02020603050405020304" pitchFamily="18" charset="0"/>
                <a:hlinkClick r:id="rId3"/>
              </a:rPr>
              <a:t>www.oldham.gov.uk/proformaadmissionarrangements</a:t>
            </a:r>
            <a:r>
              <a:rPr lang="en-GB" dirty="0">
                <a:solidFill>
                  <a:srgbClr val="61636B"/>
                </a:solidFill>
                <a:ea typeface="Times New Roman" panose="02020603050405020304" pitchFamily="18" charset="0"/>
              </a:rPr>
              <a:t> </a:t>
            </a:r>
          </a:p>
          <a:p>
            <a:pPr lvl="1">
              <a:spcAft>
                <a:spcPts val="0"/>
              </a:spcAft>
              <a:defRPr/>
            </a:pPr>
            <a:endParaRPr lang="en-GB" sz="1800" dirty="0">
              <a:solidFill>
                <a:srgbClr val="61636B"/>
              </a:solidFill>
              <a:ea typeface="Times New Roman" panose="02020603050405020304" pitchFamily="18" charset="0"/>
            </a:endParaRPr>
          </a:p>
          <a:p>
            <a:pPr marL="457200" lvl="1" indent="0">
              <a:spcAft>
                <a:spcPts val="1200"/>
              </a:spcAft>
              <a:buFontTx/>
              <a:buNone/>
              <a:defRPr/>
            </a:pPr>
            <a:endParaRPr lang="en-GB" kern="0" dirty="0"/>
          </a:p>
        </p:txBody>
      </p:sp>
      <p:sp>
        <p:nvSpPr>
          <p:cNvPr id="7" name="Content Placeholder 2">
            <a:extLst>
              <a:ext uri="{FF2B5EF4-FFF2-40B4-BE49-F238E27FC236}">
                <a16:creationId xmlns:a16="http://schemas.microsoft.com/office/drawing/2014/main" id="{F34A98FE-DC91-4D0D-A0C4-4B5E0C86DBD9}"/>
              </a:ext>
            </a:extLst>
          </p:cNvPr>
          <p:cNvSpPr txBox="1">
            <a:spLocks/>
          </p:cNvSpPr>
          <p:nvPr/>
        </p:nvSpPr>
        <p:spPr bwMode="auto">
          <a:xfrm>
            <a:off x="614363" y="1382713"/>
            <a:ext cx="7921625" cy="89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defRPr/>
            </a:pPr>
            <a:r>
              <a:rPr lang="en-GB" b="1" kern="0" dirty="0"/>
              <a:t>Item 14.1 - School Admission Arrangements for Admissions in the Academic Year 2021/22</a:t>
            </a:r>
            <a:endParaRPr lang="en-GB" sz="1100" kern="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5E9FEDC5-630F-426D-9EF2-64DDA43DFBDC}"/>
              </a:ext>
            </a:extLst>
          </p:cNvPr>
          <p:cNvSpPr>
            <a:spLocks noGrp="1" noChangeArrowheads="1"/>
          </p:cNvSpPr>
          <p:nvPr>
            <p:ph type="title"/>
          </p:nvPr>
        </p:nvSpPr>
        <p:spPr>
          <a:xfrm>
            <a:off x="611188" y="719138"/>
            <a:ext cx="7772400" cy="765175"/>
          </a:xfrm>
        </p:spPr>
        <p:txBody>
          <a:bodyPr/>
          <a:lstStyle/>
          <a:p>
            <a:r>
              <a:rPr lang="en-GB" altLang="en-US"/>
              <a:t>Local authority agenda item for </a:t>
            </a:r>
            <a:r>
              <a:rPr lang="en-GB" altLang="en-US" b="1">
                <a:solidFill>
                  <a:srgbClr val="FF0000"/>
                </a:solidFill>
              </a:rPr>
              <a:t>action</a:t>
            </a:r>
            <a:endParaRPr lang="en-GB" altLang="en-US">
              <a:solidFill>
                <a:srgbClr val="FF0000"/>
              </a:solidFill>
            </a:endParaRPr>
          </a:p>
        </p:txBody>
      </p:sp>
      <p:sp>
        <p:nvSpPr>
          <p:cNvPr id="5" name="Content Placeholder 2">
            <a:extLst>
              <a:ext uri="{FF2B5EF4-FFF2-40B4-BE49-F238E27FC236}">
                <a16:creationId xmlns:a16="http://schemas.microsoft.com/office/drawing/2014/main" id="{0CFF413F-7514-4507-B74A-CAC81CED717B}"/>
              </a:ext>
            </a:extLst>
          </p:cNvPr>
          <p:cNvSpPr txBox="1">
            <a:spLocks/>
          </p:cNvSpPr>
          <p:nvPr/>
        </p:nvSpPr>
        <p:spPr bwMode="auto">
          <a:xfrm>
            <a:off x="247650" y="1493838"/>
            <a:ext cx="8499475"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marL="457200" lvl="1" indent="0">
              <a:spcBef>
                <a:spcPts val="1200"/>
              </a:spcBef>
              <a:spcAft>
                <a:spcPts val="0"/>
              </a:spcAft>
              <a:buFontTx/>
              <a:buNone/>
              <a:defRPr/>
            </a:pPr>
            <a:r>
              <a:rPr lang="en-GB" sz="2400" b="1" dirty="0">
                <a:solidFill>
                  <a:srgbClr val="61636B"/>
                </a:solidFill>
                <a:ea typeface="Times New Roman" panose="02020603050405020304" pitchFamily="18" charset="0"/>
              </a:rPr>
              <a:t>Cont…</a:t>
            </a:r>
          </a:p>
          <a:p>
            <a:pPr lvl="1">
              <a:spcBef>
                <a:spcPts val="1200"/>
              </a:spcBef>
              <a:spcAft>
                <a:spcPts val="0"/>
              </a:spcAft>
              <a:defRPr/>
            </a:pPr>
            <a:r>
              <a:rPr lang="en-GB" dirty="0">
                <a:solidFill>
                  <a:srgbClr val="61636B"/>
                </a:solidFill>
                <a:ea typeface="Times New Roman" panose="02020603050405020304" pitchFamily="18" charset="0"/>
              </a:rPr>
              <a:t>Governors of schools that are their own Admissions Authority and Academies/Free Schools are asked to:</a:t>
            </a:r>
          </a:p>
          <a:p>
            <a:pPr marL="1085850" lvl="1" indent="-361950">
              <a:spcBef>
                <a:spcPts val="1200"/>
              </a:spcBef>
              <a:spcAft>
                <a:spcPts val="0"/>
              </a:spcAft>
              <a:buFont typeface="+mj-lt"/>
              <a:buAutoNum type="arabicPeriod"/>
              <a:defRPr/>
            </a:pPr>
            <a:r>
              <a:rPr lang="en-GB" dirty="0">
                <a:solidFill>
                  <a:srgbClr val="61636B"/>
                </a:solidFill>
                <a:ea typeface="Times New Roman" panose="02020603050405020304" pitchFamily="18" charset="0"/>
              </a:rPr>
              <a:t>Notify the Local Authority (LA) if changes are proposed to their published admission arrangements, including any proposed change to the PAN, or to notify the LA that no changes are to be proposed.</a:t>
            </a:r>
          </a:p>
          <a:p>
            <a:pPr marL="1085850" lvl="1" indent="-361950">
              <a:spcBef>
                <a:spcPts val="1200"/>
              </a:spcBef>
              <a:spcAft>
                <a:spcPts val="0"/>
              </a:spcAft>
              <a:buFont typeface="+mj-lt"/>
              <a:buAutoNum type="arabicPeriod"/>
              <a:defRPr/>
            </a:pPr>
            <a:r>
              <a:rPr lang="en-GB" dirty="0">
                <a:solidFill>
                  <a:srgbClr val="61636B"/>
                </a:solidFill>
                <a:ea typeface="Times New Roman" panose="02020603050405020304" pitchFamily="18" charset="0"/>
              </a:rPr>
              <a:t>Confirm that they will be able to notify the LA no later than 28 February 2020 of the full admission arrangements that will apply to admissions in the academic year 2020/2021.</a:t>
            </a:r>
          </a:p>
          <a:p>
            <a:pPr marL="1085850" lvl="1" indent="-361950">
              <a:spcBef>
                <a:spcPts val="1200"/>
              </a:spcBef>
              <a:spcAft>
                <a:spcPts val="0"/>
              </a:spcAft>
              <a:buFont typeface="+mj-lt"/>
              <a:buAutoNum type="arabicPeriod"/>
              <a:defRPr/>
            </a:pPr>
            <a:r>
              <a:rPr lang="en-GB" dirty="0">
                <a:solidFill>
                  <a:srgbClr val="61636B"/>
                </a:solidFill>
                <a:ea typeface="Times New Roman" panose="02020603050405020304" pitchFamily="18" charset="0"/>
              </a:rPr>
              <a:t>Confirm that they will be able to notify the LA no later than 31 October 2019 if they intend to admit above their PAN in the admissions round commencing September 2020 for admission to school in September 2021.</a:t>
            </a:r>
          </a:p>
          <a:p>
            <a:pPr lvl="1">
              <a:spcAft>
                <a:spcPts val="0"/>
              </a:spcAft>
              <a:defRPr/>
            </a:pPr>
            <a:endParaRPr lang="en-GB" sz="1800" dirty="0">
              <a:solidFill>
                <a:srgbClr val="61636B"/>
              </a:solidFill>
              <a:ea typeface="Times New Roman" panose="02020603050405020304" pitchFamily="18" charset="0"/>
            </a:endParaRPr>
          </a:p>
          <a:p>
            <a:pPr marL="457200" lvl="1" indent="0">
              <a:spcAft>
                <a:spcPts val="1200"/>
              </a:spcAft>
              <a:buFontTx/>
              <a:buNone/>
              <a:defRPr/>
            </a:pPr>
            <a:endParaRPr lang="en-GB" kern="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5E9FEDC5-630F-426D-9EF2-64DDA43DFBDC}"/>
              </a:ext>
            </a:extLst>
          </p:cNvPr>
          <p:cNvSpPr>
            <a:spLocks noGrp="1" noChangeArrowheads="1"/>
          </p:cNvSpPr>
          <p:nvPr>
            <p:ph type="title"/>
          </p:nvPr>
        </p:nvSpPr>
        <p:spPr>
          <a:xfrm>
            <a:off x="611188" y="719138"/>
            <a:ext cx="7772400" cy="765175"/>
          </a:xfrm>
        </p:spPr>
        <p:txBody>
          <a:bodyPr/>
          <a:lstStyle/>
          <a:p>
            <a:r>
              <a:rPr lang="en-GB" altLang="en-US"/>
              <a:t>Local authority agenda item for </a:t>
            </a:r>
            <a:r>
              <a:rPr lang="en-GB" altLang="en-US" b="1">
                <a:solidFill>
                  <a:srgbClr val="FF0000"/>
                </a:solidFill>
              </a:rPr>
              <a:t>action</a:t>
            </a:r>
            <a:endParaRPr lang="en-GB" altLang="en-US">
              <a:solidFill>
                <a:srgbClr val="FF0000"/>
              </a:solidFill>
            </a:endParaRPr>
          </a:p>
        </p:txBody>
      </p:sp>
      <p:sp>
        <p:nvSpPr>
          <p:cNvPr id="5" name="Content Placeholder 2">
            <a:extLst>
              <a:ext uri="{FF2B5EF4-FFF2-40B4-BE49-F238E27FC236}">
                <a16:creationId xmlns:a16="http://schemas.microsoft.com/office/drawing/2014/main" id="{0CFF413F-7514-4507-B74A-CAC81CED717B}"/>
              </a:ext>
            </a:extLst>
          </p:cNvPr>
          <p:cNvSpPr txBox="1">
            <a:spLocks/>
          </p:cNvSpPr>
          <p:nvPr/>
        </p:nvSpPr>
        <p:spPr bwMode="auto">
          <a:xfrm>
            <a:off x="247650" y="1493838"/>
            <a:ext cx="8499475"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marL="457200" marR="0" lvl="1" indent="0" algn="l" defTabSz="914400" rtl="0" eaLnBrk="0" fontAlgn="base" latinLnBrk="0" hangingPunct="0">
              <a:lnSpc>
                <a:spcPct val="100000"/>
              </a:lnSpc>
              <a:spcBef>
                <a:spcPts val="1200"/>
              </a:spcBef>
              <a:spcAft>
                <a:spcPts val="0"/>
              </a:spcAft>
              <a:buClrTx/>
              <a:buSzTx/>
              <a:buFontTx/>
              <a:buNone/>
              <a:tabLst/>
              <a:defRPr/>
            </a:pPr>
            <a:r>
              <a:rPr kumimoji="0" lang="en-GB" sz="2400" b="1" i="0" u="none" strike="noStrike" kern="1200" cap="none" spc="0" normalizeH="0" baseline="0" noProof="0" dirty="0">
                <a:ln>
                  <a:noFill/>
                </a:ln>
                <a:solidFill>
                  <a:srgbClr val="61636B"/>
                </a:solidFill>
                <a:effectLst/>
                <a:uLnTx/>
                <a:uFillTx/>
                <a:latin typeface="Arial"/>
                <a:ea typeface="Times New Roman" panose="02020603050405020304" pitchFamily="18" charset="0"/>
                <a:cs typeface="Arial" panose="020B0604020202020204" pitchFamily="34" charset="0"/>
              </a:rPr>
              <a:t>Cont…</a:t>
            </a:r>
          </a:p>
          <a:p>
            <a:pPr marL="742950" marR="0" lvl="1" indent="-285750" algn="l" defTabSz="914400" rtl="0" eaLnBrk="0" fontAlgn="base" latinLnBrk="0" hangingPunct="0">
              <a:lnSpc>
                <a:spcPct val="100000"/>
              </a:lnSpc>
              <a:spcBef>
                <a:spcPts val="1200"/>
              </a:spcBef>
              <a:spcAft>
                <a:spcPts val="0"/>
              </a:spcAft>
              <a:buClrTx/>
              <a:buSzTx/>
              <a:buFontTx/>
              <a:buChar char="–"/>
              <a:tabLst/>
              <a:defRPr/>
            </a:pPr>
            <a:r>
              <a:rPr kumimoji="0" lang="en-GB" sz="2000" b="0" i="0" u="none" strike="noStrike" kern="1200" cap="none" spc="0" normalizeH="0" baseline="0" noProof="0" dirty="0">
                <a:ln>
                  <a:noFill/>
                </a:ln>
                <a:solidFill>
                  <a:srgbClr val="61636B"/>
                </a:solidFill>
                <a:effectLst/>
                <a:uLnTx/>
                <a:uFillTx/>
                <a:latin typeface="Arial"/>
                <a:ea typeface="Times New Roman" panose="02020603050405020304" pitchFamily="18" charset="0"/>
                <a:cs typeface="Arial" panose="020B0604020202020204" pitchFamily="34" charset="0"/>
              </a:rPr>
              <a:t>Governors of schools that are their own Admissions Authority and Academies/Free Schools are asked to:</a:t>
            </a:r>
          </a:p>
          <a:p>
            <a:pPr marL="1085850" marR="0" lvl="1" indent="-361950" algn="l" defTabSz="914400" rtl="0" eaLnBrk="0" fontAlgn="base" latinLnBrk="0" hangingPunct="0">
              <a:lnSpc>
                <a:spcPct val="100000"/>
              </a:lnSpc>
              <a:spcBef>
                <a:spcPts val="12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61636B"/>
                </a:solidFill>
                <a:effectLst/>
                <a:uLnTx/>
                <a:uFillTx/>
                <a:latin typeface="Arial"/>
                <a:ea typeface="Times New Roman" panose="02020603050405020304" pitchFamily="18" charset="0"/>
                <a:cs typeface="Arial" panose="020B0604020202020204" pitchFamily="34" charset="0"/>
              </a:rPr>
              <a:t>Notify the Local Authority (LA) if changes are proposed to their published admission arrangements, including any proposed change to the PAN, or to notify the LA that no changes are to be proposed.</a:t>
            </a:r>
          </a:p>
          <a:p>
            <a:pPr marL="1085850" marR="0" lvl="1" indent="-361950" algn="l" defTabSz="914400" rtl="0" eaLnBrk="0" fontAlgn="base" latinLnBrk="0" hangingPunct="0">
              <a:lnSpc>
                <a:spcPct val="100000"/>
              </a:lnSpc>
              <a:spcBef>
                <a:spcPts val="12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61636B"/>
                </a:solidFill>
                <a:effectLst/>
                <a:uLnTx/>
                <a:uFillTx/>
                <a:latin typeface="Arial"/>
                <a:ea typeface="Times New Roman" panose="02020603050405020304" pitchFamily="18" charset="0"/>
                <a:cs typeface="Arial" panose="020B0604020202020204" pitchFamily="34" charset="0"/>
              </a:rPr>
              <a:t>Confirm that they will be able to notify the LA no later than 28 February 2020 of the full admission arrangements that will apply to admissions in the academic year 2020/2021.</a:t>
            </a:r>
          </a:p>
          <a:p>
            <a:pPr marL="1085850" marR="0" lvl="1" indent="-361950" algn="l" defTabSz="914400" rtl="0" eaLnBrk="0" fontAlgn="base" latinLnBrk="0" hangingPunct="0">
              <a:lnSpc>
                <a:spcPct val="100000"/>
              </a:lnSpc>
              <a:spcBef>
                <a:spcPts val="12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61636B"/>
                </a:solidFill>
                <a:effectLst/>
                <a:uLnTx/>
                <a:uFillTx/>
                <a:latin typeface="Arial"/>
                <a:ea typeface="Times New Roman" panose="02020603050405020304" pitchFamily="18" charset="0"/>
                <a:cs typeface="Arial" panose="020B0604020202020204" pitchFamily="34" charset="0"/>
              </a:rPr>
              <a:t>Confirm that they will be able to notify the LA no later than 31 October 2019 if they intend to admit above their PAN in the admissions round commencing September 2020 for admission to school in September 2021.</a:t>
            </a:r>
          </a:p>
          <a:p>
            <a:pPr marL="742950" marR="0" lvl="1" indent="-285750" algn="l" defTabSz="914400" rtl="0" eaLnBrk="0" fontAlgn="base" latinLnBrk="0" hangingPunct="0">
              <a:lnSpc>
                <a:spcPct val="100000"/>
              </a:lnSpc>
              <a:spcBef>
                <a:spcPct val="20000"/>
              </a:spcBef>
              <a:spcAft>
                <a:spcPts val="0"/>
              </a:spcAft>
              <a:buClrTx/>
              <a:buSzTx/>
              <a:buFontTx/>
              <a:buChar char="–"/>
              <a:tabLst/>
              <a:defRPr/>
            </a:pPr>
            <a:endParaRPr kumimoji="0" lang="en-GB" sz="1800" b="0" i="0" u="none" strike="noStrike" kern="1200" cap="none" spc="0" normalizeH="0" baseline="0" noProof="0" dirty="0">
              <a:ln>
                <a:noFill/>
              </a:ln>
              <a:solidFill>
                <a:srgbClr val="61636B"/>
              </a:solidFill>
              <a:effectLst/>
              <a:uLnTx/>
              <a:uFillTx/>
              <a:latin typeface="Arial"/>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20000"/>
              </a:spcBef>
              <a:spcAft>
                <a:spcPts val="1200"/>
              </a:spcAft>
              <a:buClrTx/>
              <a:buSzTx/>
              <a:buFontTx/>
              <a:buNone/>
              <a:tabLst/>
              <a:defRPr/>
            </a:pPr>
            <a:endParaRPr kumimoji="0" lang="en-GB" sz="2000" b="0" i="0" u="none" strike="noStrike" kern="0" cap="none" spc="0" normalizeH="0" baseline="0" noProof="0" dirty="0">
              <a:ln>
                <a:noFill/>
              </a:ln>
              <a:solidFill>
                <a:srgbClr val="616365"/>
              </a:solidFill>
              <a:effectLst/>
              <a:uLnTx/>
              <a:uFillTx/>
              <a:latin typeface="Arial"/>
              <a:ea typeface="+mn-ea"/>
              <a:cs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458" y="1615179"/>
            <a:ext cx="7926342" cy="4635753"/>
          </a:xfrm>
        </p:spPr>
      </p:pic>
      <p:sp>
        <p:nvSpPr>
          <p:cNvPr id="2" name="Title 1"/>
          <p:cNvSpPr>
            <a:spLocks noGrp="1"/>
          </p:cNvSpPr>
          <p:nvPr>
            <p:ph type="title"/>
          </p:nvPr>
        </p:nvSpPr>
        <p:spPr>
          <a:xfrm>
            <a:off x="323528" y="720471"/>
            <a:ext cx="8676456" cy="1143000"/>
          </a:xfrm>
        </p:spPr>
        <p:txBody>
          <a:bodyPr/>
          <a:lstStyle/>
          <a:p>
            <a:r>
              <a:rPr lang="en-GB" dirty="0"/>
              <a:t>Governor Webpage </a:t>
            </a:r>
            <a:r>
              <a:rPr lang="en-GB" sz="2800" dirty="0">
                <a:solidFill>
                  <a:schemeClr val="tx1"/>
                </a:solidFill>
                <a:effectLst>
                  <a:glow rad="101600">
                    <a:srgbClr val="3CF0CE">
                      <a:alpha val="60000"/>
                    </a:srgbClr>
                  </a:glow>
                </a:effectLst>
              </a:rPr>
              <a:t>www.oldham.gov.uk/governors</a:t>
            </a:r>
            <a:r>
              <a:rPr lang="en-GB" sz="2400" dirty="0"/>
              <a:t> </a:t>
            </a:r>
          </a:p>
        </p:txBody>
      </p:sp>
      <p:cxnSp>
        <p:nvCxnSpPr>
          <p:cNvPr id="7" name="Straight Arrow Connector 6"/>
          <p:cNvCxnSpPr/>
          <p:nvPr/>
        </p:nvCxnSpPr>
        <p:spPr>
          <a:xfrm>
            <a:off x="1907725" y="5565063"/>
            <a:ext cx="561575" cy="7093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bwMode="auto">
          <a:xfrm>
            <a:off x="2051720" y="6237312"/>
            <a:ext cx="4320480" cy="46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r>
              <a:rPr lang="en-GB" sz="2400" kern="0"/>
              <a:t>Password protected</a:t>
            </a:r>
            <a:endParaRPr lang="en-GB" sz="2400" kern="0" dirty="0"/>
          </a:p>
        </p:txBody>
      </p:sp>
      <p:cxnSp>
        <p:nvCxnSpPr>
          <p:cNvPr id="10" name="Straight Arrow Connector 9"/>
          <p:cNvCxnSpPr/>
          <p:nvPr/>
        </p:nvCxnSpPr>
        <p:spPr>
          <a:xfrm>
            <a:off x="2051720" y="4437112"/>
            <a:ext cx="1089992" cy="1800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63888" y="4437112"/>
            <a:ext cx="72008" cy="1800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rot="20967805">
            <a:off x="1125488" y="5387725"/>
            <a:ext cx="1008112" cy="354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New</a:t>
            </a:r>
            <a:endParaRPr lang="en-GB" dirty="0">
              <a:solidFill>
                <a:schemeClr val="bg1"/>
              </a:solidFill>
            </a:endParaRPr>
          </a:p>
        </p:txBody>
      </p:sp>
    </p:spTree>
    <p:extLst>
      <p:ext uri="{BB962C8B-B14F-4D97-AF65-F5344CB8AC3E}">
        <p14:creationId xmlns:p14="http://schemas.microsoft.com/office/powerpoint/2010/main" val="193902606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0059C0A2-9AB1-4F8E-9636-E18FEAF7546F}"/>
              </a:ext>
            </a:extLst>
          </p:cNvPr>
          <p:cNvSpPr>
            <a:spLocks noGrp="1" noChangeArrowheads="1"/>
          </p:cNvSpPr>
          <p:nvPr>
            <p:ph type="title"/>
          </p:nvPr>
        </p:nvSpPr>
        <p:spPr>
          <a:xfrm>
            <a:off x="611188" y="719138"/>
            <a:ext cx="7772400" cy="693737"/>
          </a:xfrm>
        </p:spPr>
        <p:txBody>
          <a:bodyPr/>
          <a:lstStyle/>
          <a:p>
            <a:r>
              <a:rPr lang="en-GB" altLang="en-US"/>
              <a:t>Local authority agenda item for </a:t>
            </a:r>
            <a:r>
              <a:rPr lang="en-GB" altLang="en-US" b="1">
                <a:solidFill>
                  <a:srgbClr val="FF0000"/>
                </a:solidFill>
              </a:rPr>
              <a:t>action</a:t>
            </a:r>
            <a:endParaRPr lang="en-GB" altLang="en-US">
              <a:solidFill>
                <a:srgbClr val="FF0000"/>
              </a:solidFill>
            </a:endParaRPr>
          </a:p>
        </p:txBody>
      </p:sp>
      <p:sp>
        <p:nvSpPr>
          <p:cNvPr id="3" name="Content Placeholder 2">
            <a:extLst>
              <a:ext uri="{FF2B5EF4-FFF2-40B4-BE49-F238E27FC236}">
                <a16:creationId xmlns:a16="http://schemas.microsoft.com/office/drawing/2014/main" id="{A77EC393-05E2-4797-A58F-5C65358F5638}"/>
              </a:ext>
            </a:extLst>
          </p:cNvPr>
          <p:cNvSpPr>
            <a:spLocks noGrp="1" noChangeArrowheads="1"/>
          </p:cNvSpPr>
          <p:nvPr>
            <p:ph idx="1"/>
          </p:nvPr>
        </p:nvSpPr>
        <p:spPr>
          <a:xfrm>
            <a:off x="611188" y="1557338"/>
            <a:ext cx="8137525" cy="5445125"/>
          </a:xfrm>
        </p:spPr>
        <p:txBody>
          <a:bodyPr/>
          <a:lstStyle/>
          <a:p>
            <a:pPr>
              <a:spcAft>
                <a:spcPts val="600"/>
              </a:spcAft>
            </a:pPr>
            <a:r>
              <a:rPr lang="en-GB" altLang="en-US" b="1"/>
              <a:t>Item 14.2 - Prevent Self-Assessment</a:t>
            </a:r>
            <a:endParaRPr lang="en-GB" altLang="en-US" sz="1100"/>
          </a:p>
          <a:p>
            <a:pPr lvl="1">
              <a:spcAft>
                <a:spcPts val="600"/>
              </a:spcAft>
            </a:pPr>
            <a:r>
              <a:rPr lang="en-GB" altLang="en-US" sz="2300">
                <a:solidFill>
                  <a:srgbClr val="61636B"/>
                </a:solidFill>
                <a:cs typeface="Times New Roman" panose="02020603050405020304" pitchFamily="18" charset="0"/>
              </a:rPr>
              <a:t>All schools have a duty under the Counter Terrorism and Security Act 2015 to give due regard to the need to prevent people from being drawn into terrorism in everything they do.  Schools have previously completed self-assessments of their response to the Prevent Duty.</a:t>
            </a:r>
          </a:p>
          <a:p>
            <a:pPr lvl="1">
              <a:spcAft>
                <a:spcPts val="600"/>
              </a:spcAft>
            </a:pPr>
            <a:r>
              <a:rPr lang="en-GB" altLang="en-US" sz="2300">
                <a:solidFill>
                  <a:srgbClr val="61636B"/>
                </a:solidFill>
                <a:cs typeface="Times New Roman" panose="02020603050405020304" pitchFamily="18" charset="0"/>
              </a:rPr>
              <a:t>It is recommended that governors review their school’s refreshed Prevent Self-Assessment, including consideration of training needs for staff and governors.  Governors also need to have an oversight of any Prevent related concerns regarding the school (for example if there have been safeguarding referrals relating to Prevent).</a:t>
            </a:r>
          </a:p>
          <a:p>
            <a:pPr lvl="1"/>
            <a:endParaRPr lang="en-GB" altLang="en-US" sz="2400">
              <a:solidFill>
                <a:srgbClr val="61636B"/>
              </a:solidFill>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44678687-2A11-45C6-9380-24804400092D}"/>
              </a:ext>
            </a:extLst>
          </p:cNvPr>
          <p:cNvSpPr>
            <a:spLocks noGrp="1" noChangeArrowheads="1"/>
          </p:cNvSpPr>
          <p:nvPr>
            <p:ph type="title"/>
          </p:nvPr>
        </p:nvSpPr>
        <p:spPr>
          <a:xfrm>
            <a:off x="611188" y="719138"/>
            <a:ext cx="7772400" cy="693737"/>
          </a:xfrm>
        </p:spPr>
        <p:txBody>
          <a:bodyPr/>
          <a:lstStyle/>
          <a:p>
            <a:r>
              <a:rPr lang="en-GB" altLang="en-US"/>
              <a:t>Local authority agenda item for </a:t>
            </a:r>
            <a:r>
              <a:rPr lang="en-GB" altLang="en-US" b="1">
                <a:solidFill>
                  <a:srgbClr val="FF0000"/>
                </a:solidFill>
              </a:rPr>
              <a:t>action</a:t>
            </a:r>
            <a:endParaRPr lang="en-GB" altLang="en-US">
              <a:solidFill>
                <a:srgbClr val="FF0000"/>
              </a:solidFill>
            </a:endParaRPr>
          </a:p>
        </p:txBody>
      </p:sp>
      <p:sp>
        <p:nvSpPr>
          <p:cNvPr id="3" name="Content Placeholder 2">
            <a:extLst>
              <a:ext uri="{FF2B5EF4-FFF2-40B4-BE49-F238E27FC236}">
                <a16:creationId xmlns:a16="http://schemas.microsoft.com/office/drawing/2014/main" id="{9C4A3DAC-9335-4466-AB70-D3F2544D2757}"/>
              </a:ext>
            </a:extLst>
          </p:cNvPr>
          <p:cNvSpPr>
            <a:spLocks noGrp="1" noChangeArrowheads="1"/>
          </p:cNvSpPr>
          <p:nvPr>
            <p:ph idx="1"/>
          </p:nvPr>
        </p:nvSpPr>
        <p:spPr>
          <a:xfrm>
            <a:off x="395288" y="1390650"/>
            <a:ext cx="8532812" cy="5445125"/>
          </a:xfrm>
        </p:spPr>
        <p:txBody>
          <a:bodyPr/>
          <a:lstStyle/>
          <a:p>
            <a:pPr>
              <a:spcAft>
                <a:spcPts val="600"/>
              </a:spcAft>
            </a:pPr>
            <a:r>
              <a:rPr lang="en-GB" altLang="en-US" b="1"/>
              <a:t>Item 14.3 - NJC School Support Staff Grading Structure</a:t>
            </a:r>
          </a:p>
          <a:p>
            <a:pPr lvl="1">
              <a:spcAft>
                <a:spcPts val="600"/>
              </a:spcAft>
            </a:pPr>
            <a:r>
              <a:rPr lang="en-GB" altLang="en-US">
                <a:solidFill>
                  <a:srgbClr val="61636B"/>
                </a:solidFill>
                <a:cs typeface="Times New Roman" panose="02020603050405020304" pitchFamily="18" charset="0"/>
              </a:rPr>
              <a:t>Governors are to read and discuss the supporting note issued to Governing Bodies regarding the revision of the NJC School Support Staff grading structure.  </a:t>
            </a:r>
          </a:p>
          <a:p>
            <a:pPr lvl="1">
              <a:spcAft>
                <a:spcPts val="600"/>
              </a:spcAft>
            </a:pPr>
            <a:r>
              <a:rPr lang="en-GB" altLang="en-US">
                <a:solidFill>
                  <a:srgbClr val="61636B"/>
                </a:solidFill>
                <a:cs typeface="Times New Roman" panose="02020603050405020304" pitchFamily="18" charset="0"/>
              </a:rPr>
              <a:t>The documents can be found at:</a:t>
            </a:r>
          </a:p>
          <a:p>
            <a:pPr lvl="2">
              <a:spcAft>
                <a:spcPts val="600"/>
              </a:spcAft>
            </a:pPr>
            <a:r>
              <a:rPr lang="en-GB" altLang="en-US">
                <a:solidFill>
                  <a:srgbClr val="61636B"/>
                </a:solidFill>
                <a:cs typeface="Times New Roman" panose="02020603050405020304" pitchFamily="18" charset="0"/>
                <a:hlinkClick r:id="rId2"/>
              </a:rPr>
              <a:t>www.oldham.gov.uk/gradestructure</a:t>
            </a:r>
            <a:r>
              <a:rPr lang="en-GB" altLang="en-US">
                <a:solidFill>
                  <a:srgbClr val="61636B"/>
                </a:solidFill>
                <a:cs typeface="Times New Roman" panose="02020603050405020304" pitchFamily="18" charset="0"/>
              </a:rPr>
              <a:t>  </a:t>
            </a:r>
          </a:p>
          <a:p>
            <a:pPr lvl="2">
              <a:spcAft>
                <a:spcPts val="600"/>
              </a:spcAft>
            </a:pPr>
            <a:r>
              <a:rPr lang="en-GB" altLang="en-US">
                <a:solidFill>
                  <a:srgbClr val="61636B"/>
                </a:solidFill>
                <a:cs typeface="Times New Roman" panose="02020603050405020304" pitchFamily="18" charset="0"/>
                <a:hlinkClick r:id="rId3"/>
              </a:rPr>
              <a:t>www.oldham.gov.uk/njcadoptionform</a:t>
            </a:r>
            <a:r>
              <a:rPr lang="en-GB" altLang="en-US">
                <a:solidFill>
                  <a:srgbClr val="61636B"/>
                </a:solidFill>
                <a:cs typeface="Times New Roman" panose="02020603050405020304" pitchFamily="18" charset="0"/>
              </a:rPr>
              <a:t> </a:t>
            </a:r>
          </a:p>
          <a:p>
            <a:pPr lvl="1">
              <a:spcAft>
                <a:spcPts val="600"/>
              </a:spcAft>
            </a:pPr>
            <a:r>
              <a:rPr lang="en-GB" altLang="en-US">
                <a:solidFill>
                  <a:srgbClr val="61636B"/>
                </a:solidFill>
                <a:cs typeface="Times New Roman" panose="02020603050405020304" pitchFamily="18" charset="0"/>
              </a:rPr>
              <a:t>The Chair of governors must sign and return the NJC Adoption Form to confirm that governors have agreed to one of the following:</a:t>
            </a:r>
          </a:p>
          <a:p>
            <a:pPr lvl="1">
              <a:spcAft>
                <a:spcPts val="600"/>
              </a:spcAft>
              <a:buFontTx/>
              <a:buAutoNum type="arabicPeriod"/>
            </a:pPr>
            <a:r>
              <a:rPr lang="en-GB" altLang="en-US" sz="1800">
                <a:solidFill>
                  <a:srgbClr val="61636B"/>
                </a:solidFill>
                <a:cs typeface="Times New Roman" panose="02020603050405020304" pitchFamily="18" charset="0"/>
              </a:rPr>
              <a:t>The governors of the school have opted to adopt the LA recommended grading structure; or</a:t>
            </a:r>
          </a:p>
          <a:p>
            <a:pPr lvl="1">
              <a:spcAft>
                <a:spcPts val="600"/>
              </a:spcAft>
              <a:buFontTx/>
              <a:buAutoNum type="arabicPeriod"/>
            </a:pPr>
            <a:r>
              <a:rPr lang="en-GB" altLang="en-US" sz="1800"/>
              <a:t>The governors of the school have not opted to adopt the LA recommended grading structure and will devise and consult on the schools own devised pay structure.</a:t>
            </a:r>
            <a:endParaRPr lang="en-GB" altLang="en-US" sz="1800">
              <a:solidFill>
                <a:srgbClr val="61636B"/>
              </a:solidFill>
              <a:cs typeface="Times New Roman" panose="02020603050405020304" pitchFamily="18" charset="0"/>
            </a:endParaRPr>
          </a:p>
          <a:p>
            <a:pPr lvl="1">
              <a:spcAft>
                <a:spcPts val="600"/>
              </a:spcAft>
            </a:pPr>
            <a:endParaRPr lang="en-GB" altLang="en-US">
              <a:solidFill>
                <a:srgbClr val="61636B"/>
              </a:solidFill>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CF78E6A3-8737-4759-992E-5365656B4623}"/>
              </a:ext>
            </a:extLst>
          </p:cNvPr>
          <p:cNvSpPr>
            <a:spLocks noGrp="1" noChangeArrowheads="1"/>
          </p:cNvSpPr>
          <p:nvPr>
            <p:ph type="title"/>
          </p:nvPr>
        </p:nvSpPr>
        <p:spPr>
          <a:xfrm>
            <a:off x="611188" y="719138"/>
            <a:ext cx="7921625" cy="693737"/>
          </a:xfrm>
        </p:spPr>
        <p:txBody>
          <a:bodyPr/>
          <a:lstStyle/>
          <a:p>
            <a:r>
              <a:rPr lang="en-GB" altLang="en-US"/>
              <a:t>Local authority agenda item for </a:t>
            </a:r>
            <a:r>
              <a:rPr lang="en-GB" altLang="en-US" b="1">
                <a:solidFill>
                  <a:srgbClr val="FF0000"/>
                </a:solidFill>
              </a:rPr>
              <a:t>information</a:t>
            </a:r>
          </a:p>
        </p:txBody>
      </p:sp>
      <p:sp>
        <p:nvSpPr>
          <p:cNvPr id="3" name="Content Placeholder 2">
            <a:extLst>
              <a:ext uri="{FF2B5EF4-FFF2-40B4-BE49-F238E27FC236}">
                <a16:creationId xmlns:a16="http://schemas.microsoft.com/office/drawing/2014/main" id="{5C548EFD-B981-4AAE-B2C2-4E17679124F0}"/>
              </a:ext>
            </a:extLst>
          </p:cNvPr>
          <p:cNvSpPr>
            <a:spLocks noGrp="1" noChangeArrowheads="1"/>
          </p:cNvSpPr>
          <p:nvPr>
            <p:ph idx="1"/>
          </p:nvPr>
        </p:nvSpPr>
        <p:spPr>
          <a:xfrm>
            <a:off x="611188" y="2133600"/>
            <a:ext cx="7993062" cy="3743325"/>
          </a:xfrm>
        </p:spPr>
        <p:txBody>
          <a:bodyPr/>
          <a:lstStyle/>
          <a:p>
            <a:pPr>
              <a:spcAft>
                <a:spcPts val="1200"/>
              </a:spcAft>
            </a:pPr>
            <a:r>
              <a:rPr lang="en-GB" altLang="en-US" b="1"/>
              <a:t>Item 15.1 - Teachers Pay Award Update 2019/20</a:t>
            </a:r>
          </a:p>
          <a:p>
            <a:pPr lvl="1"/>
            <a:r>
              <a:rPr lang="en-GB" altLang="en-US" sz="2400"/>
              <a:t>Governors are to be made aware that consultation on the Teachers Pay Award closed at the end of August 2019.  Information will be shared once the correct approval processes has been completed.</a:t>
            </a:r>
          </a:p>
          <a:p>
            <a:pPr lvl="1"/>
            <a:r>
              <a:rPr lang="en-GB" altLang="en-US" sz="2400"/>
              <a:t>The Governing Body will be required to record the decision and return the necessary proforma back to Governor Support Services.</a:t>
            </a:r>
          </a:p>
        </p:txBody>
      </p:sp>
      <p:sp>
        <p:nvSpPr>
          <p:cNvPr id="107524" name="Rectangle 2">
            <a:extLst>
              <a:ext uri="{FF2B5EF4-FFF2-40B4-BE49-F238E27FC236}">
                <a16:creationId xmlns:a16="http://schemas.microsoft.com/office/drawing/2014/main" id="{A82BE9A3-A43E-45E1-80BF-F98D5590DE43}"/>
              </a:ext>
            </a:extLst>
          </p:cNvPr>
          <p:cNvSpPr>
            <a:spLocks noChangeArrowheads="1"/>
          </p:cNvSpPr>
          <p:nvPr/>
        </p:nvSpPr>
        <p:spPr bwMode="auto">
          <a:xfrm>
            <a:off x="6156325" y="472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spcBef>
                <a:spcPct val="0"/>
              </a:spcBef>
              <a:buFontTx/>
              <a:buNone/>
            </a:pPr>
            <a:endParaRPr lang="en-US" altLang="en-US">
              <a:solidFill>
                <a:schemeClr val="tx1"/>
              </a:solidFill>
              <a:latin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A6B0DECA-CD1E-43DE-8EF5-27053D74B4B6}"/>
              </a:ext>
            </a:extLst>
          </p:cNvPr>
          <p:cNvSpPr>
            <a:spLocks noGrp="1" noChangeArrowheads="1"/>
          </p:cNvSpPr>
          <p:nvPr>
            <p:ph type="title"/>
          </p:nvPr>
        </p:nvSpPr>
        <p:spPr>
          <a:xfrm>
            <a:off x="611188" y="719138"/>
            <a:ext cx="7921625" cy="693737"/>
          </a:xfrm>
        </p:spPr>
        <p:txBody>
          <a:bodyPr/>
          <a:lstStyle/>
          <a:p>
            <a:r>
              <a:rPr lang="en-GB" altLang="en-US"/>
              <a:t>Local authority agenda item for </a:t>
            </a:r>
            <a:r>
              <a:rPr lang="en-GB" altLang="en-US" b="1">
                <a:solidFill>
                  <a:srgbClr val="FF0000"/>
                </a:solidFill>
              </a:rPr>
              <a:t>information</a:t>
            </a:r>
          </a:p>
        </p:txBody>
      </p:sp>
      <p:sp>
        <p:nvSpPr>
          <p:cNvPr id="3" name="Content Placeholder 2">
            <a:extLst>
              <a:ext uri="{FF2B5EF4-FFF2-40B4-BE49-F238E27FC236}">
                <a16:creationId xmlns:a16="http://schemas.microsoft.com/office/drawing/2014/main" id="{84B7CD39-F870-49A6-A40E-051C2B20300F}"/>
              </a:ext>
            </a:extLst>
          </p:cNvPr>
          <p:cNvSpPr>
            <a:spLocks noGrp="1" noChangeArrowheads="1"/>
          </p:cNvSpPr>
          <p:nvPr>
            <p:ph idx="1"/>
          </p:nvPr>
        </p:nvSpPr>
        <p:spPr>
          <a:xfrm>
            <a:off x="611188" y="2133600"/>
            <a:ext cx="7993062" cy="4103688"/>
          </a:xfrm>
        </p:spPr>
        <p:txBody>
          <a:bodyPr/>
          <a:lstStyle/>
          <a:p>
            <a:r>
              <a:rPr lang="en-GB" altLang="en-US" b="1"/>
              <a:t>Item 15.2 - Schools Forum</a:t>
            </a:r>
          </a:p>
          <a:p>
            <a:pPr lvl="1"/>
            <a:r>
              <a:rPr lang="en-GB" altLang="en-US" sz="2400"/>
              <a:t>Governors are asked to receive and note the summary papers outlining discussions held at the meetings of the Schools Forum held during last term on 14 May 2019 and 19 June 2019.</a:t>
            </a:r>
          </a:p>
          <a:p>
            <a:pPr lvl="1"/>
            <a:endParaRPr lang="en-GB" altLang="en-US" sz="2400"/>
          </a:p>
          <a:p>
            <a:pPr lvl="1"/>
            <a:r>
              <a:rPr lang="en-GB" altLang="en-US" sz="2400"/>
              <a:t>Link to the document: </a:t>
            </a:r>
            <a:r>
              <a:rPr lang="en-GB" altLang="en-US" sz="2400" u="sng">
                <a:hlinkClick r:id="rId2"/>
              </a:rPr>
              <a:t>www.oldham.gov.uk/schoolsforum</a:t>
            </a:r>
            <a:endParaRPr lang="en-GB" altLang="en-US" sz="2400"/>
          </a:p>
        </p:txBody>
      </p:sp>
      <p:sp>
        <p:nvSpPr>
          <p:cNvPr id="108548" name="Rectangle 2">
            <a:extLst>
              <a:ext uri="{FF2B5EF4-FFF2-40B4-BE49-F238E27FC236}">
                <a16:creationId xmlns:a16="http://schemas.microsoft.com/office/drawing/2014/main" id="{781F631E-40AB-45F8-A3D7-B3E9EC09B200}"/>
              </a:ext>
            </a:extLst>
          </p:cNvPr>
          <p:cNvSpPr>
            <a:spLocks noChangeArrowheads="1"/>
          </p:cNvSpPr>
          <p:nvPr/>
        </p:nvSpPr>
        <p:spPr bwMode="auto">
          <a:xfrm>
            <a:off x="6156325" y="472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spcBef>
                <a:spcPct val="0"/>
              </a:spcBef>
              <a:buFontTx/>
              <a:buNone/>
            </a:pPr>
            <a:endParaRPr lang="en-US" altLang="en-US">
              <a:solidFill>
                <a:schemeClr val="tx1"/>
              </a:solidFill>
              <a:latin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E24B-C240-4711-B380-DAA3E0F5F9F7}"/>
              </a:ext>
            </a:extLst>
          </p:cNvPr>
          <p:cNvSpPr>
            <a:spLocks noGrp="1"/>
          </p:cNvSpPr>
          <p:nvPr>
            <p:ph type="title"/>
          </p:nvPr>
        </p:nvSpPr>
        <p:spPr/>
        <p:txBody>
          <a:bodyPr/>
          <a:lstStyle/>
          <a:p>
            <a:r>
              <a:rPr lang="en-GB" dirty="0"/>
              <a:t>Lilac Sheet – This is important!</a:t>
            </a:r>
          </a:p>
        </p:txBody>
      </p:sp>
      <p:sp>
        <p:nvSpPr>
          <p:cNvPr id="3" name="Content Placeholder 2">
            <a:extLst>
              <a:ext uri="{FF2B5EF4-FFF2-40B4-BE49-F238E27FC236}">
                <a16:creationId xmlns:a16="http://schemas.microsoft.com/office/drawing/2014/main" id="{6D00DAFC-BB68-488C-8A41-339860949D87}"/>
              </a:ext>
            </a:extLst>
          </p:cNvPr>
          <p:cNvSpPr>
            <a:spLocks noGrp="1"/>
          </p:cNvSpPr>
          <p:nvPr>
            <p:ph idx="1"/>
          </p:nvPr>
        </p:nvSpPr>
        <p:spPr/>
        <p:txBody>
          <a:bodyPr/>
          <a:lstStyle/>
          <a:p>
            <a:r>
              <a:rPr lang="en-GB" dirty="0"/>
              <a:t>Update with key actions and return with 3 to 5 days</a:t>
            </a:r>
          </a:p>
          <a:p>
            <a:pPr lvl="1"/>
            <a:r>
              <a:rPr lang="en-GB" sz="2400" dirty="0"/>
              <a:t>New governors</a:t>
            </a:r>
          </a:p>
          <a:p>
            <a:pPr lvl="1"/>
            <a:r>
              <a:rPr lang="en-GB" sz="2400" dirty="0"/>
              <a:t>New meeting dates</a:t>
            </a:r>
          </a:p>
          <a:p>
            <a:pPr lvl="1"/>
            <a:r>
              <a:rPr lang="en-GB" sz="2400" dirty="0"/>
              <a:t>Change of meeting dates</a:t>
            </a:r>
          </a:p>
          <a:p>
            <a:pPr lvl="1"/>
            <a:r>
              <a:rPr lang="en-GB" sz="2400" dirty="0"/>
              <a:t>Governors leavings</a:t>
            </a:r>
          </a:p>
          <a:p>
            <a:pPr lvl="1"/>
            <a:r>
              <a:rPr lang="en-GB" sz="2400" dirty="0"/>
              <a:t>Things we need to know and action quickly </a:t>
            </a:r>
          </a:p>
          <a:p>
            <a:pPr marL="457200" lvl="1" indent="0">
              <a:buNone/>
            </a:pPr>
            <a:endParaRPr lang="en-GB" dirty="0"/>
          </a:p>
          <a:p>
            <a:pPr marL="92075" lvl="1" indent="0">
              <a:buNone/>
            </a:pPr>
            <a:r>
              <a:rPr lang="en-GB" sz="2400" dirty="0"/>
              <a:t>NB if you spot that you have missed something off then please let us know straight away </a:t>
            </a:r>
          </a:p>
          <a:p>
            <a:endParaRPr lang="en-GB" dirty="0"/>
          </a:p>
        </p:txBody>
      </p:sp>
    </p:spTree>
    <p:extLst>
      <p:ext uri="{BB962C8B-B14F-4D97-AF65-F5344CB8AC3E}">
        <p14:creationId xmlns:p14="http://schemas.microsoft.com/office/powerpoint/2010/main" val="405117768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Quality Assurance - Check your Minutes	</a:t>
            </a:r>
          </a:p>
        </p:txBody>
      </p:sp>
      <p:sp>
        <p:nvSpPr>
          <p:cNvPr id="3" name="Content Placeholder 2"/>
          <p:cNvSpPr>
            <a:spLocks noGrp="1"/>
          </p:cNvSpPr>
          <p:nvPr>
            <p:ph idx="1"/>
          </p:nvPr>
        </p:nvSpPr>
        <p:spPr>
          <a:xfrm>
            <a:off x="611188" y="1412776"/>
            <a:ext cx="7561212" cy="5112568"/>
          </a:xfrm>
        </p:spPr>
        <p:txBody>
          <a:bodyPr/>
          <a:lstStyle/>
          <a:p>
            <a:r>
              <a:rPr lang="en-GB" dirty="0"/>
              <a:t>Tick list added to the back of the minute template.  Please work through it and then delete the list before sending in the minutes </a:t>
            </a:r>
          </a:p>
          <a:p>
            <a:endParaRPr lang="en-GB" dirty="0"/>
          </a:p>
          <a:p>
            <a:r>
              <a:rPr lang="en-GB" dirty="0"/>
              <a:t>Please ensure that your minutes are:</a:t>
            </a:r>
          </a:p>
          <a:p>
            <a:pPr lvl="1"/>
            <a:r>
              <a:rPr lang="en-GB" sz="2400" dirty="0"/>
              <a:t>Spell checked</a:t>
            </a:r>
          </a:p>
          <a:p>
            <a:pPr lvl="1"/>
            <a:r>
              <a:rPr lang="en-GB" sz="2400" dirty="0"/>
              <a:t>Double-checked</a:t>
            </a:r>
          </a:p>
          <a:p>
            <a:pPr lvl="1"/>
            <a:r>
              <a:rPr lang="en-GB" sz="2400" dirty="0"/>
              <a:t>Gramma is checked</a:t>
            </a:r>
          </a:p>
          <a:p>
            <a:pPr lvl="1"/>
            <a:r>
              <a:rPr lang="en-GB" sz="2400" dirty="0"/>
              <a:t>Look at formatting</a:t>
            </a:r>
          </a:p>
          <a:p>
            <a:pPr lvl="1"/>
            <a:r>
              <a:rPr lang="en-GB" sz="2400" dirty="0"/>
              <a:t>Are they good enough to publish on a website?</a:t>
            </a:r>
          </a:p>
          <a:p>
            <a:pPr marL="457200" lvl="1" indent="0">
              <a:buNone/>
            </a:pPr>
            <a:endParaRPr lang="en-GB" b="1" dirty="0"/>
          </a:p>
          <a:p>
            <a:r>
              <a:rPr lang="en-GB" dirty="0"/>
              <a:t>Buddy up with another Clerk to check your minutes</a:t>
            </a:r>
          </a:p>
          <a:p>
            <a:pPr lvl="1"/>
            <a:endParaRPr lang="en-GB" sz="2400" dirty="0"/>
          </a:p>
          <a:p>
            <a:pPr marL="457200" lvl="1" indent="0">
              <a:buNone/>
            </a:pPr>
            <a:endParaRPr lang="en-GB" sz="2400" dirty="0"/>
          </a:p>
        </p:txBody>
      </p:sp>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348880"/>
            <a:ext cx="2580506" cy="274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527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additive="base">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6" presetClass="entr" presetSubtype="0" fill="hold" nodeType="afterEffect">
                                  <p:stCondLst>
                                    <p:cond delay="0"/>
                                  </p:stCondLst>
                                  <p:childTnLst>
                                    <p:set>
                                      <p:cBhvr>
                                        <p:cTn id="46" dur="1" fill="hold">
                                          <p:stCondLst>
                                            <p:cond delay="0"/>
                                          </p:stCondLst>
                                        </p:cTn>
                                        <p:tgtEl>
                                          <p:spTgt spid="14338"/>
                                        </p:tgtEl>
                                        <p:attrNameLst>
                                          <p:attrName>style.visibility</p:attrName>
                                        </p:attrNameLst>
                                      </p:cBhvr>
                                      <p:to>
                                        <p:strVal val="visible"/>
                                      </p:to>
                                    </p:set>
                                    <p:animEffect transition="in" filter="wipe(down)">
                                      <p:cBhvr>
                                        <p:cTn id="47" dur="554">
                                          <p:stCondLst>
                                            <p:cond delay="0"/>
                                          </p:stCondLst>
                                        </p:cTn>
                                        <p:tgtEl>
                                          <p:spTgt spid="14338"/>
                                        </p:tgtEl>
                                      </p:cBhvr>
                                    </p:animEffect>
                                    <p:anim calcmode="lin" valueType="num">
                                      <p:cBhvr>
                                        <p:cTn id="48" dur="179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49" dur="635"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50" dur="635" tmFilter="0, 0; 0.125,0.2665; 0.25,0.4; 0.375,0.465; 0.5,0.5;  0.625,0.535; 0.75,0.6; 0.875,0.7335; 1,1">
                                          <p:stCondLst>
                                            <p:cond delay="653"/>
                                          </p:stCondLst>
                                        </p:cTn>
                                        <p:tgtEl>
                                          <p:spTgt spid="14338"/>
                                        </p:tgtEl>
                                        <p:attrNameLst>
                                          <p:attrName>ppt_y</p:attrName>
                                        </p:attrNameLst>
                                      </p:cBhvr>
                                      <p:tavLst>
                                        <p:tav tm="0" fmla="#ppt_y-sin(pi*$)/9">
                                          <p:val>
                                            <p:fltVal val="0"/>
                                          </p:val>
                                        </p:tav>
                                        <p:tav tm="100000">
                                          <p:val>
                                            <p:fltVal val="1"/>
                                          </p:val>
                                        </p:tav>
                                      </p:tavLst>
                                    </p:anim>
                                    <p:anim calcmode="lin" valueType="num">
                                      <p:cBhvr>
                                        <p:cTn id="51" dur="2" tmFilter="0, 0; 0.125,0.2665; 0.25,0.4; 0.375,0.465; 0.5,0.5;  0.625,0.535; 0.75,0.6; 0.875,0.7335; 1,1">
                                          <p:stCondLst>
                                            <p:cond delay="1302"/>
                                          </p:stCondLst>
                                        </p:cTn>
                                        <p:tgtEl>
                                          <p:spTgt spid="14338"/>
                                        </p:tgtEl>
                                        <p:attrNameLst>
                                          <p:attrName>ppt_y</p:attrName>
                                        </p:attrNameLst>
                                      </p:cBhvr>
                                      <p:tavLst>
                                        <p:tav tm="0" fmla="#ppt_y-sin(pi*$)/27">
                                          <p:val>
                                            <p:fltVal val="0"/>
                                          </p:val>
                                        </p:tav>
                                        <p:tav tm="100000">
                                          <p:val>
                                            <p:fltVal val="1"/>
                                          </p:val>
                                        </p:tav>
                                      </p:tavLst>
                                    </p:anim>
                                    <p:anim calcmode="lin" valueType="num">
                                      <p:cBhvr>
                                        <p:cTn id="52" dur="1" tmFilter="0, 0; 0.125,0.2665; 0.25,0.4; 0.375,0.465; 0.5,0.5;  0.625,0.535; 0.75,0.6; 0.875,0.7335; 1,1">
                                          <p:stCondLst>
                                            <p:cond delay="1999"/>
                                          </p:stCondLst>
                                        </p:cTn>
                                        <p:tgtEl>
                                          <p:spTgt spid="14338"/>
                                        </p:tgtEl>
                                        <p:attrNameLst>
                                          <p:attrName>ppt_y</p:attrName>
                                        </p:attrNameLst>
                                      </p:cBhvr>
                                      <p:tavLst>
                                        <p:tav tm="0" fmla="#ppt_y-sin(pi*$)/81">
                                          <p:val>
                                            <p:fltVal val="0"/>
                                          </p:val>
                                        </p:tav>
                                        <p:tav tm="100000">
                                          <p:val>
                                            <p:fltVal val="1"/>
                                          </p:val>
                                        </p:tav>
                                      </p:tavLst>
                                    </p:anim>
                                    <p:animScale>
                                      <p:cBhvr>
                                        <p:cTn id="53" dur="1">
                                          <p:stCondLst>
                                            <p:cond delay="639"/>
                                          </p:stCondLst>
                                        </p:cTn>
                                        <p:tgtEl>
                                          <p:spTgt spid="14338"/>
                                        </p:tgtEl>
                                      </p:cBhvr>
                                      <p:to x="100000" y="60000"/>
                                    </p:animScale>
                                    <p:animScale>
                                      <p:cBhvr>
                                        <p:cTn id="54" dur="1" decel="50000">
                                          <p:stCondLst>
                                            <p:cond delay="665"/>
                                          </p:stCondLst>
                                        </p:cTn>
                                        <p:tgtEl>
                                          <p:spTgt spid="14338"/>
                                        </p:tgtEl>
                                      </p:cBhvr>
                                      <p:to x="100000" y="100000"/>
                                    </p:animScale>
                                    <p:animScale>
                                      <p:cBhvr>
                                        <p:cTn id="55" dur="1">
                                          <p:stCondLst>
                                            <p:cond delay="1290"/>
                                          </p:stCondLst>
                                        </p:cTn>
                                        <p:tgtEl>
                                          <p:spTgt spid="14338"/>
                                        </p:tgtEl>
                                      </p:cBhvr>
                                      <p:to x="100000" y="80000"/>
                                    </p:animScale>
                                    <p:animScale>
                                      <p:cBhvr>
                                        <p:cTn id="56" dur="1" decel="50000">
                                          <p:stCondLst>
                                            <p:cond delay="1316"/>
                                          </p:stCondLst>
                                        </p:cTn>
                                        <p:tgtEl>
                                          <p:spTgt spid="14338"/>
                                        </p:tgtEl>
                                      </p:cBhvr>
                                      <p:to x="100000" y="100000"/>
                                    </p:animScale>
                                    <p:animScale>
                                      <p:cBhvr>
                                        <p:cTn id="57" dur="1">
                                          <p:stCondLst>
                                            <p:cond delay="1999"/>
                                          </p:stCondLst>
                                        </p:cTn>
                                        <p:tgtEl>
                                          <p:spTgt spid="14338"/>
                                        </p:tgtEl>
                                      </p:cBhvr>
                                      <p:to x="100000" y="90000"/>
                                    </p:animScale>
                                    <p:animScale>
                                      <p:cBhvr>
                                        <p:cTn id="58" dur="1" decel="50000">
                                          <p:stCondLst>
                                            <p:cond delay="1999"/>
                                          </p:stCondLst>
                                        </p:cTn>
                                        <p:tgtEl>
                                          <p:spTgt spid="14338"/>
                                        </p:tgtEl>
                                      </p:cBhvr>
                                      <p:to x="100000" y="100000"/>
                                    </p:animScale>
                                    <p:animScale>
                                      <p:cBhvr>
                                        <p:cTn id="59" dur="1">
                                          <p:stCondLst>
                                            <p:cond delay="1999"/>
                                          </p:stCondLst>
                                        </p:cTn>
                                        <p:tgtEl>
                                          <p:spTgt spid="14338"/>
                                        </p:tgtEl>
                                      </p:cBhvr>
                                      <p:to x="100000" y="95000"/>
                                    </p:animScale>
                                    <p:animScale>
                                      <p:cBhvr>
                                        <p:cTn id="60" dur="1" decel="50000">
                                          <p:stCondLst>
                                            <p:cond delay="1999"/>
                                          </p:stCondLst>
                                        </p:cTn>
                                        <p:tgtEl>
                                          <p:spTgt spid="14338"/>
                                        </p:tgtEl>
                                      </p:cBhvr>
                                      <p:to x="100000" y="100000"/>
                                    </p:animScale>
                                  </p:childTnLst>
                                </p:cTn>
                              </p:par>
                            </p:childTnLst>
                          </p:cTn>
                        </p:par>
                        <p:par>
                          <p:cTn id="61" fill="hold">
                            <p:stCondLst>
                              <p:cond delay="6000"/>
                            </p:stCondLst>
                            <p:childTnLst>
                              <p:par>
                                <p:cTn id="62" presetID="32" presetClass="emph" presetSubtype="0" fill="hold" nodeType="afterEffect">
                                  <p:stCondLst>
                                    <p:cond delay="0"/>
                                  </p:stCondLst>
                                  <p:childTnLst>
                                    <p:animRot by="120000">
                                      <p:cBhvr>
                                        <p:cTn id="63" dur="1" fill="hold">
                                          <p:stCondLst>
                                            <p:cond delay="0"/>
                                          </p:stCondLst>
                                        </p:cTn>
                                        <p:tgtEl>
                                          <p:spTgt spid="14338"/>
                                        </p:tgtEl>
                                        <p:attrNameLst>
                                          <p:attrName>r</p:attrName>
                                        </p:attrNameLst>
                                      </p:cBhvr>
                                    </p:animRot>
                                    <p:animRot by="-240000">
                                      <p:cBhvr>
                                        <p:cTn id="64" dur="2" fill="hold">
                                          <p:stCondLst>
                                            <p:cond delay="380"/>
                                          </p:stCondLst>
                                        </p:cTn>
                                        <p:tgtEl>
                                          <p:spTgt spid="14338"/>
                                        </p:tgtEl>
                                        <p:attrNameLst>
                                          <p:attrName>r</p:attrName>
                                        </p:attrNameLst>
                                      </p:cBhvr>
                                    </p:animRot>
                                    <p:animRot by="240000">
                                      <p:cBhvr>
                                        <p:cTn id="65" dur="2" fill="hold">
                                          <p:stCondLst>
                                            <p:cond delay="759"/>
                                          </p:stCondLst>
                                        </p:cTn>
                                        <p:tgtEl>
                                          <p:spTgt spid="14338"/>
                                        </p:tgtEl>
                                        <p:attrNameLst>
                                          <p:attrName>r</p:attrName>
                                        </p:attrNameLst>
                                      </p:cBhvr>
                                    </p:animRot>
                                    <p:animRot by="-240000">
                                      <p:cBhvr>
                                        <p:cTn id="66" dur="2" fill="hold">
                                          <p:stCondLst>
                                            <p:cond delay="1139"/>
                                          </p:stCondLst>
                                        </p:cTn>
                                        <p:tgtEl>
                                          <p:spTgt spid="14338"/>
                                        </p:tgtEl>
                                        <p:attrNameLst>
                                          <p:attrName>r</p:attrName>
                                        </p:attrNameLst>
                                      </p:cBhvr>
                                    </p:animRot>
                                    <p:animRot by="120000">
                                      <p:cBhvr>
                                        <p:cTn id="67" dur="2" fill="hold">
                                          <p:stCondLst>
                                            <p:cond delay="1999"/>
                                          </p:stCondLst>
                                        </p:cTn>
                                        <p:tgtEl>
                                          <p:spTgt spid="143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a:t>Good practice for Clerks</a:t>
            </a:r>
          </a:p>
        </p:txBody>
      </p:sp>
      <p:sp>
        <p:nvSpPr>
          <p:cNvPr id="5" name="Content Placeholder 2"/>
          <p:cNvSpPr txBox="1">
            <a:spLocks/>
          </p:cNvSpPr>
          <p:nvPr/>
        </p:nvSpPr>
        <p:spPr bwMode="auto">
          <a:xfrm>
            <a:off x="467544" y="1556793"/>
            <a:ext cx="806489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sz="2000" kern="0" dirty="0"/>
              <a:t>Meeting dates - </a:t>
            </a:r>
            <a:r>
              <a:rPr lang="en-GB" sz="2000" b="1" kern="0" dirty="0"/>
              <a:t>remind</a:t>
            </a:r>
            <a:r>
              <a:rPr lang="en-GB" sz="2000" kern="0" dirty="0"/>
              <a:t> Chairs and Headteachers there should be </a:t>
            </a:r>
            <a:r>
              <a:rPr lang="en-GB" sz="2000" b="1" kern="0" dirty="0"/>
              <a:t>no</a:t>
            </a:r>
            <a:r>
              <a:rPr lang="en-GB" sz="2000" kern="0" dirty="0"/>
              <a:t> meetings within the </a:t>
            </a:r>
            <a:r>
              <a:rPr lang="en-GB" sz="2000" b="1" kern="0" dirty="0"/>
              <a:t>first 4 weeks of term.</a:t>
            </a:r>
          </a:p>
          <a:p>
            <a:pPr>
              <a:spcAft>
                <a:spcPts val="1200"/>
              </a:spcAft>
            </a:pPr>
            <a:r>
              <a:rPr lang="en-GB" sz="2000" kern="0" dirty="0"/>
              <a:t>Avoid using governors names in minutes.</a:t>
            </a:r>
          </a:p>
          <a:p>
            <a:r>
              <a:rPr lang="en-GB" sz="2000" kern="0" dirty="0"/>
              <a:t>The </a:t>
            </a:r>
            <a:r>
              <a:rPr lang="en-GB" sz="2000" b="1" kern="0" dirty="0"/>
              <a:t>do not’s …</a:t>
            </a:r>
          </a:p>
          <a:p>
            <a:pPr lvl="1"/>
            <a:r>
              <a:rPr lang="en-GB" kern="0" dirty="0"/>
              <a:t>Do not write back office/admin issues into the governing body minutes.</a:t>
            </a:r>
          </a:p>
          <a:p>
            <a:pPr lvl="1"/>
            <a:r>
              <a:rPr lang="en-GB" kern="0" dirty="0"/>
              <a:t>Do not agree to different templates or using different colours or adding in additional action lists. The school will have to do this.</a:t>
            </a:r>
          </a:p>
          <a:p>
            <a:pPr lvl="1"/>
            <a:r>
              <a:rPr lang="en-GB" kern="0" dirty="0"/>
              <a:t>If they have gone paperless they cannot go back to paper - the school will need to come up with a solution e.g. Folder in school, web folder with password for governors.</a:t>
            </a:r>
          </a:p>
          <a:p>
            <a:pPr lvl="1"/>
            <a:r>
              <a:rPr lang="en-GB" kern="0" dirty="0"/>
              <a:t>Do not write pass words or key instructions in the minutes </a:t>
            </a:r>
          </a:p>
          <a:p>
            <a:pPr lvl="1"/>
            <a:r>
              <a:rPr lang="en-GB" kern="0" dirty="0"/>
              <a:t>Do not go into detail about staffing issues or complaints</a:t>
            </a:r>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p:txBody>
      </p:sp>
    </p:spTree>
    <p:extLst>
      <p:ext uri="{BB962C8B-B14F-4D97-AF65-F5344CB8AC3E}">
        <p14:creationId xmlns:p14="http://schemas.microsoft.com/office/powerpoint/2010/main" val="3621771345"/>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4515"/>
            <a:ext cx="8064896" cy="6858000"/>
          </a:xfrm>
        </p:spPr>
      </p:pic>
    </p:spTree>
    <p:extLst>
      <p:ext uri="{BB962C8B-B14F-4D97-AF65-F5344CB8AC3E}">
        <p14:creationId xmlns:p14="http://schemas.microsoft.com/office/powerpoint/2010/main" val="1599853538"/>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93638"/>
          </a:xfrm>
        </p:spPr>
        <p:txBody>
          <a:bodyPr/>
          <a:lstStyle/>
          <a:p>
            <a:r>
              <a:rPr lang="en-GB" dirty="0"/>
              <a:t>Check your Grammar - </a:t>
            </a:r>
            <a:r>
              <a:rPr lang="en-GB" dirty="0">
                <a:solidFill>
                  <a:srgbClr val="FF0000"/>
                </a:solidFill>
              </a:rPr>
              <a:t>IMPORTANT</a:t>
            </a:r>
          </a:p>
        </p:txBody>
      </p:sp>
      <p:pic>
        <p:nvPicPr>
          <p:cNvPr id="17412" name="Picture 4" descr="grammarl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97908" y="1352198"/>
            <a:ext cx="5341068" cy="28485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11188" y="1634654"/>
            <a:ext cx="3816796" cy="2082378"/>
          </a:xfrm>
        </p:spPr>
        <p:txBody>
          <a:bodyPr/>
          <a:lstStyle/>
          <a:p>
            <a:r>
              <a:rPr lang="en-GB" dirty="0"/>
              <a:t>You can use free online resources</a:t>
            </a:r>
          </a:p>
          <a:p>
            <a:r>
              <a:rPr lang="en-GB" sz="2400" dirty="0">
                <a:hlinkClick r:id="rId3"/>
              </a:rPr>
              <a:t>www.grammarly.com</a:t>
            </a:r>
            <a:r>
              <a:rPr lang="en-GB" dirty="0"/>
              <a:t> </a:t>
            </a:r>
          </a:p>
          <a:p>
            <a:pPr lvl="1"/>
            <a:r>
              <a:rPr lang="en-GB" dirty="0"/>
              <a:t>Add to your chrome web browser free</a:t>
            </a:r>
          </a:p>
        </p:txBody>
      </p:sp>
      <p:sp>
        <p:nvSpPr>
          <p:cNvPr id="7" name="Content Placeholder 2"/>
          <p:cNvSpPr txBox="1">
            <a:spLocks/>
          </p:cNvSpPr>
          <p:nvPr/>
        </p:nvSpPr>
        <p:spPr bwMode="auto">
          <a:xfrm>
            <a:off x="4510832" y="4425394"/>
            <a:ext cx="468052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r>
              <a:rPr lang="en-GB" kern="0" dirty="0"/>
              <a:t>Grammar check.net/editor</a:t>
            </a:r>
          </a:p>
          <a:p>
            <a:pPr lvl="1"/>
            <a:r>
              <a:rPr lang="en-GB" kern="0" dirty="0">
                <a:hlinkClick r:id="rId4"/>
              </a:rPr>
              <a:t>www.grammarcheck.net/editor</a:t>
            </a:r>
            <a:endParaRPr lang="en-GB" kern="0" dirty="0"/>
          </a:p>
          <a:p>
            <a:endParaRPr lang="en-GB" sz="1600" kern="0" dirty="0"/>
          </a:p>
          <a:p>
            <a:r>
              <a:rPr lang="en-GB" kern="0" dirty="0"/>
              <a:t>Also look at previous sets of minutes </a:t>
            </a: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65" y="4259106"/>
            <a:ext cx="4066903" cy="234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16976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1000"/>
                            </p:stCondLst>
                            <p:childTnLst>
                              <p:par>
                                <p:cTn id="16" presetID="14" presetClass="entr" presetSubtype="5" fill="hold" nodeType="after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randombar(vertical)">
                                      <p:cBhvr>
                                        <p:cTn id="18" dur="1000"/>
                                        <p:tgtEl>
                                          <p:spTgt spid="17412"/>
                                        </p:tgtEl>
                                      </p:cBhvr>
                                    </p:animEffect>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489D11B2-7130-4617-B390-DFBBAB9E3C8E}"/>
              </a:ext>
            </a:extLst>
          </p:cNvPr>
          <p:cNvSpPr>
            <a:spLocks noGrp="1" noChangeArrowheads="1"/>
          </p:cNvSpPr>
          <p:nvPr>
            <p:ph type="title"/>
          </p:nvPr>
        </p:nvSpPr>
        <p:spPr>
          <a:xfrm>
            <a:off x="395288" y="692150"/>
            <a:ext cx="8748712" cy="909638"/>
          </a:xfrm>
        </p:spPr>
        <p:txBody>
          <a:bodyPr/>
          <a:lstStyle/>
          <a:p>
            <a:r>
              <a:rPr lang="en-GB" altLang="en-US"/>
              <a:t>Governor Vacancies Recruitment – </a:t>
            </a:r>
            <a:r>
              <a:rPr lang="en-GB" altLang="en-US" b="1"/>
              <a:t>Update</a:t>
            </a:r>
          </a:p>
        </p:txBody>
      </p:sp>
      <p:graphicFrame>
        <p:nvGraphicFramePr>
          <p:cNvPr id="4" name="Content Placeholder 3">
            <a:extLst>
              <a:ext uri="{FF2B5EF4-FFF2-40B4-BE49-F238E27FC236}">
                <a16:creationId xmlns:a16="http://schemas.microsoft.com/office/drawing/2014/main" id="{236F1D6A-D631-46EB-A3DF-39F29E4F9684}"/>
              </a:ext>
            </a:extLst>
          </p:cNvPr>
          <p:cNvGraphicFramePr>
            <a:graphicFrameLocks noGrp="1"/>
          </p:cNvGraphicFramePr>
          <p:nvPr>
            <p:ph idx="1"/>
          </p:nvPr>
        </p:nvGraphicFramePr>
        <p:xfrm>
          <a:off x="539750" y="1592263"/>
          <a:ext cx="8208963" cy="4900612"/>
        </p:xfrm>
        <a:graphic>
          <a:graphicData uri="http://schemas.openxmlformats.org/drawingml/2006/table">
            <a:tbl>
              <a:tblPr firstRow="1" bandRow="1">
                <a:tableStyleId>{5C22544A-7EE6-4342-B048-85BDC9FD1C3A}</a:tableStyleId>
              </a:tblPr>
              <a:tblGrid>
                <a:gridCol w="1584186">
                  <a:extLst>
                    <a:ext uri="{9D8B030D-6E8A-4147-A177-3AD203B41FA5}">
                      <a16:colId xmlns:a16="http://schemas.microsoft.com/office/drawing/2014/main" val="20000"/>
                    </a:ext>
                  </a:extLst>
                </a:gridCol>
                <a:gridCol w="4392515">
                  <a:extLst>
                    <a:ext uri="{9D8B030D-6E8A-4147-A177-3AD203B41FA5}">
                      <a16:colId xmlns:a16="http://schemas.microsoft.com/office/drawing/2014/main" val="20001"/>
                    </a:ext>
                  </a:extLst>
                </a:gridCol>
                <a:gridCol w="2232262">
                  <a:extLst>
                    <a:ext uri="{9D8B030D-6E8A-4147-A177-3AD203B41FA5}">
                      <a16:colId xmlns:a16="http://schemas.microsoft.com/office/drawing/2014/main" val="20002"/>
                    </a:ext>
                  </a:extLst>
                </a:gridCol>
              </a:tblGrid>
              <a:tr h="701191">
                <a:tc>
                  <a:txBody>
                    <a:bodyPr/>
                    <a:lstStyle/>
                    <a:p>
                      <a:pPr algn="ctr"/>
                      <a:r>
                        <a:rPr lang="en-GB" sz="2000" dirty="0"/>
                        <a:t>Governor Type</a:t>
                      </a:r>
                    </a:p>
                  </a:txBody>
                  <a:tcPr marL="91441" marR="91441" marT="45730" marB="45730" anchor="ctr">
                    <a:solidFill>
                      <a:srgbClr val="007A87"/>
                    </a:solidFill>
                  </a:tcPr>
                </a:tc>
                <a:tc>
                  <a:txBody>
                    <a:bodyPr/>
                    <a:lstStyle/>
                    <a:p>
                      <a:pPr algn="ctr"/>
                      <a:r>
                        <a:rPr lang="en-GB" sz="2000" dirty="0"/>
                        <a:t>Process for filling vacancy</a:t>
                      </a:r>
                    </a:p>
                  </a:txBody>
                  <a:tcPr marL="91441" marR="91441" marT="45730" marB="45730" anchor="ctr">
                    <a:solidFill>
                      <a:srgbClr val="007A87"/>
                    </a:solidFill>
                  </a:tcPr>
                </a:tc>
                <a:tc>
                  <a:txBody>
                    <a:bodyPr/>
                    <a:lstStyle/>
                    <a:p>
                      <a:pPr algn="ctr"/>
                      <a:r>
                        <a:rPr lang="en-GB" sz="1800" dirty="0"/>
                        <a:t>Current vacancies September 2019</a:t>
                      </a:r>
                    </a:p>
                  </a:txBody>
                  <a:tcPr marL="91441" marR="91441" marT="45730" marB="45730" anchor="ctr">
                    <a:solidFill>
                      <a:srgbClr val="007A87"/>
                    </a:solidFill>
                  </a:tcPr>
                </a:tc>
                <a:extLst>
                  <a:ext uri="{0D108BD9-81ED-4DB2-BD59-A6C34878D82A}">
                    <a16:rowId xmlns:a16="http://schemas.microsoft.com/office/drawing/2014/main" val="10000"/>
                  </a:ext>
                </a:extLst>
              </a:tr>
              <a:tr h="761339">
                <a:tc>
                  <a:txBody>
                    <a:bodyPr/>
                    <a:lstStyle/>
                    <a:p>
                      <a:r>
                        <a:rPr lang="en-GB" sz="2000" dirty="0"/>
                        <a:t>Co-opted</a:t>
                      </a:r>
                    </a:p>
                  </a:txBody>
                  <a:tcPr marL="91441" marR="91441" marT="45730" marB="45730" anchor="ctr"/>
                </a:tc>
                <a:tc>
                  <a:txBody>
                    <a:bodyPr/>
                    <a:lstStyle/>
                    <a:p>
                      <a:r>
                        <a:rPr lang="en-GB" sz="2000" dirty="0"/>
                        <a:t>Selected and</a:t>
                      </a:r>
                      <a:r>
                        <a:rPr lang="en-GB" sz="2000" baseline="0" dirty="0"/>
                        <a:t> approved by the Governing Body </a:t>
                      </a:r>
                      <a:r>
                        <a:rPr lang="en-GB" sz="2000" i="1" baseline="0" dirty="0"/>
                        <a:t>(agenda item)</a:t>
                      </a:r>
                      <a:endParaRPr lang="en-GB" sz="2000" i="1" dirty="0"/>
                    </a:p>
                  </a:txBody>
                  <a:tcPr marL="91441" marR="91441" marT="45730" marB="45730" anchor="ctr"/>
                </a:tc>
                <a:tc>
                  <a:txBody>
                    <a:bodyPr/>
                    <a:lstStyle/>
                    <a:p>
                      <a:pPr algn="ctr"/>
                      <a:r>
                        <a:rPr lang="en-GB" sz="2400" b="1" i="0" dirty="0"/>
                        <a:t>22</a:t>
                      </a:r>
                    </a:p>
                  </a:txBody>
                  <a:tcPr marL="91441" marR="91441" marT="45730" marB="45730" anchor="ctr"/>
                </a:tc>
                <a:extLst>
                  <a:ext uri="{0D108BD9-81ED-4DB2-BD59-A6C34878D82A}">
                    <a16:rowId xmlns:a16="http://schemas.microsoft.com/office/drawing/2014/main" val="10001"/>
                  </a:ext>
                </a:extLst>
              </a:tr>
              <a:tr h="481353">
                <a:tc>
                  <a:txBody>
                    <a:bodyPr/>
                    <a:lstStyle/>
                    <a:p>
                      <a:r>
                        <a:rPr lang="en-GB" sz="2000" dirty="0"/>
                        <a:t>Parent</a:t>
                      </a:r>
                    </a:p>
                  </a:txBody>
                  <a:tcPr marL="91441" marR="91441" marT="45730" marB="45730" anchor="ctr"/>
                </a:tc>
                <a:tc>
                  <a:txBody>
                    <a:bodyPr/>
                    <a:lstStyle/>
                    <a:p>
                      <a:r>
                        <a:rPr lang="en-GB" sz="2000" b="1" dirty="0">
                          <a:solidFill>
                            <a:srgbClr val="FF0000"/>
                          </a:solidFill>
                        </a:rPr>
                        <a:t>Election</a:t>
                      </a:r>
                      <a:r>
                        <a:rPr lang="en-GB" sz="2000" b="1" dirty="0"/>
                        <a:t> - ratified at FGB meeting </a:t>
                      </a:r>
                    </a:p>
                  </a:txBody>
                  <a:tcPr marL="91441" marR="91441" marT="45730" marB="45730" anchor="ctr"/>
                </a:tc>
                <a:tc>
                  <a:txBody>
                    <a:bodyPr/>
                    <a:lstStyle/>
                    <a:p>
                      <a:pPr algn="ctr"/>
                      <a:r>
                        <a:rPr lang="en-GB" sz="2400" b="1" i="0" dirty="0"/>
                        <a:t>22</a:t>
                      </a:r>
                    </a:p>
                  </a:txBody>
                  <a:tcPr marL="91441" marR="91441" marT="45730" marB="45730" anchor="ctr"/>
                </a:tc>
                <a:extLst>
                  <a:ext uri="{0D108BD9-81ED-4DB2-BD59-A6C34878D82A}">
                    <a16:rowId xmlns:a16="http://schemas.microsoft.com/office/drawing/2014/main" val="10002"/>
                  </a:ext>
                </a:extLst>
              </a:tr>
              <a:tr h="481353">
                <a:tc>
                  <a:txBody>
                    <a:bodyPr/>
                    <a:lstStyle/>
                    <a:p>
                      <a:r>
                        <a:rPr lang="en-GB" sz="2000" dirty="0"/>
                        <a:t>Staff</a:t>
                      </a:r>
                    </a:p>
                  </a:txBody>
                  <a:tcPr marL="91441" marR="91441" marT="45730" marB="4573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rPr>
                        <a:t>Election</a:t>
                      </a:r>
                      <a:r>
                        <a:rPr lang="en-GB" sz="2000" b="1" dirty="0"/>
                        <a:t> - ratified at FGB meeting </a:t>
                      </a:r>
                    </a:p>
                  </a:txBody>
                  <a:tcPr marL="91441" marR="91441" marT="45730" marB="4573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i="0" dirty="0"/>
                        <a:t>4</a:t>
                      </a:r>
                    </a:p>
                  </a:txBody>
                  <a:tcPr marL="91441" marR="91441" marT="45730" marB="45730" anchor="ctr"/>
                </a:tc>
                <a:extLst>
                  <a:ext uri="{0D108BD9-81ED-4DB2-BD59-A6C34878D82A}">
                    <a16:rowId xmlns:a16="http://schemas.microsoft.com/office/drawing/2014/main" val="10003"/>
                  </a:ext>
                </a:extLst>
              </a:tr>
              <a:tr h="1006056">
                <a:tc>
                  <a:txBody>
                    <a:bodyPr/>
                    <a:lstStyle/>
                    <a:p>
                      <a:r>
                        <a:rPr lang="en-GB" sz="2000" dirty="0"/>
                        <a:t>Local Authority</a:t>
                      </a:r>
                    </a:p>
                  </a:txBody>
                  <a:tcPr marL="91441" marR="91441" marT="45730" marB="45730" anchor="ctr"/>
                </a:tc>
                <a:tc>
                  <a:txBody>
                    <a:bodyPr/>
                    <a:lstStyle/>
                    <a:p>
                      <a:r>
                        <a:rPr lang="en-GB" sz="2000" dirty="0"/>
                        <a:t>Approved by the Lead</a:t>
                      </a:r>
                      <a:r>
                        <a:rPr lang="en-GB" sz="2000" baseline="0" dirty="0"/>
                        <a:t> and Shadow Cabinet members - before the GB meeting </a:t>
                      </a:r>
                      <a:r>
                        <a:rPr lang="en-GB" sz="2000" i="1" baseline="0" dirty="0"/>
                        <a:t>(agenda item)</a:t>
                      </a:r>
                      <a:endParaRPr lang="en-GB" sz="2000" dirty="0"/>
                    </a:p>
                  </a:txBody>
                  <a:tcPr marL="91441" marR="91441" marT="45730" marB="45730" anchor="ctr"/>
                </a:tc>
                <a:tc>
                  <a:txBody>
                    <a:bodyPr/>
                    <a:lstStyle/>
                    <a:p>
                      <a:pPr algn="ctr"/>
                      <a:r>
                        <a:rPr lang="en-GB" sz="2400" b="1" i="0" dirty="0"/>
                        <a:t>6</a:t>
                      </a:r>
                    </a:p>
                  </a:txBody>
                  <a:tcPr marL="91441" marR="91441" marT="45730" marB="45730" anchor="ctr"/>
                </a:tc>
                <a:extLst>
                  <a:ext uri="{0D108BD9-81ED-4DB2-BD59-A6C34878D82A}">
                    <a16:rowId xmlns:a16="http://schemas.microsoft.com/office/drawing/2014/main" val="10004"/>
                  </a:ext>
                </a:extLst>
              </a:tr>
              <a:tr h="768129">
                <a:tc>
                  <a:txBody>
                    <a:bodyPr/>
                    <a:lstStyle/>
                    <a:p>
                      <a:r>
                        <a:rPr lang="en-GB" sz="2000" dirty="0"/>
                        <a:t>Foundation / Ex Officio</a:t>
                      </a:r>
                    </a:p>
                  </a:txBody>
                  <a:tcPr marL="91441" marR="91441" marT="45730" marB="45730" anchor="ctr"/>
                </a:tc>
                <a:tc>
                  <a:txBody>
                    <a:bodyPr/>
                    <a:lstStyle/>
                    <a:p>
                      <a:r>
                        <a:rPr lang="en-GB" sz="2000" dirty="0"/>
                        <a:t>Appointed</a:t>
                      </a:r>
                      <a:r>
                        <a:rPr lang="en-GB" sz="2000" baseline="0" dirty="0"/>
                        <a:t> by the Diocese</a:t>
                      </a:r>
                      <a:endParaRPr lang="en-GB" sz="2000" dirty="0"/>
                    </a:p>
                  </a:txBody>
                  <a:tcPr marL="91441" marR="91441" marT="45730" marB="45730" anchor="ctr"/>
                </a:tc>
                <a:tc>
                  <a:txBody>
                    <a:bodyPr/>
                    <a:lstStyle/>
                    <a:p>
                      <a:pPr algn="ctr"/>
                      <a:r>
                        <a:rPr lang="en-GB" sz="2400" b="1" i="0" dirty="0"/>
                        <a:t>16</a:t>
                      </a:r>
                    </a:p>
                  </a:txBody>
                  <a:tcPr marL="91441" marR="91441" marT="45730" marB="45730" anchor="ctr"/>
                </a:tc>
                <a:extLst>
                  <a:ext uri="{0D108BD9-81ED-4DB2-BD59-A6C34878D82A}">
                    <a16:rowId xmlns:a16="http://schemas.microsoft.com/office/drawing/2014/main" val="10005"/>
                  </a:ext>
                </a:extLst>
              </a:tr>
              <a:tr h="701191">
                <a:tc>
                  <a:txBody>
                    <a:bodyPr/>
                    <a:lstStyle/>
                    <a:p>
                      <a:r>
                        <a:rPr lang="en-GB" sz="2000" dirty="0"/>
                        <a:t>Foundation PCC</a:t>
                      </a:r>
                    </a:p>
                  </a:txBody>
                  <a:tcPr marL="91441" marR="91441" marT="45730" marB="45730" anchor="ctr"/>
                </a:tc>
                <a:tc>
                  <a:txBody>
                    <a:bodyPr/>
                    <a:lstStyle/>
                    <a:p>
                      <a:r>
                        <a:rPr lang="en-GB" sz="2000" dirty="0"/>
                        <a:t>Appointed by the Parish Council</a:t>
                      </a:r>
                    </a:p>
                  </a:txBody>
                  <a:tcPr marL="91441" marR="91441" marT="45730" marB="45730" anchor="ctr"/>
                </a:tc>
                <a:tc>
                  <a:txBody>
                    <a:bodyPr/>
                    <a:lstStyle/>
                    <a:p>
                      <a:pPr algn="ctr"/>
                      <a:r>
                        <a:rPr lang="en-GB" sz="2400" b="1" i="0" dirty="0"/>
                        <a:t>8</a:t>
                      </a:r>
                    </a:p>
                  </a:txBody>
                  <a:tcPr marL="91441" marR="91441" marT="45730" marB="45730" anchor="ctr"/>
                </a:tc>
                <a:extLst>
                  <a:ext uri="{0D108BD9-81ED-4DB2-BD59-A6C34878D82A}">
                    <a16:rowId xmlns:a16="http://schemas.microsoft.com/office/drawing/2014/main" val="10006"/>
                  </a:ext>
                </a:extLst>
              </a:tr>
            </a:tbl>
          </a:graphicData>
        </a:graphic>
      </p:graphicFrame>
      <p:sp>
        <p:nvSpPr>
          <p:cNvPr id="5" name="Rounded Rectangle 4">
            <a:extLst>
              <a:ext uri="{FF2B5EF4-FFF2-40B4-BE49-F238E27FC236}">
                <a16:creationId xmlns:a16="http://schemas.microsoft.com/office/drawing/2014/main" id="{932A7DF1-BB1A-4F57-8462-70740C49A9C6}"/>
              </a:ext>
            </a:extLst>
          </p:cNvPr>
          <p:cNvSpPr/>
          <p:nvPr/>
        </p:nvSpPr>
        <p:spPr>
          <a:xfrm>
            <a:off x="1979613" y="3068638"/>
            <a:ext cx="4537075" cy="9858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41302A5C-262F-447D-BCF6-DC8CDDA08F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260350"/>
            <a:ext cx="916940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Content Placeholder 2">
            <a:extLst>
              <a:ext uri="{FF2B5EF4-FFF2-40B4-BE49-F238E27FC236}">
                <a16:creationId xmlns:a16="http://schemas.microsoft.com/office/drawing/2014/main" id="{ED4317F5-BA12-423E-925B-A8BD15E89570}"/>
              </a:ext>
            </a:extLst>
          </p:cNvPr>
          <p:cNvSpPr txBox="1">
            <a:spLocks/>
          </p:cNvSpPr>
          <p:nvPr/>
        </p:nvSpPr>
        <p:spPr bwMode="auto">
          <a:xfrm rot="20845503">
            <a:off x="6954838" y="2952750"/>
            <a:ext cx="1365250" cy="414338"/>
          </a:xfrm>
          <a:prstGeom prst="rect">
            <a:avLst/>
          </a:prstGeom>
          <a:solidFill>
            <a:srgbClr val="33CCFF"/>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buFontTx/>
              <a:buNone/>
              <a:defRPr/>
            </a:pPr>
            <a:r>
              <a:rPr lang="en-GB" altLang="en-US" b="1" dirty="0">
                <a:solidFill>
                  <a:schemeClr val="bg1"/>
                </a:solidFill>
              </a:rPr>
              <a:t>#OLF19</a:t>
            </a:r>
          </a:p>
        </p:txBody>
      </p:sp>
      <p:sp>
        <p:nvSpPr>
          <p:cNvPr id="33799" name="Content Placeholder 2">
            <a:extLst>
              <a:ext uri="{FF2B5EF4-FFF2-40B4-BE49-F238E27FC236}">
                <a16:creationId xmlns:a16="http://schemas.microsoft.com/office/drawing/2014/main" id="{368B99FF-0E06-41E4-860C-4A4A5825B28F}"/>
              </a:ext>
            </a:extLst>
          </p:cNvPr>
          <p:cNvSpPr txBox="1">
            <a:spLocks/>
          </p:cNvSpPr>
          <p:nvPr/>
        </p:nvSpPr>
        <p:spPr bwMode="auto">
          <a:xfrm>
            <a:off x="1403350" y="5445125"/>
            <a:ext cx="2598738" cy="409575"/>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buFontTx/>
              <a:buNone/>
            </a:pPr>
            <a:r>
              <a:rPr lang="en-GB" altLang="en-US" sz="2000" b="1">
                <a:solidFill>
                  <a:schemeClr val="bg1"/>
                </a:solidFill>
              </a:rPr>
              <a:t>@OldhamLearnFest</a:t>
            </a:r>
          </a:p>
        </p:txBody>
      </p:sp>
      <p:pic>
        <p:nvPicPr>
          <p:cNvPr id="33800" name="Picture 2" descr="Image result for twitter">
            <a:extLst>
              <a:ext uri="{FF2B5EF4-FFF2-40B4-BE49-F238E27FC236}">
                <a16:creationId xmlns:a16="http://schemas.microsoft.com/office/drawing/2014/main" id="{42E22D9A-6EEA-42DD-92A4-A8F31DA8DB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8050" y="2808288"/>
            <a:ext cx="4270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C3375A86-4E59-4EDC-B7FE-FBC38B1E682B}"/>
              </a:ext>
            </a:extLst>
          </p:cNvPr>
          <p:cNvSpPr txBox="1">
            <a:spLocks/>
          </p:cNvSpPr>
          <p:nvPr/>
        </p:nvSpPr>
        <p:spPr bwMode="auto">
          <a:xfrm rot="485114">
            <a:off x="5651500" y="6053138"/>
            <a:ext cx="1804988" cy="412750"/>
          </a:xfrm>
          <a:prstGeom prst="rect">
            <a:avLst/>
          </a:prstGeom>
          <a:solidFill>
            <a:srgbClr val="33CC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lgn="ctr">
              <a:buFontTx/>
              <a:buNone/>
              <a:defRPr/>
            </a:pPr>
            <a:r>
              <a:rPr lang="en-GB" altLang="en-US" sz="1800" b="1" dirty="0">
                <a:solidFill>
                  <a:schemeClr val="bg1"/>
                </a:solidFill>
              </a:rPr>
              <a:t>#daretobewise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33798"/>
                                        </p:tgtEl>
                                        <p:attrNameLst>
                                          <p:attrName>style.visibility</p:attrName>
                                        </p:attrNameLst>
                                      </p:cBhvr>
                                      <p:to>
                                        <p:strVal val="visible"/>
                                      </p:to>
                                    </p:set>
                                    <p:anim calcmode="lin" valueType="num">
                                      <p:cBhvr additive="base">
                                        <p:cTn id="11" dur="500" fill="hold"/>
                                        <p:tgtEl>
                                          <p:spTgt spid="33798"/>
                                        </p:tgtEl>
                                        <p:attrNameLst>
                                          <p:attrName>ppt_x</p:attrName>
                                        </p:attrNameLst>
                                      </p:cBhvr>
                                      <p:tavLst>
                                        <p:tav tm="0">
                                          <p:val>
                                            <p:strVal val="0-#ppt_w/2"/>
                                          </p:val>
                                        </p:tav>
                                        <p:tav tm="100000">
                                          <p:val>
                                            <p:strVal val="#ppt_x"/>
                                          </p:val>
                                        </p:tav>
                                      </p:tavLst>
                                    </p:anim>
                                    <p:anim calcmode="lin" valueType="num">
                                      <p:cBhvr additive="base">
                                        <p:cTn id="12" dur="500" fill="hold"/>
                                        <p:tgtEl>
                                          <p:spTgt spid="3379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14" presetClass="entr" presetSubtype="10" fill="hold" nodeType="afterEffect">
                                  <p:stCondLst>
                                    <p:cond delay="0"/>
                                  </p:stCondLst>
                                  <p:childTnLst>
                                    <p:set>
                                      <p:cBhvr>
                                        <p:cTn id="15" dur="1" fill="hold">
                                          <p:stCondLst>
                                            <p:cond delay="0"/>
                                          </p:stCondLst>
                                        </p:cTn>
                                        <p:tgtEl>
                                          <p:spTgt spid="33800"/>
                                        </p:tgtEl>
                                        <p:attrNameLst>
                                          <p:attrName>style.visibility</p:attrName>
                                        </p:attrNameLst>
                                      </p:cBhvr>
                                      <p:to>
                                        <p:strVal val="visible"/>
                                      </p:to>
                                    </p:set>
                                    <p:animEffect transition="in" filter="randombar(horizontal)">
                                      <p:cBhvr>
                                        <p:cTn id="16" dur="500"/>
                                        <p:tgtEl>
                                          <p:spTgt spid="33800"/>
                                        </p:tgtEl>
                                      </p:cBhvr>
                                    </p:animEffect>
                                  </p:childTnLst>
                                </p:cTn>
                              </p:par>
                            </p:childTnLst>
                          </p:cTn>
                        </p:par>
                        <p:par>
                          <p:cTn id="17" fill="hold" nodeType="afterGroup">
                            <p:stCondLst>
                              <p:cond delay="1500"/>
                            </p:stCondLst>
                            <p:childTnLst>
                              <p:par>
                                <p:cTn id="18" presetID="2" presetClass="entr" presetSubtype="9" fill="hold" grpId="0" nodeType="afterEffect">
                                  <p:stCondLst>
                                    <p:cond delay="0"/>
                                  </p:stCondLst>
                                  <p:childTnLst>
                                    <p:set>
                                      <p:cBhvr>
                                        <p:cTn id="19" dur="1" fill="hold">
                                          <p:stCondLst>
                                            <p:cond delay="0"/>
                                          </p:stCondLst>
                                        </p:cTn>
                                        <p:tgtEl>
                                          <p:spTgt spid="33799"/>
                                        </p:tgtEl>
                                        <p:attrNameLst>
                                          <p:attrName>style.visibility</p:attrName>
                                        </p:attrNameLst>
                                      </p:cBhvr>
                                      <p:to>
                                        <p:strVal val="visible"/>
                                      </p:to>
                                    </p:set>
                                    <p:anim calcmode="lin" valueType="num">
                                      <p:cBhvr additive="base">
                                        <p:cTn id="20" dur="500" fill="hold"/>
                                        <p:tgtEl>
                                          <p:spTgt spid="33799"/>
                                        </p:tgtEl>
                                        <p:attrNameLst>
                                          <p:attrName>ppt_x</p:attrName>
                                        </p:attrNameLst>
                                      </p:cBhvr>
                                      <p:tavLst>
                                        <p:tav tm="0">
                                          <p:val>
                                            <p:strVal val="0-#ppt_w/2"/>
                                          </p:val>
                                        </p:tav>
                                        <p:tav tm="100000">
                                          <p:val>
                                            <p:strVal val="#ppt_x"/>
                                          </p:val>
                                        </p:tav>
                                      </p:tavLst>
                                    </p:anim>
                                    <p:anim calcmode="lin" valueType="num">
                                      <p:cBhvr additive="base">
                                        <p:cTn id="21" dur="500" fill="hold"/>
                                        <p:tgtEl>
                                          <p:spTgt spid="33799"/>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2000"/>
                            </p:stCondLst>
                            <p:childTnLst>
                              <p:par>
                                <p:cTn id="23" presetID="2" presetClass="entr" presetSubtype="1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3379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Governor Elections MUST TAKE PLACE!</a:t>
            </a:r>
          </a:p>
        </p:txBody>
      </p:sp>
      <p:sp>
        <p:nvSpPr>
          <p:cNvPr id="3" name="Content Placeholder 2"/>
          <p:cNvSpPr>
            <a:spLocks noGrp="1"/>
          </p:cNvSpPr>
          <p:nvPr>
            <p:ph idx="1"/>
          </p:nvPr>
        </p:nvSpPr>
        <p:spPr>
          <a:xfrm>
            <a:off x="467544" y="1556792"/>
            <a:ext cx="7916044" cy="3312368"/>
          </a:xfrm>
        </p:spPr>
        <p:txBody>
          <a:bodyPr/>
          <a:lstStyle/>
          <a:p>
            <a:r>
              <a:rPr lang="en-GB" dirty="0"/>
              <a:t>Governor elections must take place for ALL</a:t>
            </a:r>
          </a:p>
          <a:p>
            <a:pPr lvl="1">
              <a:spcAft>
                <a:spcPts val="1200"/>
              </a:spcAft>
            </a:pPr>
            <a:r>
              <a:rPr lang="en-GB" sz="2400" b="1" dirty="0"/>
              <a:t>Staff Governors </a:t>
            </a:r>
            <a:r>
              <a:rPr lang="en-GB" sz="2400" dirty="0"/>
              <a:t>where terms of office are coming to an end</a:t>
            </a:r>
          </a:p>
          <a:p>
            <a:pPr lvl="1">
              <a:spcAft>
                <a:spcPts val="1200"/>
              </a:spcAft>
            </a:pPr>
            <a:r>
              <a:rPr lang="en-GB" sz="2400" b="1" dirty="0"/>
              <a:t>Parent Governors </a:t>
            </a:r>
            <a:r>
              <a:rPr lang="en-GB" sz="2400" dirty="0"/>
              <a:t>where terms of office are coming to an end</a:t>
            </a:r>
          </a:p>
          <a:p>
            <a:r>
              <a:rPr lang="en-GB" dirty="0"/>
              <a:t>Existing people in these posts can/must re-apply  </a:t>
            </a:r>
          </a:p>
          <a:p>
            <a:pPr marL="0" indent="0">
              <a:buNone/>
            </a:pPr>
            <a:endParaRPr lang="en-GB" dirty="0"/>
          </a:p>
        </p:txBody>
      </p:sp>
      <p:pic>
        <p:nvPicPr>
          <p:cNvPr id="18434" name="Picture 2" descr="Image result for election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47546" y="4553744"/>
            <a:ext cx="4096454" cy="23042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4667512"/>
            <a:ext cx="4392488" cy="1200329"/>
          </a:xfrm>
          <a:prstGeom prst="rect">
            <a:avLst/>
          </a:prstGeom>
        </p:spPr>
        <p:txBody>
          <a:bodyPr wrap="square">
            <a:spAutoFit/>
          </a:bodyPr>
          <a:lstStyle/>
          <a:p>
            <a:pPr marL="342900" indent="-342900">
              <a:buFont typeface="Arial" panose="020B0604020202020204" pitchFamily="34" charset="0"/>
              <a:buChar char="•"/>
            </a:pPr>
            <a:r>
              <a:rPr lang="en-GB" dirty="0">
                <a:solidFill>
                  <a:srgbClr val="616365"/>
                </a:solidFill>
                <a:latin typeface="+mn-lt"/>
              </a:rPr>
              <a:t>They can not automatically be extended an election must take place.</a:t>
            </a:r>
          </a:p>
        </p:txBody>
      </p:sp>
    </p:spTree>
    <p:extLst>
      <p:ext uri="{BB962C8B-B14F-4D97-AF65-F5344CB8AC3E}">
        <p14:creationId xmlns:p14="http://schemas.microsoft.com/office/powerpoint/2010/main" val="92670968"/>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35F0353D-78C6-4419-A9E5-76015E573249}"/>
              </a:ext>
            </a:extLst>
          </p:cNvPr>
          <p:cNvSpPr>
            <a:spLocks noGrp="1" noChangeArrowheads="1"/>
          </p:cNvSpPr>
          <p:nvPr>
            <p:ph type="title"/>
          </p:nvPr>
        </p:nvSpPr>
        <p:spPr>
          <a:xfrm>
            <a:off x="611188" y="719138"/>
            <a:ext cx="7772400" cy="622300"/>
          </a:xfrm>
        </p:spPr>
        <p:txBody>
          <a:bodyPr/>
          <a:lstStyle/>
          <a:p>
            <a:r>
              <a:rPr lang="en-GB" altLang="en-US" dirty="0"/>
              <a:t>Message from the DfE</a:t>
            </a:r>
            <a:br>
              <a:rPr lang="en-GB" altLang="en-US" dirty="0"/>
            </a:br>
            <a:endParaRPr lang="en-GB" altLang="en-US" dirty="0"/>
          </a:p>
        </p:txBody>
      </p:sp>
      <p:sp>
        <p:nvSpPr>
          <p:cNvPr id="3" name="Content Placeholder 2">
            <a:extLst>
              <a:ext uri="{FF2B5EF4-FFF2-40B4-BE49-F238E27FC236}">
                <a16:creationId xmlns:a16="http://schemas.microsoft.com/office/drawing/2014/main" id="{E59CAD10-1455-4137-9AB3-F14CEB4FB2AA}"/>
              </a:ext>
            </a:extLst>
          </p:cNvPr>
          <p:cNvSpPr>
            <a:spLocks noGrp="1"/>
          </p:cNvSpPr>
          <p:nvPr>
            <p:ph idx="1"/>
          </p:nvPr>
        </p:nvSpPr>
        <p:spPr>
          <a:xfrm>
            <a:off x="503238" y="1393825"/>
            <a:ext cx="8137525" cy="5297488"/>
          </a:xfrm>
        </p:spPr>
        <p:txBody>
          <a:bodyPr/>
          <a:lstStyle/>
          <a:p>
            <a:pPr>
              <a:defRPr/>
            </a:pPr>
            <a:r>
              <a:rPr lang="en-GB" sz="2000" b="1" dirty="0">
                <a:solidFill>
                  <a:srgbClr val="007A87"/>
                </a:solidFill>
              </a:rPr>
              <a:t>The DfE will be sending direct communications to those in school governance roles on a monthly basis from September 2019.</a:t>
            </a:r>
          </a:p>
          <a:p>
            <a:pPr>
              <a:defRPr/>
            </a:pPr>
            <a:r>
              <a:rPr lang="en-GB" sz="2000" dirty="0"/>
              <a:t>The first email - </a:t>
            </a:r>
            <a:r>
              <a:rPr lang="en-GB" sz="2000" b="1" dirty="0"/>
              <a:t>Thursday 19 September</a:t>
            </a:r>
          </a:p>
          <a:p>
            <a:pPr>
              <a:defRPr/>
            </a:pPr>
            <a:r>
              <a:rPr lang="en-GB" sz="2000" dirty="0"/>
              <a:t>Highlight various key DfE messages (created as a bespoke update for the governance sector)</a:t>
            </a:r>
          </a:p>
          <a:p>
            <a:pPr>
              <a:defRPr/>
            </a:pPr>
            <a:r>
              <a:rPr lang="en-GB" sz="2000" dirty="0"/>
              <a:t>Highlight other key activity, such as the new guidance collections on gov.uk  </a:t>
            </a:r>
          </a:p>
          <a:p>
            <a:pPr>
              <a:defRPr/>
            </a:pPr>
            <a:r>
              <a:rPr lang="en-GB" sz="2000" dirty="0"/>
              <a:t>The message will be published on gov.uk, and the link will be promoted via email to all governors, trustees, chairs and clerks for whom we have up-to-date contact details on GIAS* (Get Information About Schools). </a:t>
            </a:r>
          </a:p>
          <a:p>
            <a:pPr>
              <a:defRPr/>
            </a:pPr>
            <a:r>
              <a:rPr lang="en-GB" sz="2000" dirty="0"/>
              <a:t>We expect to be able to reach the majority of those in governance roles in English schools and trusts.</a:t>
            </a:r>
          </a:p>
          <a:p>
            <a:pPr marL="0" indent="357188">
              <a:buFontTx/>
              <a:buNone/>
              <a:defRPr/>
            </a:pPr>
            <a:r>
              <a:rPr lang="en-GB" sz="2000" dirty="0"/>
              <a:t>*</a:t>
            </a:r>
            <a:r>
              <a:rPr lang="en-GB" sz="2000" dirty="0">
                <a:hlinkClick r:id="rId2"/>
              </a:rPr>
              <a:t>https://get-information-schools.service.gov.uk/</a:t>
            </a:r>
            <a:endParaRPr lang="en-GB" sz="2000" dirty="0"/>
          </a:p>
        </p:txBody>
      </p:sp>
      <p:pic>
        <p:nvPicPr>
          <p:cNvPr id="117764" name="Picture 2" descr="Image result for dfe">
            <a:extLst>
              <a:ext uri="{FF2B5EF4-FFF2-40B4-BE49-F238E27FC236}">
                <a16:creationId xmlns:a16="http://schemas.microsoft.com/office/drawing/2014/main" id="{1E70A2EF-DE5E-40B9-B8AA-D750439EA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184150"/>
            <a:ext cx="1701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9D9C78F1-1544-4316-B2B2-AAE79266DE4A}"/>
              </a:ext>
            </a:extLst>
          </p:cNvPr>
          <p:cNvSpPr>
            <a:spLocks noGrp="1" noChangeArrowheads="1"/>
          </p:cNvSpPr>
          <p:nvPr>
            <p:ph type="title"/>
          </p:nvPr>
        </p:nvSpPr>
        <p:spPr>
          <a:xfrm>
            <a:off x="611188" y="719138"/>
            <a:ext cx="7772400" cy="622300"/>
          </a:xfrm>
        </p:spPr>
        <p:txBody>
          <a:bodyPr/>
          <a:lstStyle/>
          <a:p>
            <a:pPr marL="628650" indent="-628650"/>
            <a:r>
              <a:rPr lang="en-GB" altLang="en-US"/>
              <a:t>Prevent Awareness Online Training</a:t>
            </a:r>
            <a:endParaRPr lang="en-GB" altLang="en-US" sz="2400">
              <a:solidFill>
                <a:srgbClr val="007A87"/>
              </a:solidFill>
            </a:endParaRPr>
          </a:p>
        </p:txBody>
      </p:sp>
      <p:sp>
        <p:nvSpPr>
          <p:cNvPr id="122883" name="Content Placeholder 2">
            <a:extLst>
              <a:ext uri="{FF2B5EF4-FFF2-40B4-BE49-F238E27FC236}">
                <a16:creationId xmlns:a16="http://schemas.microsoft.com/office/drawing/2014/main" id="{7AF50E88-F65F-4984-8CDF-12515D13CD14}"/>
              </a:ext>
            </a:extLst>
          </p:cNvPr>
          <p:cNvSpPr>
            <a:spLocks noGrp="1" noChangeArrowheads="1"/>
          </p:cNvSpPr>
          <p:nvPr>
            <p:ph idx="1"/>
          </p:nvPr>
        </p:nvSpPr>
        <p:spPr>
          <a:xfrm>
            <a:off x="636588" y="5516563"/>
            <a:ext cx="8353425" cy="1152525"/>
          </a:xfrm>
        </p:spPr>
        <p:txBody>
          <a:bodyPr/>
          <a:lstStyle/>
          <a:p>
            <a:r>
              <a:rPr lang="en-GB" altLang="en-US" sz="2000"/>
              <a:t>You can access the e-learning by clicking on the website below</a:t>
            </a:r>
          </a:p>
          <a:p>
            <a:r>
              <a:rPr lang="en-GB" altLang="en-US" sz="2000" u="sng">
                <a:hlinkClick r:id="rId2"/>
              </a:rPr>
              <a:t>www.elearning.prevent.homeoffice.gov.uk </a:t>
            </a:r>
            <a:r>
              <a:rPr lang="en-GB" altLang="en-US" sz="2000"/>
              <a:t> </a:t>
            </a:r>
          </a:p>
          <a:p>
            <a:r>
              <a:rPr lang="en-GB" altLang="en-US" sz="2000"/>
              <a:t>Link also available on </a:t>
            </a:r>
            <a:r>
              <a:rPr lang="en-GB" altLang="en-US" sz="2000">
                <a:hlinkClick r:id="rId3"/>
              </a:rPr>
              <a:t>www.oldham.gov.uk/governortraining</a:t>
            </a:r>
            <a:r>
              <a:rPr lang="en-GB" altLang="en-US" sz="2000"/>
              <a:t> </a:t>
            </a:r>
          </a:p>
        </p:txBody>
      </p:sp>
      <p:sp>
        <p:nvSpPr>
          <p:cNvPr id="7" name="Content Placeholder 2">
            <a:extLst>
              <a:ext uri="{FF2B5EF4-FFF2-40B4-BE49-F238E27FC236}">
                <a16:creationId xmlns:a16="http://schemas.microsoft.com/office/drawing/2014/main" id="{77983DE7-67D3-4ED5-9E1C-E966D6D44F9B}"/>
              </a:ext>
            </a:extLst>
          </p:cNvPr>
          <p:cNvSpPr txBox="1">
            <a:spLocks/>
          </p:cNvSpPr>
          <p:nvPr/>
        </p:nvSpPr>
        <p:spPr bwMode="auto">
          <a:xfrm>
            <a:off x="993775" y="1627188"/>
            <a:ext cx="3844925" cy="938212"/>
          </a:xfrm>
          <a:prstGeom prst="rect">
            <a:avLst/>
          </a:prstGeom>
          <a:solidFill>
            <a:srgbClr val="00B3BE"/>
          </a:solidFill>
          <a:ln>
            <a:noFill/>
          </a:ln>
          <a:effectLst/>
          <a:extLst/>
        </p:spPr>
        <p:txBody>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defRPr/>
            </a:pPr>
            <a:r>
              <a:rPr lang="en-GB" b="1" kern="0" dirty="0">
                <a:solidFill>
                  <a:schemeClr val="bg1"/>
                </a:solidFill>
              </a:rPr>
              <a:t>All new Governors and Clerks must do this!</a:t>
            </a:r>
            <a:endParaRPr lang="en-GB" sz="2800" b="1" kern="0" dirty="0">
              <a:solidFill>
                <a:schemeClr val="bg1"/>
              </a:solidFill>
            </a:endParaRPr>
          </a:p>
        </p:txBody>
      </p:sp>
      <p:pic>
        <p:nvPicPr>
          <p:cNvPr id="122885" name="Picture 7" descr="http://online.fliphtml5.com/ecxg/qcze/files/large/1.jpg?1545075846">
            <a:extLst>
              <a:ext uri="{FF2B5EF4-FFF2-40B4-BE49-F238E27FC236}">
                <a16:creationId xmlns:a16="http://schemas.microsoft.com/office/drawing/2014/main" id="{C888312C-3ADD-4FB9-BDF4-577CB01151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7912" t="3792" r="7648" b="51286"/>
          <a:stretch>
            <a:fillRect/>
          </a:stretch>
        </p:blipFill>
        <p:spPr bwMode="auto">
          <a:xfrm>
            <a:off x="1187450" y="2630488"/>
            <a:ext cx="345598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Image result for e-learning prevent certificate">
            <a:extLst>
              <a:ext uri="{FF2B5EF4-FFF2-40B4-BE49-F238E27FC236}">
                <a16:creationId xmlns:a16="http://schemas.microsoft.com/office/drawing/2014/main" id="{88B775D0-1491-4F9C-BBC4-6CC0AE0DBD5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94" r="3122" b="9962"/>
          <a:stretch/>
        </p:blipFill>
        <p:spPr bwMode="auto">
          <a:xfrm rot="487820">
            <a:off x="5653088" y="1881188"/>
            <a:ext cx="2374900" cy="3240087"/>
          </a:xfrm>
          <a:prstGeom prst="rect">
            <a:avLst/>
          </a:prstGeom>
          <a:ln w="19050">
            <a:solidFill>
              <a:srgbClr val="007A87"/>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887" name="Picture 8" descr="Image result for elearning prevent">
            <a:extLst>
              <a:ext uri="{FF2B5EF4-FFF2-40B4-BE49-F238E27FC236}">
                <a16:creationId xmlns:a16="http://schemas.microsoft.com/office/drawing/2014/main" id="{1161AF1C-4D6C-4338-A2D4-9BC8404D22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0863" y="693738"/>
            <a:ext cx="20415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9BFD91B9-4BE5-4ADE-AE00-080EE97CFD26}"/>
              </a:ext>
            </a:extLst>
          </p:cNvPr>
          <p:cNvSpPr>
            <a:spLocks noGrp="1" noChangeArrowheads="1"/>
          </p:cNvSpPr>
          <p:nvPr>
            <p:ph type="title"/>
          </p:nvPr>
        </p:nvSpPr>
        <p:spPr>
          <a:xfrm>
            <a:off x="611188" y="719138"/>
            <a:ext cx="8332787" cy="1143000"/>
          </a:xfrm>
        </p:spPr>
        <p:txBody>
          <a:bodyPr/>
          <a:lstStyle/>
          <a:p>
            <a:r>
              <a:rPr lang="en-GB" altLang="en-US"/>
              <a:t>Message from National Leader in Governance !</a:t>
            </a:r>
          </a:p>
        </p:txBody>
      </p:sp>
      <p:sp>
        <p:nvSpPr>
          <p:cNvPr id="116739" name="Content Placeholder 2">
            <a:extLst>
              <a:ext uri="{FF2B5EF4-FFF2-40B4-BE49-F238E27FC236}">
                <a16:creationId xmlns:a16="http://schemas.microsoft.com/office/drawing/2014/main" id="{D64DF79D-507C-4987-9F84-10B8EE5DDE7E}"/>
              </a:ext>
            </a:extLst>
          </p:cNvPr>
          <p:cNvSpPr>
            <a:spLocks noGrp="1" noChangeArrowheads="1"/>
          </p:cNvSpPr>
          <p:nvPr>
            <p:ph idx="1"/>
          </p:nvPr>
        </p:nvSpPr>
        <p:spPr>
          <a:xfrm>
            <a:off x="534988" y="1476375"/>
            <a:ext cx="3905250" cy="4114800"/>
          </a:xfrm>
        </p:spPr>
        <p:txBody>
          <a:bodyPr/>
          <a:lstStyle/>
          <a:p>
            <a:r>
              <a:rPr lang="en-GB" altLang="en-US"/>
              <a:t>School’s may be getting themselves in a vulnerable position when Ofsted visit by not keeping up to date with the following governing body requirements:</a:t>
            </a:r>
          </a:p>
        </p:txBody>
      </p:sp>
      <p:pic>
        <p:nvPicPr>
          <p:cNvPr id="88068" name="Picture 6" descr="Image result for own goal gif">
            <a:extLst>
              <a:ext uri="{FF2B5EF4-FFF2-40B4-BE49-F238E27FC236}">
                <a16:creationId xmlns:a16="http://schemas.microsoft.com/office/drawing/2014/main" id="{137E557E-0691-4C3D-83E5-A77950976E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1384300"/>
            <a:ext cx="4240212" cy="2290763"/>
          </a:xfrm>
          <a:prstGeom prst="rect">
            <a:avLst/>
          </a:prstGeom>
          <a:ln w="28575">
            <a:solidFill>
              <a:srgbClr val="00B3BE"/>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6741" name="Picture 8" descr="Image result for own goal gif">
            <a:extLst>
              <a:ext uri="{FF2B5EF4-FFF2-40B4-BE49-F238E27FC236}">
                <a16:creationId xmlns:a16="http://schemas.microsoft.com/office/drawing/2014/main" id="{1FF2F59E-0713-4A7F-8777-CA06061947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4602163"/>
            <a:ext cx="352425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7" descr="Related image">
            <a:extLst>
              <a:ext uri="{FF2B5EF4-FFF2-40B4-BE49-F238E27FC236}">
                <a16:creationId xmlns:a16="http://schemas.microsoft.com/office/drawing/2014/main" id="{A26779F8-F443-4490-B7C9-D45C3DADE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63" y="486727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5BA69F70-DC10-4520-B5F3-6730ED97926B}"/>
              </a:ext>
            </a:extLst>
          </p:cNvPr>
          <p:cNvSpPr txBox="1">
            <a:spLocks noChangeArrowheads="1"/>
          </p:cNvSpPr>
          <p:nvPr/>
        </p:nvSpPr>
        <p:spPr bwMode="auto">
          <a:xfrm>
            <a:off x="611188" y="4157663"/>
            <a:ext cx="5768975" cy="24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lvl="1">
              <a:defRPr/>
            </a:pPr>
            <a:r>
              <a:rPr lang="en-GB" altLang="en-US" sz="2400" kern="0" dirty="0"/>
              <a:t>Prevent Awareness training and DBS checks.</a:t>
            </a:r>
          </a:p>
          <a:p>
            <a:pPr lvl="1">
              <a:defRPr/>
            </a:pPr>
            <a:r>
              <a:rPr lang="en-GB" altLang="en-US" sz="2400" kern="0" dirty="0"/>
              <a:t>Governor information not up to date on School’s Website and also ‘Get information about schools’</a:t>
            </a:r>
          </a:p>
          <a:p>
            <a:pPr lvl="1">
              <a:defRPr/>
            </a:pPr>
            <a:r>
              <a:rPr lang="en-GB" altLang="en-US" sz="2400" kern="0" dirty="0"/>
              <a:t>Lockdown drills not taking place </a:t>
            </a:r>
            <a:endParaRPr lang="en-GB" altLang="en-US" kern="0" dirty="0"/>
          </a:p>
        </p:txBody>
      </p:sp>
      <p:sp>
        <p:nvSpPr>
          <p:cNvPr id="2" name="Thought Bubble: Cloud 1">
            <a:extLst>
              <a:ext uri="{FF2B5EF4-FFF2-40B4-BE49-F238E27FC236}">
                <a16:creationId xmlns:a16="http://schemas.microsoft.com/office/drawing/2014/main" id="{5B8EF454-8879-4B58-9DD1-D652623524EA}"/>
              </a:ext>
            </a:extLst>
          </p:cNvPr>
          <p:cNvSpPr/>
          <p:nvPr/>
        </p:nvSpPr>
        <p:spPr>
          <a:xfrm>
            <a:off x="6931025" y="3687763"/>
            <a:ext cx="2082800" cy="1103312"/>
          </a:xfrm>
          <a:prstGeom prst="cloudCallout">
            <a:avLst>
              <a:gd name="adj1" fmla="val -26992"/>
              <a:gd name="adj2" fmla="val 76813"/>
            </a:avLst>
          </a:prstGeom>
          <a:solidFill>
            <a:schemeClr val="bg1"/>
          </a:solidFill>
          <a:ln>
            <a:solidFill>
              <a:srgbClr val="007A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6745" name="Picture 2" descr="Image result for ofsted inspection framework sept 2019">
            <a:extLst>
              <a:ext uri="{FF2B5EF4-FFF2-40B4-BE49-F238E27FC236}">
                <a16:creationId xmlns:a16="http://schemas.microsoft.com/office/drawing/2014/main" id="{A22648F6-2EE0-4DEB-B616-41B7F4E18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5474"/>
          <a:stretch>
            <a:fillRect/>
          </a:stretch>
        </p:blipFill>
        <p:spPr bwMode="auto">
          <a:xfrm>
            <a:off x="7305675" y="3821113"/>
            <a:ext cx="12271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64DCDBE5-260F-47BD-B6B2-F782F1A7D2FA}"/>
              </a:ext>
            </a:extLst>
          </p:cNvPr>
          <p:cNvSpPr>
            <a:spLocks noGrp="1" noChangeArrowheads="1"/>
          </p:cNvSpPr>
          <p:nvPr>
            <p:ph type="title"/>
          </p:nvPr>
        </p:nvSpPr>
        <p:spPr>
          <a:xfrm>
            <a:off x="611188" y="692150"/>
            <a:ext cx="8353425" cy="649288"/>
          </a:xfrm>
        </p:spPr>
        <p:txBody>
          <a:bodyPr/>
          <a:lstStyle/>
          <a:p>
            <a:r>
              <a:rPr lang="en-GB" altLang="en-US"/>
              <a:t>A Competency Framework for Governance</a:t>
            </a:r>
            <a:br>
              <a:rPr lang="en-GB" altLang="en-US"/>
            </a:br>
            <a:endParaRPr lang="en-GB" altLang="en-US"/>
          </a:p>
        </p:txBody>
      </p:sp>
      <p:sp>
        <p:nvSpPr>
          <p:cNvPr id="3" name="Content Placeholder 2">
            <a:extLst>
              <a:ext uri="{FF2B5EF4-FFF2-40B4-BE49-F238E27FC236}">
                <a16:creationId xmlns:a16="http://schemas.microsoft.com/office/drawing/2014/main" id="{2E86F473-B97B-4ED9-949E-B0AC4B000B5F}"/>
              </a:ext>
            </a:extLst>
          </p:cNvPr>
          <p:cNvSpPr>
            <a:spLocks noGrp="1"/>
          </p:cNvSpPr>
          <p:nvPr>
            <p:ph idx="1"/>
          </p:nvPr>
        </p:nvSpPr>
        <p:spPr>
          <a:xfrm>
            <a:off x="646113" y="1385888"/>
            <a:ext cx="7932737" cy="503237"/>
          </a:xfrm>
        </p:spPr>
        <p:txBody>
          <a:bodyPr/>
          <a:lstStyle/>
          <a:p>
            <a:pPr>
              <a:spcAft>
                <a:spcPts val="600"/>
              </a:spcAft>
              <a:buFont typeface="Arial" panose="020B0604020202020204" pitchFamily="34" charset="0"/>
              <a:buChar char="•"/>
              <a:defRPr/>
            </a:pPr>
            <a:r>
              <a:rPr lang="en-GB" sz="2000" dirty="0"/>
              <a:t>The list below are Lead governors in specific areas: </a:t>
            </a:r>
          </a:p>
          <a:p>
            <a:pPr marL="0" indent="0">
              <a:buFontTx/>
              <a:buNone/>
              <a:defRPr/>
            </a:pPr>
            <a:endParaRPr lang="en-GB" sz="400" dirty="0"/>
          </a:p>
          <a:p>
            <a:pPr>
              <a:defRPr/>
            </a:pPr>
            <a:endParaRPr lang="en-GB" dirty="0"/>
          </a:p>
          <a:p>
            <a:pPr marL="0" indent="0">
              <a:buFontTx/>
              <a:buNone/>
              <a:defRPr/>
            </a:pPr>
            <a:endParaRPr lang="en-GB" dirty="0"/>
          </a:p>
        </p:txBody>
      </p:sp>
      <p:graphicFrame>
        <p:nvGraphicFramePr>
          <p:cNvPr id="2" name="Table 1">
            <a:extLst>
              <a:ext uri="{FF2B5EF4-FFF2-40B4-BE49-F238E27FC236}">
                <a16:creationId xmlns:a16="http://schemas.microsoft.com/office/drawing/2014/main" id="{BD1B4056-D6EA-41D7-9421-49C9A0B481A6}"/>
              </a:ext>
            </a:extLst>
          </p:cNvPr>
          <p:cNvGraphicFramePr>
            <a:graphicFrameLocks noGrp="1"/>
          </p:cNvGraphicFramePr>
          <p:nvPr/>
        </p:nvGraphicFramePr>
        <p:xfrm>
          <a:off x="903288" y="2073275"/>
          <a:ext cx="7269162" cy="4003674"/>
        </p:xfrm>
        <a:graphic>
          <a:graphicData uri="http://schemas.openxmlformats.org/drawingml/2006/table">
            <a:tbl>
              <a:tblPr firstRow="1" bandRow="1">
                <a:tableStyleId>{5C22544A-7EE6-4342-B048-85BDC9FD1C3A}</a:tableStyleId>
              </a:tblPr>
              <a:tblGrid>
                <a:gridCol w="7269162">
                  <a:extLst>
                    <a:ext uri="{9D8B030D-6E8A-4147-A177-3AD203B41FA5}">
                      <a16:colId xmlns:a16="http://schemas.microsoft.com/office/drawing/2014/main" val="20000"/>
                    </a:ext>
                  </a:extLst>
                </a:gridCol>
              </a:tblGrid>
              <a:tr h="494260">
                <a:tc>
                  <a:txBody>
                    <a:bodyPr/>
                    <a:lstStyle/>
                    <a:p>
                      <a:pPr algn="ctr"/>
                      <a:r>
                        <a:rPr lang="en-GB" sz="2400" dirty="0"/>
                        <a:t>Lead Governor</a:t>
                      </a:r>
                    </a:p>
                  </a:txBody>
                  <a:tcPr marL="91448" marR="91448" marT="45731" marB="45731"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7A87"/>
                    </a:solidFill>
                  </a:tcPr>
                </a:tc>
                <a:extLst>
                  <a:ext uri="{0D108BD9-81ED-4DB2-BD59-A6C34878D82A}">
                    <a16:rowId xmlns:a16="http://schemas.microsoft.com/office/drawing/2014/main" val="10000"/>
                  </a:ext>
                </a:extLst>
              </a:tr>
              <a:tr h="365840">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solidFill>
                            <a:schemeClr val="tx1"/>
                          </a:solidFill>
                        </a:rPr>
                        <a:t>Special Educational Needs and Disabilities (SEND)</a:t>
                      </a:r>
                    </a:p>
                  </a:txBody>
                  <a:tcPr marL="91448" marR="91448" marT="45731" marB="45731">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5840">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solidFill>
                            <a:schemeClr val="tx1"/>
                          </a:solidFill>
                        </a:rPr>
                        <a:t>Safeguarding of children including Prevent Duty</a:t>
                      </a:r>
                    </a:p>
                  </a:txBody>
                  <a:tcPr marL="91448" marR="91448" marT="45731" marB="45731">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5840">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solidFill>
                            <a:schemeClr val="tx1"/>
                          </a:solidFill>
                        </a:rPr>
                        <a:t>Health and safety in education</a:t>
                      </a:r>
                    </a:p>
                  </a:txBody>
                  <a:tcPr marL="91448" marR="91448" marT="45731" marB="45731">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5840">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solidFill>
                            <a:schemeClr val="tx1"/>
                          </a:solidFill>
                        </a:rPr>
                        <a:t>Analyse information and data</a:t>
                      </a:r>
                    </a:p>
                  </a:txBody>
                  <a:tcPr marL="91448" marR="91448" marT="45731" marB="45731">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40202">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solidFill>
                            <a:schemeClr val="tx1"/>
                          </a:solidFill>
                        </a:rPr>
                        <a:t>Financial health and efficiency compared to organisations locally and nationally</a:t>
                      </a:r>
                    </a:p>
                  </a:txBody>
                  <a:tcPr marL="91448" marR="91448" marT="45731" marB="45731">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5840">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solidFill>
                            <a:schemeClr val="tx1"/>
                          </a:solidFill>
                        </a:rPr>
                        <a:t>Human Resource Education Policy</a:t>
                      </a:r>
                    </a:p>
                  </a:txBody>
                  <a:tcPr marL="91448" marR="91448" marT="45731" marB="45731">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09716">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solidFill>
                            <a:schemeClr val="tx1"/>
                          </a:solidFill>
                        </a:rPr>
                        <a:t>Closing the gap for EAL Learners </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solidFill>
                            <a:schemeClr val="tx1"/>
                          </a:solidFill>
                        </a:rPr>
                        <a:t>(English as an Additional Language)</a:t>
                      </a:r>
                    </a:p>
                  </a:txBody>
                  <a:tcPr marL="91448" marR="91448" marT="45731" marB="45731"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30296">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solidFill>
                            <a:schemeClr val="tx1"/>
                          </a:solidFill>
                        </a:rPr>
                        <a:t>Emotional Health and Wellbeing (New)</a:t>
                      </a:r>
                    </a:p>
                  </a:txBody>
                  <a:tcPr marL="91448" marR="91448" marT="45731" marB="45731"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8964369"/>
                  </a:ext>
                </a:extLst>
              </a:tr>
            </a:tbl>
          </a:graphicData>
        </a:graphic>
      </p:graphicFrame>
      <p:sp>
        <p:nvSpPr>
          <p:cNvPr id="12" name="Content Placeholder 2">
            <a:extLst>
              <a:ext uri="{FF2B5EF4-FFF2-40B4-BE49-F238E27FC236}">
                <a16:creationId xmlns:a16="http://schemas.microsoft.com/office/drawing/2014/main" id="{E0A2FFB0-B109-45B1-BA92-18A190AE6AA2}"/>
              </a:ext>
            </a:extLst>
          </p:cNvPr>
          <p:cNvSpPr txBox="1">
            <a:spLocks/>
          </p:cNvSpPr>
          <p:nvPr/>
        </p:nvSpPr>
        <p:spPr bwMode="auto">
          <a:xfrm>
            <a:off x="393700" y="6178550"/>
            <a:ext cx="8351838"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marL="0" indent="0">
              <a:spcAft>
                <a:spcPts val="600"/>
              </a:spcAft>
              <a:buFontTx/>
              <a:buNone/>
              <a:defRPr/>
            </a:pPr>
            <a:r>
              <a:rPr lang="en-GB" sz="2000" b="1" kern="0" dirty="0">
                <a:solidFill>
                  <a:srgbClr val="FF0000"/>
                </a:solidFill>
              </a:rPr>
              <a:t>Vacant lead governor responsibilities must be filled this term!!</a:t>
            </a:r>
          </a:p>
          <a:p>
            <a:pPr marL="0" indent="0">
              <a:buFontTx/>
              <a:buNone/>
              <a:defRPr/>
            </a:pPr>
            <a:endParaRPr lang="en-GB" sz="400" kern="0" dirty="0"/>
          </a:p>
          <a:p>
            <a:pPr>
              <a:defRPr/>
            </a:pPr>
            <a:endParaRPr lang="en-GB" kern="0" dirty="0"/>
          </a:p>
          <a:p>
            <a:pPr marL="0" indent="0">
              <a:buFontTx/>
              <a:buNone/>
              <a:defRPr/>
            </a:pPr>
            <a:endParaRPr lang="en-GB" kern="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nodeType="afterGroup">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 Governors – ONE THIRD maximum</a:t>
            </a:r>
          </a:p>
        </p:txBody>
      </p:sp>
      <p:sp>
        <p:nvSpPr>
          <p:cNvPr id="3" name="Content Placeholder 2"/>
          <p:cNvSpPr>
            <a:spLocks noGrp="1"/>
          </p:cNvSpPr>
          <p:nvPr>
            <p:ph idx="1"/>
          </p:nvPr>
        </p:nvSpPr>
        <p:spPr>
          <a:xfrm>
            <a:off x="611188" y="1906588"/>
            <a:ext cx="4104828" cy="4114800"/>
          </a:xfrm>
        </p:spPr>
        <p:txBody>
          <a:bodyPr/>
          <a:lstStyle/>
          <a:p>
            <a:r>
              <a:rPr lang="en-GB" dirty="0"/>
              <a:t>It is important when governing bodies are appointing school staff in to various governor posts that they must be aware that No more than </a:t>
            </a:r>
            <a:r>
              <a:rPr lang="en-GB" b="1" dirty="0">
                <a:solidFill>
                  <a:srgbClr val="FF0000"/>
                </a:solidFill>
              </a:rPr>
              <a:t>a third </a:t>
            </a:r>
            <a:r>
              <a:rPr lang="en-GB" dirty="0"/>
              <a:t>of the governing body </a:t>
            </a:r>
            <a:r>
              <a:rPr lang="en-GB" b="1" dirty="0"/>
              <a:t>can</a:t>
            </a:r>
            <a:r>
              <a:rPr lang="en-GB" dirty="0"/>
              <a:t> also be </a:t>
            </a:r>
            <a:r>
              <a:rPr lang="en-GB" b="1" dirty="0"/>
              <a:t>staff members at the school </a:t>
            </a:r>
            <a:endParaRPr lang="en-GB" dirty="0"/>
          </a:p>
        </p:txBody>
      </p:sp>
      <p:sp>
        <p:nvSpPr>
          <p:cNvPr id="4" name="TextBox 3"/>
          <p:cNvSpPr txBox="1"/>
          <p:nvPr/>
        </p:nvSpPr>
        <p:spPr>
          <a:xfrm>
            <a:off x="5148064" y="3861048"/>
            <a:ext cx="3384376" cy="2646878"/>
          </a:xfrm>
          <a:prstGeom prst="rect">
            <a:avLst/>
          </a:prstGeom>
          <a:solidFill>
            <a:srgbClr val="C5FAFD"/>
          </a:solidFill>
          <a:scene3d>
            <a:camera prst="orthographicFront"/>
            <a:lightRig rig="threePt" dir="t"/>
          </a:scene3d>
          <a:sp3d>
            <a:bevelT/>
          </a:sp3d>
        </p:spPr>
        <p:txBody>
          <a:bodyPr wrap="square" rtlCol="0">
            <a:spAutoFit/>
          </a:bodyPr>
          <a:lstStyle/>
          <a:p>
            <a:pPr algn="ctr"/>
            <a:r>
              <a:rPr lang="en-GB" sz="16600" dirty="0">
                <a:ln w="76200">
                  <a:solidFill>
                    <a:srgbClr val="00B0F0"/>
                  </a:solidFill>
                </a:ln>
                <a:latin typeface="Bernard MT Condensed" panose="02050806060905020404" pitchFamily="18" charset="0"/>
              </a:rPr>
              <a:t>1/3</a:t>
            </a:r>
          </a:p>
        </p:txBody>
      </p:sp>
      <p:pic>
        <p:nvPicPr>
          <p:cNvPr id="16388" name="Picture 4" descr="Image result for ONE THIRD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252" y="1628800"/>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4836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388"/>
                                        </p:tgtEl>
                                        <p:attrNameLst>
                                          <p:attrName>style.visibility</p:attrName>
                                        </p:attrNameLst>
                                      </p:cBhvr>
                                      <p:to>
                                        <p:strVal val="visible"/>
                                      </p:to>
                                    </p:set>
                                    <p:anim calcmode="lin" valueType="num">
                                      <p:cBhvr>
                                        <p:cTn id="11" dur="500" fill="hold"/>
                                        <p:tgtEl>
                                          <p:spTgt spid="16388"/>
                                        </p:tgtEl>
                                        <p:attrNameLst>
                                          <p:attrName>ppt_w</p:attrName>
                                        </p:attrNameLst>
                                      </p:cBhvr>
                                      <p:tavLst>
                                        <p:tav tm="0">
                                          <p:val>
                                            <p:fltVal val="0"/>
                                          </p:val>
                                        </p:tav>
                                        <p:tav tm="100000">
                                          <p:val>
                                            <p:strVal val="#ppt_w"/>
                                          </p:val>
                                        </p:tav>
                                      </p:tavLst>
                                    </p:anim>
                                    <p:anim calcmode="lin" valueType="num">
                                      <p:cBhvr>
                                        <p:cTn id="12" dur="500" fill="hold"/>
                                        <p:tgtEl>
                                          <p:spTgt spid="16388"/>
                                        </p:tgtEl>
                                        <p:attrNameLst>
                                          <p:attrName>ppt_h</p:attrName>
                                        </p:attrNameLst>
                                      </p:cBhvr>
                                      <p:tavLst>
                                        <p:tav tm="0">
                                          <p:val>
                                            <p:fltVal val="0"/>
                                          </p:val>
                                        </p:tav>
                                        <p:tav tm="100000">
                                          <p:val>
                                            <p:strVal val="#ppt_h"/>
                                          </p:val>
                                        </p:tav>
                                      </p:tavLst>
                                    </p:anim>
                                    <p:animEffect transition="in" filter="fade">
                                      <p:cBhvr>
                                        <p:cTn id="13" dur="500"/>
                                        <p:tgtEl>
                                          <p:spTgt spid="1638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871" y="763588"/>
            <a:ext cx="7772400" cy="1143000"/>
          </a:xfrm>
        </p:spPr>
        <p:txBody>
          <a:bodyPr/>
          <a:lstStyle/>
          <a:p>
            <a:r>
              <a:rPr lang="en-GB" dirty="0"/>
              <a:t>SECURE Email or Egress</a:t>
            </a:r>
          </a:p>
        </p:txBody>
      </p:sp>
      <p:sp>
        <p:nvSpPr>
          <p:cNvPr id="3" name="Content Placeholder 2"/>
          <p:cNvSpPr>
            <a:spLocks noGrp="1"/>
          </p:cNvSpPr>
          <p:nvPr>
            <p:ph idx="1"/>
          </p:nvPr>
        </p:nvSpPr>
        <p:spPr>
          <a:xfrm>
            <a:off x="595653" y="2132856"/>
            <a:ext cx="7772400" cy="4114800"/>
          </a:xfrm>
        </p:spPr>
        <p:txBody>
          <a:bodyPr/>
          <a:lstStyle/>
          <a:p>
            <a:r>
              <a:rPr lang="en-GB" sz="3600" dirty="0"/>
              <a:t>All </a:t>
            </a:r>
            <a:r>
              <a:rPr lang="en-GB" sz="3600" b="1" dirty="0"/>
              <a:t>new</a:t>
            </a:r>
            <a:r>
              <a:rPr lang="en-GB" sz="3600" dirty="0"/>
              <a:t> and </a:t>
            </a:r>
            <a:r>
              <a:rPr lang="en-GB" sz="3600" b="1" dirty="0"/>
              <a:t>existing</a:t>
            </a:r>
            <a:r>
              <a:rPr lang="en-GB" sz="3600" dirty="0"/>
              <a:t> governors </a:t>
            </a:r>
            <a:r>
              <a:rPr lang="en-GB" sz="3600" b="1" dirty="0"/>
              <a:t>MUST</a:t>
            </a:r>
            <a:r>
              <a:rPr lang="en-GB" sz="3600" dirty="0"/>
              <a:t> have a secure email or register with Egress  </a:t>
            </a:r>
          </a:p>
          <a:p>
            <a:r>
              <a:rPr lang="en-GB" sz="3600" b="1" dirty="0">
                <a:solidFill>
                  <a:srgbClr val="FF0000"/>
                </a:solidFill>
              </a:rPr>
              <a:t>133 </a:t>
            </a:r>
            <a:r>
              <a:rPr lang="en-GB" sz="3600" dirty="0"/>
              <a:t>governors currently </a:t>
            </a:r>
            <a:r>
              <a:rPr lang="en-GB" sz="3600" b="1" dirty="0">
                <a:solidFill>
                  <a:srgbClr val="FF0000"/>
                </a:solidFill>
              </a:rPr>
              <a:t>DO NOT </a:t>
            </a:r>
            <a:r>
              <a:rPr lang="en-GB" sz="3600" dirty="0"/>
              <a:t>have a secure email!</a:t>
            </a:r>
          </a:p>
          <a:p>
            <a:endParaRPr lang="en-GB" dirty="0"/>
          </a:p>
          <a:p>
            <a:endParaRPr lang="en-GB" dirty="0"/>
          </a:p>
          <a:p>
            <a:endParaRPr lang="en-GB" dirty="0"/>
          </a:p>
          <a:p>
            <a:pPr marL="0" indent="0">
              <a:buNone/>
            </a:pPr>
            <a:endParaRPr lang="en-GB" dirty="0"/>
          </a:p>
        </p:txBody>
      </p:sp>
      <p:pic>
        <p:nvPicPr>
          <p:cNvPr id="15364" name="Picture 4" descr="Image result for secure email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548680"/>
            <a:ext cx="2555776" cy="180608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mage result for egr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5727949"/>
            <a:ext cx="2376264" cy="737938"/>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Image result for eg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0" y="5878687"/>
            <a:ext cx="2459793" cy="73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684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3" fill="hold" nodeType="afterEffect">
                                  <p:stCondLst>
                                    <p:cond delay="0"/>
                                  </p:stCondLst>
                                  <p:childTnLst>
                                    <p:set>
                                      <p:cBhvr>
                                        <p:cTn id="18" dur="1" fill="hold">
                                          <p:stCondLst>
                                            <p:cond delay="0"/>
                                          </p:stCondLst>
                                        </p:cTn>
                                        <p:tgtEl>
                                          <p:spTgt spid="15368"/>
                                        </p:tgtEl>
                                        <p:attrNameLst>
                                          <p:attrName>style.visibility</p:attrName>
                                        </p:attrNameLst>
                                      </p:cBhvr>
                                      <p:to>
                                        <p:strVal val="visible"/>
                                      </p:to>
                                    </p:set>
                                    <p:anim calcmode="lin" valueType="num">
                                      <p:cBhvr additive="base">
                                        <p:cTn id="19" dur="1000" fill="hold"/>
                                        <p:tgtEl>
                                          <p:spTgt spid="15368"/>
                                        </p:tgtEl>
                                        <p:attrNameLst>
                                          <p:attrName>ppt_x</p:attrName>
                                        </p:attrNameLst>
                                      </p:cBhvr>
                                      <p:tavLst>
                                        <p:tav tm="0">
                                          <p:val>
                                            <p:strVal val="1+#ppt_w/2"/>
                                          </p:val>
                                        </p:tav>
                                        <p:tav tm="100000">
                                          <p:val>
                                            <p:strVal val="#ppt_x"/>
                                          </p:val>
                                        </p:tav>
                                      </p:tavLst>
                                    </p:anim>
                                    <p:anim calcmode="lin" valueType="num">
                                      <p:cBhvr additive="base">
                                        <p:cTn id="20" dur="1000" fill="hold"/>
                                        <p:tgtEl>
                                          <p:spTgt spid="15368"/>
                                        </p:tgtEl>
                                        <p:attrNameLst>
                                          <p:attrName>ppt_y</p:attrName>
                                        </p:attrNameLst>
                                      </p:cBhvr>
                                      <p:tavLst>
                                        <p:tav tm="0">
                                          <p:val>
                                            <p:strVal val="0-#ppt_h/2"/>
                                          </p:val>
                                        </p:tav>
                                        <p:tav tm="100000">
                                          <p:val>
                                            <p:strVal val="#ppt_y"/>
                                          </p:val>
                                        </p:tav>
                                      </p:tavLst>
                                    </p:anim>
                                  </p:childTnLst>
                                </p:cTn>
                              </p:par>
                            </p:childTnLst>
                          </p:cTn>
                        </p:par>
                        <p:par>
                          <p:cTn id="21" fill="hold">
                            <p:stCondLst>
                              <p:cond delay="3000"/>
                            </p:stCondLst>
                            <p:childTnLst>
                              <p:par>
                                <p:cTn id="22" presetID="2" presetClass="entr" presetSubtype="9" fill="hold" nodeType="afterEffect">
                                  <p:stCondLst>
                                    <p:cond delay="0"/>
                                  </p:stCondLst>
                                  <p:childTnLst>
                                    <p:set>
                                      <p:cBhvr>
                                        <p:cTn id="23" dur="1" fill="hold">
                                          <p:stCondLst>
                                            <p:cond delay="0"/>
                                          </p:stCondLst>
                                        </p:cTn>
                                        <p:tgtEl>
                                          <p:spTgt spid="15370"/>
                                        </p:tgtEl>
                                        <p:attrNameLst>
                                          <p:attrName>style.visibility</p:attrName>
                                        </p:attrNameLst>
                                      </p:cBhvr>
                                      <p:to>
                                        <p:strVal val="visible"/>
                                      </p:to>
                                    </p:set>
                                    <p:anim calcmode="lin" valueType="num">
                                      <p:cBhvr additive="base">
                                        <p:cTn id="24" dur="1000" fill="hold"/>
                                        <p:tgtEl>
                                          <p:spTgt spid="15370"/>
                                        </p:tgtEl>
                                        <p:attrNameLst>
                                          <p:attrName>ppt_x</p:attrName>
                                        </p:attrNameLst>
                                      </p:cBhvr>
                                      <p:tavLst>
                                        <p:tav tm="0">
                                          <p:val>
                                            <p:strVal val="0-#ppt_w/2"/>
                                          </p:val>
                                        </p:tav>
                                        <p:tav tm="100000">
                                          <p:val>
                                            <p:strVal val="#ppt_x"/>
                                          </p:val>
                                        </p:tav>
                                      </p:tavLst>
                                    </p:anim>
                                    <p:anim calcmode="lin" valueType="num">
                                      <p:cBhvr additive="base">
                                        <p:cTn id="25" dur="1000" fill="hold"/>
                                        <p:tgtEl>
                                          <p:spTgt spid="15370"/>
                                        </p:tgtEl>
                                        <p:attrNameLst>
                                          <p:attrName>ppt_y</p:attrName>
                                        </p:attrNameLst>
                                      </p:cBhvr>
                                      <p:tavLst>
                                        <p:tav tm="0">
                                          <p:val>
                                            <p:strVal val="0-#ppt_h/2"/>
                                          </p:val>
                                        </p:tav>
                                        <p:tav tm="100000">
                                          <p:val>
                                            <p:strVal val="#ppt_y"/>
                                          </p:val>
                                        </p:tav>
                                      </p:tavLst>
                                    </p:anim>
                                  </p:childTnLst>
                                </p:cTn>
                              </p:par>
                            </p:childTnLst>
                          </p:cTn>
                        </p:par>
                        <p:par>
                          <p:cTn id="26" fill="hold">
                            <p:stCondLst>
                              <p:cond delay="4000"/>
                            </p:stCondLst>
                            <p:childTnLst>
                              <p:par>
                                <p:cTn id="27" presetID="8" presetClass="emph" presetSubtype="0" fill="hold" nodeType="afterEffect">
                                  <p:stCondLst>
                                    <p:cond delay="0"/>
                                  </p:stCondLst>
                                  <p:childTnLst>
                                    <p:animRot by="21600000">
                                      <p:cBhvr>
                                        <p:cTn id="28" dur="2000" fill="hold"/>
                                        <p:tgtEl>
                                          <p:spTgt spid="15364"/>
                                        </p:tgtEl>
                                        <p:attrNameLst>
                                          <p:attrName>r</p:attrName>
                                        </p:attrNameLst>
                                      </p:cBhvr>
                                    </p:animRot>
                                  </p:childTnLst>
                                </p:cTn>
                              </p:par>
                            </p:childTnLst>
                          </p:cTn>
                        </p:par>
                        <p:par>
                          <p:cTn id="29" fill="hold">
                            <p:stCondLst>
                              <p:cond delay="6000"/>
                            </p:stCondLst>
                            <p:childTnLst>
                              <p:par>
                                <p:cTn id="30" presetID="8" presetClass="emph" presetSubtype="0" fill="hold" nodeType="afterEffect">
                                  <p:stCondLst>
                                    <p:cond delay="0"/>
                                  </p:stCondLst>
                                  <p:childTnLst>
                                    <p:animRot by="43200000">
                                      <p:cBhvr>
                                        <p:cTn id="31" dur="2000" fill="hold"/>
                                        <p:tgtEl>
                                          <p:spTgt spid="153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 governor’s email address – MUST BE SECURE		</a:t>
            </a:r>
          </a:p>
        </p:txBody>
      </p:sp>
      <p:sp>
        <p:nvSpPr>
          <p:cNvPr id="3" name="Content Placeholder 2"/>
          <p:cNvSpPr>
            <a:spLocks noGrp="1"/>
          </p:cNvSpPr>
          <p:nvPr>
            <p:ph idx="1"/>
          </p:nvPr>
        </p:nvSpPr>
        <p:spPr>
          <a:xfrm>
            <a:off x="395536" y="1916832"/>
            <a:ext cx="8568952" cy="4464496"/>
          </a:xfrm>
        </p:spPr>
        <p:txBody>
          <a:bodyPr/>
          <a:lstStyle/>
          <a:p>
            <a:r>
              <a:rPr lang="en-GB" dirty="0"/>
              <a:t>Please ask staff governors for the following:</a:t>
            </a:r>
          </a:p>
          <a:p>
            <a:pPr marL="628650" lvl="1" indent="-266700"/>
            <a:r>
              <a:rPr lang="en-GB" sz="2400" dirty="0"/>
              <a:t>Work email address e.g. joe.king@clownacademy.org</a:t>
            </a:r>
          </a:p>
          <a:p>
            <a:pPr marL="628650" lvl="1" indent="-266700"/>
            <a:r>
              <a:rPr lang="en-GB" sz="2400" dirty="0"/>
              <a:t>Personal email addresses where a work email is unavailable e.g. hotmail, gmail etc.</a:t>
            </a:r>
          </a:p>
          <a:p>
            <a:pPr marL="628650" lvl="1" indent="-266700"/>
            <a:r>
              <a:rPr lang="en-GB" sz="2400" dirty="0"/>
              <a:t>Egress </a:t>
            </a:r>
            <a:endParaRPr lang="en-GB" dirty="0"/>
          </a:p>
          <a:p>
            <a:endParaRPr lang="en-GB" dirty="0"/>
          </a:p>
          <a:p>
            <a:r>
              <a:rPr lang="en-GB" b="1" dirty="0">
                <a:solidFill>
                  <a:srgbClr val="FF0000"/>
                </a:solidFill>
              </a:rPr>
              <a:t>Avoid</a:t>
            </a:r>
            <a:r>
              <a:rPr lang="en-GB" dirty="0"/>
              <a:t> obtaining the following:</a:t>
            </a:r>
          </a:p>
          <a:p>
            <a:pPr marL="628650" lvl="1" indent="-266700"/>
            <a:r>
              <a:rPr lang="en-GB" sz="2400" dirty="0"/>
              <a:t>Generic email addresses i.e. </a:t>
            </a:r>
            <a:r>
              <a:rPr lang="en-GB" sz="2200" b="1" dirty="0">
                <a:solidFill>
                  <a:srgbClr val="FF0000"/>
                </a:solidFill>
              </a:rPr>
              <a:t>info@</a:t>
            </a:r>
            <a:r>
              <a:rPr lang="en-GB" sz="2200" dirty="0"/>
              <a:t>hogwarts.oldham.sch.uk</a:t>
            </a:r>
            <a:r>
              <a:rPr lang="en-GB" dirty="0"/>
              <a:t> </a:t>
            </a:r>
            <a:r>
              <a:rPr lang="en-GB" sz="2400" dirty="0"/>
              <a:t> </a:t>
            </a:r>
          </a:p>
          <a:p>
            <a:pPr marL="628650" lvl="1" indent="-266700"/>
            <a:r>
              <a:rPr lang="en-GB" sz="2400" dirty="0"/>
              <a:t>A shared email address i.e. friends, relatives or on behalf of another governors email.</a:t>
            </a:r>
          </a:p>
          <a:p>
            <a:pPr marL="457200" lvl="1" indent="0">
              <a:buNone/>
            </a:pPr>
            <a:endParaRPr lang="en-GB" sz="2400" dirty="0"/>
          </a:p>
          <a:p>
            <a:pPr marL="457200" lvl="1" indent="0">
              <a:buNone/>
            </a:pPr>
            <a:endParaRPr lang="en-GB" sz="2400" dirty="0"/>
          </a:p>
        </p:txBody>
      </p:sp>
    </p:spTree>
    <p:extLst>
      <p:ext uri="{BB962C8B-B14F-4D97-AF65-F5344CB8AC3E}">
        <p14:creationId xmlns:p14="http://schemas.microsoft.com/office/powerpoint/2010/main" val="7099410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7D1E4D21-85B7-4AF3-B42A-3D3F4E1DBA1E}"/>
              </a:ext>
            </a:extLst>
          </p:cNvPr>
          <p:cNvSpPr>
            <a:spLocks noGrp="1" noChangeArrowheads="1"/>
          </p:cNvSpPr>
          <p:nvPr>
            <p:ph type="title"/>
          </p:nvPr>
        </p:nvSpPr>
        <p:spPr>
          <a:xfrm>
            <a:off x="611188" y="719138"/>
            <a:ext cx="7921625" cy="1054100"/>
          </a:xfrm>
        </p:spPr>
        <p:txBody>
          <a:bodyPr/>
          <a:lstStyle/>
          <a:p>
            <a:r>
              <a:rPr lang="en-GB" altLang="en-US"/>
              <a:t>Nominate a brilliant governor…don’t know where to start? </a:t>
            </a:r>
            <a:br>
              <a:rPr lang="en-GB" altLang="en-US"/>
            </a:br>
            <a:br>
              <a:rPr lang="en-US" altLang="en-US"/>
            </a:br>
            <a:endParaRPr lang="en-US" altLang="en-US">
              <a:solidFill>
                <a:srgbClr val="FF0000"/>
              </a:solidFill>
            </a:endParaRPr>
          </a:p>
        </p:txBody>
      </p:sp>
      <p:sp>
        <p:nvSpPr>
          <p:cNvPr id="112643" name="Content Placeholder 2">
            <a:extLst>
              <a:ext uri="{FF2B5EF4-FFF2-40B4-BE49-F238E27FC236}">
                <a16:creationId xmlns:a16="http://schemas.microsoft.com/office/drawing/2014/main" id="{751041DB-C974-4296-A891-C579A0254300}"/>
              </a:ext>
            </a:extLst>
          </p:cNvPr>
          <p:cNvSpPr>
            <a:spLocks noGrp="1" noChangeArrowheads="1"/>
          </p:cNvSpPr>
          <p:nvPr>
            <p:ph idx="1"/>
          </p:nvPr>
        </p:nvSpPr>
        <p:spPr>
          <a:xfrm>
            <a:off x="614363" y="2276475"/>
            <a:ext cx="7388225" cy="4114800"/>
          </a:xfrm>
        </p:spPr>
        <p:txBody>
          <a:bodyPr/>
          <a:lstStyle/>
          <a:p>
            <a:pPr>
              <a:spcAft>
                <a:spcPts val="600"/>
              </a:spcAft>
            </a:pPr>
            <a:r>
              <a:rPr lang="en-GB" altLang="en-US"/>
              <a:t>Contact </a:t>
            </a:r>
            <a:r>
              <a:rPr lang="en-GB" altLang="en-US">
                <a:hlinkClick r:id="rId2"/>
              </a:rPr>
              <a:t>Govgongs@outlook.com</a:t>
            </a:r>
            <a:r>
              <a:rPr lang="en-GB" altLang="en-US"/>
              <a:t>  or Martin Matthews </a:t>
            </a:r>
            <a:r>
              <a:rPr lang="en-GB" altLang="en-US">
                <a:hlinkClick r:id="rId3"/>
              </a:rPr>
              <a:t>@mm684 </a:t>
            </a:r>
            <a:endParaRPr lang="en-GB" altLang="en-US"/>
          </a:p>
          <a:p>
            <a:pPr>
              <a:spcAft>
                <a:spcPts val="600"/>
              </a:spcAft>
            </a:pPr>
            <a:r>
              <a:rPr lang="en-GB" altLang="en-US"/>
              <a:t>Download the booklet: Governors, do the honours! </a:t>
            </a:r>
            <a:r>
              <a:rPr lang="en-GB" altLang="en-US">
                <a:hlinkClick r:id="rId4"/>
              </a:rPr>
              <a:t>https://ignoratus.wordpress.com/governors-do-the-honours-how-to-nominate-a-governor-forrecognition</a:t>
            </a:r>
            <a:r>
              <a:rPr lang="en-GB" altLang="en-US"/>
              <a:t> </a:t>
            </a:r>
          </a:p>
          <a:p>
            <a:pPr>
              <a:spcAft>
                <a:spcPts val="600"/>
              </a:spcAft>
            </a:pPr>
            <a:r>
              <a:rPr lang="en-GB" altLang="en-US"/>
              <a:t>Or simply type in google </a:t>
            </a:r>
            <a:r>
              <a:rPr lang="en-GB" altLang="en-US" b="1"/>
              <a:t>ignoratus honours.</a:t>
            </a:r>
            <a:endParaRPr lang="en-GB" altLang="en-US"/>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319879C7-E28A-410E-A0BE-958543ACC42C}"/>
              </a:ext>
            </a:extLst>
          </p:cNvPr>
          <p:cNvSpPr>
            <a:spLocks noGrp="1" noChangeArrowheads="1"/>
          </p:cNvSpPr>
          <p:nvPr>
            <p:ph type="title"/>
          </p:nvPr>
        </p:nvSpPr>
        <p:spPr/>
        <p:txBody>
          <a:bodyPr/>
          <a:lstStyle/>
          <a:p>
            <a:r>
              <a:rPr lang="en-GB" altLang="en-US"/>
              <a:t>Top Awards 2019</a:t>
            </a:r>
          </a:p>
        </p:txBody>
      </p:sp>
      <p:sp>
        <p:nvSpPr>
          <p:cNvPr id="3" name="Content Placeholder 2">
            <a:extLst>
              <a:ext uri="{FF2B5EF4-FFF2-40B4-BE49-F238E27FC236}">
                <a16:creationId xmlns:a16="http://schemas.microsoft.com/office/drawing/2014/main" id="{CC761D29-5A8E-49A9-B0F6-C5201F8B22F4}"/>
              </a:ext>
            </a:extLst>
          </p:cNvPr>
          <p:cNvSpPr>
            <a:spLocks noGrp="1"/>
          </p:cNvSpPr>
          <p:nvPr>
            <p:ph idx="1"/>
          </p:nvPr>
        </p:nvSpPr>
        <p:spPr>
          <a:xfrm>
            <a:off x="323850" y="1906588"/>
            <a:ext cx="8496300" cy="4757737"/>
          </a:xfrm>
        </p:spPr>
        <p:txBody>
          <a:bodyPr/>
          <a:lstStyle/>
          <a:p>
            <a:pPr marL="0" indent="0">
              <a:spcAft>
                <a:spcPts val="600"/>
              </a:spcAft>
              <a:buFontTx/>
              <a:buNone/>
              <a:defRPr/>
            </a:pPr>
            <a:r>
              <a:rPr lang="en-GB" sz="1800" b="1" dirty="0">
                <a:solidFill>
                  <a:srgbClr val="00B3BE"/>
                </a:solidFill>
                <a:cs typeface="Arial" charset="0"/>
              </a:rPr>
              <a:t>The TOP Awards 2019 nominations are still open and don’t forget there’s an exciting new category for this year. </a:t>
            </a:r>
            <a:r>
              <a:rPr lang="en-GB" sz="1800" b="1" dirty="0">
                <a:solidFill>
                  <a:srgbClr val="FF0000"/>
                </a:solidFill>
                <a:cs typeface="Arial" charset="0"/>
              </a:rPr>
              <a:t>Friday 27 Sept Closing date!</a:t>
            </a:r>
          </a:p>
          <a:p>
            <a:pPr marL="171450" indent="-171450">
              <a:defRPr/>
            </a:pPr>
            <a:r>
              <a:rPr lang="en-GB" sz="1600" dirty="0">
                <a:cs typeface="Arial" charset="0"/>
              </a:rPr>
              <a:t>For the first time ever, you can nominate colleagues for the ‘Community Contribution Award’ which recognises the excellent work that is carried out each and every day across the local communities of Oldham by our colleagues and partner organisations.</a:t>
            </a:r>
          </a:p>
          <a:p>
            <a:pPr marL="171450" indent="-171450">
              <a:spcAft>
                <a:spcPts val="600"/>
              </a:spcAft>
              <a:defRPr/>
            </a:pPr>
            <a:r>
              <a:rPr lang="en-GB" sz="1600" dirty="0">
                <a:cs typeface="Arial" charset="0"/>
              </a:rPr>
              <a:t>The full range of this year’s award categories include:</a:t>
            </a:r>
          </a:p>
          <a:p>
            <a:pPr>
              <a:buFontTx/>
              <a:buNone/>
              <a:defRPr/>
            </a:pPr>
            <a:r>
              <a:rPr lang="en-GB" sz="1600" b="1" dirty="0">
                <a:solidFill>
                  <a:srgbClr val="00B3BE"/>
                </a:solidFill>
                <a:cs typeface="Arial" charset="0"/>
              </a:rPr>
              <a:t>&gt;</a:t>
            </a:r>
            <a:r>
              <a:rPr lang="en-GB" sz="1600" b="1" dirty="0">
                <a:cs typeface="Arial" charset="0"/>
              </a:rPr>
              <a:t> Employee of the Year  </a:t>
            </a:r>
            <a:r>
              <a:rPr lang="en-GB" sz="1600" b="1" dirty="0">
                <a:solidFill>
                  <a:srgbClr val="00B3BE"/>
                </a:solidFill>
                <a:cs typeface="Arial" charset="0"/>
              </a:rPr>
              <a:t>&gt;</a:t>
            </a:r>
            <a:r>
              <a:rPr lang="en-GB" sz="1600" b="1" dirty="0">
                <a:cs typeface="Arial" charset="0"/>
              </a:rPr>
              <a:t> Fit for Oldham Award  </a:t>
            </a:r>
            <a:r>
              <a:rPr lang="en-GB" sz="1600" b="1" dirty="0">
                <a:solidFill>
                  <a:srgbClr val="00B3BE"/>
                </a:solidFill>
                <a:cs typeface="Arial" charset="0"/>
              </a:rPr>
              <a:t>&gt;</a:t>
            </a:r>
            <a:r>
              <a:rPr lang="en-GB" sz="1600" b="1" dirty="0">
                <a:cs typeface="Arial" charset="0"/>
              </a:rPr>
              <a:t> Front Line Services Award </a:t>
            </a:r>
          </a:p>
          <a:p>
            <a:pPr>
              <a:buFontTx/>
              <a:buNone/>
              <a:defRPr/>
            </a:pPr>
            <a:r>
              <a:rPr lang="en-GB" sz="1600" b="1" dirty="0">
                <a:solidFill>
                  <a:srgbClr val="00B3BE"/>
                </a:solidFill>
                <a:cs typeface="Arial" charset="0"/>
              </a:rPr>
              <a:t>&gt;</a:t>
            </a:r>
            <a:r>
              <a:rPr lang="en-GB" sz="1600" b="1" dirty="0">
                <a:cs typeface="Arial" charset="0"/>
              </a:rPr>
              <a:t> Leader of the Year       </a:t>
            </a:r>
            <a:r>
              <a:rPr lang="en-GB" sz="1600" b="1" dirty="0">
                <a:solidFill>
                  <a:srgbClr val="00B3BE"/>
                </a:solidFill>
                <a:cs typeface="Arial" charset="0"/>
              </a:rPr>
              <a:t>&gt;</a:t>
            </a:r>
            <a:r>
              <a:rPr lang="en-GB" sz="1600" b="1" dirty="0">
                <a:cs typeface="Arial" charset="0"/>
              </a:rPr>
              <a:t> Team of the Year	   </a:t>
            </a:r>
            <a:r>
              <a:rPr lang="en-GB" sz="1600" b="1" dirty="0">
                <a:solidFill>
                  <a:srgbClr val="00B3BE"/>
                </a:solidFill>
                <a:cs typeface="Arial" charset="0"/>
              </a:rPr>
              <a:t>&gt;</a:t>
            </a:r>
            <a:r>
              <a:rPr lang="en-GB" sz="1600" b="1" dirty="0">
                <a:cs typeface="Arial" charset="0"/>
              </a:rPr>
              <a:t> Young Employee of the Year</a:t>
            </a:r>
          </a:p>
          <a:p>
            <a:pPr>
              <a:buFontTx/>
              <a:buNone/>
              <a:defRPr/>
            </a:pPr>
            <a:r>
              <a:rPr lang="en-GB" sz="1600" b="1" dirty="0">
                <a:solidFill>
                  <a:srgbClr val="00B3BE"/>
                </a:solidFill>
                <a:cs typeface="Arial" charset="0"/>
              </a:rPr>
              <a:t>&gt; </a:t>
            </a:r>
            <a:r>
              <a:rPr lang="en-GB" sz="1600" b="1" dirty="0">
                <a:cs typeface="Arial" charset="0"/>
              </a:rPr>
              <a:t>Community Contribution Award</a:t>
            </a:r>
          </a:p>
          <a:p>
            <a:pPr>
              <a:buFontTx/>
              <a:buNone/>
              <a:defRPr/>
            </a:pPr>
            <a:endParaRPr lang="en-GB" sz="1000" dirty="0">
              <a:cs typeface="Arial" charset="0"/>
            </a:endParaRPr>
          </a:p>
          <a:p>
            <a:pPr marL="285750" indent="-285750">
              <a:defRPr/>
            </a:pPr>
            <a:r>
              <a:rPr lang="en-GB" sz="1600" dirty="0">
                <a:cs typeface="Arial" charset="0"/>
              </a:rPr>
              <a:t>You can nominate employees from Oldham Council, NHS Oldham CCG, Unity Partnership, MioCare, OCL Oldham GP Practices and Oldham Schools.</a:t>
            </a:r>
          </a:p>
          <a:p>
            <a:pPr marL="285750" indent="-285750">
              <a:defRPr/>
            </a:pPr>
            <a:r>
              <a:rPr lang="en-GB" sz="1600" dirty="0">
                <a:cs typeface="Arial" charset="0"/>
              </a:rPr>
              <a:t>Nominations are open to staff and residents.</a:t>
            </a:r>
          </a:p>
          <a:p>
            <a:pPr marL="285750" indent="-285750">
              <a:defRPr/>
            </a:pPr>
            <a:r>
              <a:rPr lang="en-GB" sz="1600" dirty="0">
                <a:cs typeface="Arial" charset="0"/>
              </a:rPr>
              <a:t>The nomination form as well as more information on each of the categories is available on our website by visiting </a:t>
            </a:r>
            <a:r>
              <a:rPr lang="en-GB" sz="1600" u="sng" dirty="0">
                <a:cs typeface="Arial" charset="0"/>
                <a:hlinkClick r:id="rId2"/>
              </a:rPr>
              <a:t>www.oldham.gov.uk/TOPAwards</a:t>
            </a:r>
            <a:endParaRPr lang="en-GB" sz="1600" dirty="0">
              <a:cs typeface="Arial" charset="0"/>
            </a:endParaRPr>
          </a:p>
          <a:p>
            <a:pPr marL="285750" indent="-285750">
              <a:defRPr/>
            </a:pPr>
            <a:r>
              <a:rPr lang="en-GB" sz="1600" dirty="0">
                <a:solidFill>
                  <a:schemeClr val="tx1"/>
                </a:solidFill>
                <a:cs typeface="Arial" charset="0"/>
              </a:rPr>
              <a:t>You have until </a:t>
            </a:r>
            <a:r>
              <a:rPr lang="en-GB" sz="1600" b="1" dirty="0">
                <a:solidFill>
                  <a:srgbClr val="00B3BE"/>
                </a:solidFill>
                <a:cs typeface="Arial" charset="0"/>
              </a:rPr>
              <a:t>Friday 27 September 2019 </a:t>
            </a:r>
            <a:r>
              <a:rPr lang="en-GB" sz="1600" dirty="0">
                <a:solidFill>
                  <a:schemeClr val="tx1"/>
                </a:solidFill>
                <a:cs typeface="Arial" charset="0"/>
              </a:rPr>
              <a:t>to nominate.</a:t>
            </a:r>
            <a:endParaRPr lang="en-GB" sz="1600" dirty="0"/>
          </a:p>
        </p:txBody>
      </p:sp>
      <p:pic>
        <p:nvPicPr>
          <p:cNvPr id="111620" name="Picture 2" descr="https://gallery.mailchimp.com/9b624055aa15842f58612bfe9/images/cedf1eaa-b31d-49b0-9439-be543cb6ee1c.jpg">
            <a:extLst>
              <a:ext uri="{FF2B5EF4-FFF2-40B4-BE49-F238E27FC236}">
                <a16:creationId xmlns:a16="http://schemas.microsoft.com/office/drawing/2014/main" id="{BC2EC60E-2FB4-4C3E-A8F9-AD7315FD1D13}"/>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79388" y="193675"/>
            <a:ext cx="8818562"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62A5284-60DC-4929-A0C7-E6F0AF23232B}"/>
              </a:ext>
            </a:extLst>
          </p:cNvPr>
          <p:cNvSpPr>
            <a:spLocks noGrp="1" noChangeArrowheads="1"/>
          </p:cNvSpPr>
          <p:nvPr>
            <p:ph type="title"/>
          </p:nvPr>
        </p:nvSpPr>
        <p:spPr>
          <a:xfrm>
            <a:off x="539750" y="620713"/>
            <a:ext cx="7843838" cy="1079500"/>
          </a:xfrm>
        </p:spPr>
        <p:txBody>
          <a:bodyPr/>
          <a:lstStyle/>
          <a:p>
            <a:r>
              <a:rPr lang="en-GB" altLang="en-US" dirty="0"/>
              <a:t>Oldham Learning Festival Website Update</a:t>
            </a:r>
            <a:br>
              <a:rPr lang="en-GB" altLang="en-US" dirty="0"/>
            </a:br>
            <a:r>
              <a:rPr lang="en-GB" altLang="en-US" dirty="0">
                <a:hlinkClick r:id="rId2"/>
              </a:rPr>
              <a:t>www.oldham.gov.uk/olf</a:t>
            </a:r>
            <a:r>
              <a:rPr lang="en-GB" altLang="en-US" dirty="0"/>
              <a:t> </a:t>
            </a:r>
          </a:p>
        </p:txBody>
      </p:sp>
      <p:sp>
        <p:nvSpPr>
          <p:cNvPr id="10243" name="Content Placeholder 2">
            <a:extLst>
              <a:ext uri="{FF2B5EF4-FFF2-40B4-BE49-F238E27FC236}">
                <a16:creationId xmlns:a16="http://schemas.microsoft.com/office/drawing/2014/main" id="{30DBEFB7-323A-46EE-AADC-DE3B8CF64C78}"/>
              </a:ext>
            </a:extLst>
          </p:cNvPr>
          <p:cNvSpPr>
            <a:spLocks noGrp="1" noChangeArrowheads="1"/>
          </p:cNvSpPr>
          <p:nvPr>
            <p:ph idx="1"/>
          </p:nvPr>
        </p:nvSpPr>
        <p:spPr>
          <a:xfrm>
            <a:off x="611188" y="1906588"/>
            <a:ext cx="7772400" cy="4618037"/>
          </a:xfrm>
        </p:spPr>
        <p:txBody>
          <a:bodyPr/>
          <a:lstStyle/>
          <a:p>
            <a:r>
              <a:rPr lang="en-US" altLang="en-US" dirty="0"/>
              <a:t>Media – </a:t>
            </a:r>
          </a:p>
          <a:p>
            <a:pPr lvl="1"/>
            <a:r>
              <a:rPr lang="en-US" altLang="en-US" sz="2400" dirty="0"/>
              <a:t>OLF19 Video Highlights (NEW!)</a:t>
            </a:r>
          </a:p>
          <a:p>
            <a:pPr lvl="1"/>
            <a:r>
              <a:rPr lang="en-US" altLang="en-US" sz="2400" dirty="0"/>
              <a:t>Link to a video news report on a popular UK Urdu Channel on Sky.</a:t>
            </a:r>
          </a:p>
          <a:p>
            <a:r>
              <a:rPr lang="en-GB" altLang="en-US" dirty="0"/>
              <a:t>Keynote Speakers</a:t>
            </a:r>
          </a:p>
          <a:p>
            <a:r>
              <a:rPr lang="en-GB" altLang="en-US" dirty="0"/>
              <a:t>Presentation and Workshop Resources </a:t>
            </a:r>
          </a:p>
          <a:p>
            <a:r>
              <a:rPr lang="en-GB" altLang="en-US" dirty="0"/>
              <a:t>Exhibitors and Organisations at the Festival Market Place</a:t>
            </a:r>
          </a:p>
          <a:p>
            <a:r>
              <a:rPr lang="en-GB" altLang="en-US" dirty="0"/>
              <a:t>Programme Guide</a:t>
            </a:r>
          </a:p>
          <a:p>
            <a:r>
              <a:rPr lang="en-GB" altLang="en-US" dirty="0"/>
              <a:t>OLF18 information and Video Highlights</a:t>
            </a:r>
            <a:endParaRPr lang="en-US" altLang="en-US" dirty="0"/>
          </a:p>
          <a:p>
            <a:pPr lvl="1"/>
            <a:endParaRPr lang="en-US" altLang="en-US" dirty="0"/>
          </a:p>
        </p:txBody>
      </p:sp>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1053678"/>
          </a:xfrm>
        </p:spPr>
        <p:txBody>
          <a:bodyPr/>
          <a:lstStyle/>
          <a:p>
            <a:r>
              <a:rPr lang="en-GB" dirty="0"/>
              <a:t>Allocation of school Governing Body/IEB meeting and cover arrangements</a:t>
            </a:r>
          </a:p>
        </p:txBody>
      </p:sp>
      <p:sp>
        <p:nvSpPr>
          <p:cNvPr id="3" name="Content Placeholder 2"/>
          <p:cNvSpPr>
            <a:spLocks noGrp="1"/>
          </p:cNvSpPr>
          <p:nvPr>
            <p:ph idx="1"/>
          </p:nvPr>
        </p:nvSpPr>
        <p:spPr>
          <a:xfrm>
            <a:off x="4590095" y="2564904"/>
            <a:ext cx="3793493" cy="2952328"/>
          </a:xfrm>
          <a:solidFill>
            <a:srgbClr val="FFB3EB"/>
          </a:solidFill>
          <a:ln w="57150">
            <a:solidFill>
              <a:srgbClr val="FF33CC"/>
            </a:solidFill>
          </a:ln>
        </p:spPr>
        <p:txBody>
          <a:bodyPr/>
          <a:lstStyle/>
          <a:p>
            <a:pPr marL="0" indent="0" algn="ctr">
              <a:lnSpc>
                <a:spcPct val="150000"/>
              </a:lnSpc>
              <a:spcAft>
                <a:spcPts val="600"/>
              </a:spcAft>
              <a:buNone/>
            </a:pPr>
            <a:r>
              <a:rPr lang="en-GB" b="1" dirty="0">
                <a:solidFill>
                  <a:schemeClr val="tx1"/>
                </a:solidFill>
              </a:rPr>
              <a:t>Kim</a:t>
            </a:r>
            <a:r>
              <a:rPr lang="en-GB" dirty="0">
                <a:solidFill>
                  <a:schemeClr val="tx1"/>
                </a:solidFill>
              </a:rPr>
              <a:t> from the Governor Support Service will be in touch if or when a school governing body meeting needs a Clerk.</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728397"/>
            <a:ext cx="2171507" cy="2625341"/>
          </a:xfrm>
          <a:prstGeom prst="rect">
            <a:avLst/>
          </a:prstGeom>
          <a:solidFill>
            <a:srgbClr val="FFFFFF">
              <a:shade val="85000"/>
            </a:srgbClr>
          </a:solidFill>
          <a:ln w="190500" cap="sq">
            <a:solidFill>
              <a:srgbClr val="FFB3EB"/>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272714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randombar(horizontal)">
                                      <p:cBhvr>
                                        <p:cTn id="12" dur="500"/>
                                        <p:tgtEl>
                                          <p:spTgt spid="3">
                                            <p:bg/>
                                          </p:spTgt>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500" fill="hold"/>
                                        <p:tgtEl>
                                          <p:spTgt spid="5"/>
                                        </p:tgtEl>
                                        <p:attrNameLst>
                                          <p:attrName>ppt_x</p:attrName>
                                        </p:attrNameLst>
                                      </p:cBhvr>
                                      <p:tavLst>
                                        <p:tav tm="0">
                                          <p:val>
                                            <p:strVal val="0-#ppt_w/2"/>
                                          </p:val>
                                        </p:tav>
                                        <p:tav tm="100000">
                                          <p:val>
                                            <p:strVal val="#ppt_x"/>
                                          </p:val>
                                        </p:tav>
                                      </p:tavLst>
                                    </p:anim>
                                    <p:anim calcmode="lin" valueType="num">
                                      <p:cBhvr additive="base">
                                        <p:cTn id="21" dur="1500" fill="hold"/>
                                        <p:tgtEl>
                                          <p:spTgt spid="5"/>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8" presetClass="emph" presetSubtype="0" fill="hold" nodeType="afterEffect">
                                  <p:stCondLst>
                                    <p:cond delay="0"/>
                                  </p:stCondLst>
                                  <p:childTnLst>
                                    <p:animRot by="21600000">
                                      <p:cBhvr>
                                        <p:cTn id="24" dur="1500" fill="hold"/>
                                        <p:tgtEl>
                                          <p:spTgt spid="5"/>
                                        </p:tgtEl>
                                        <p:attrNameLst>
                                          <p:attrName>r</p:attrName>
                                        </p:attrNameLst>
                                      </p:cBhvr>
                                    </p:animRot>
                                  </p:childTnLst>
                                </p:cTn>
                              </p:par>
                            </p:childTnLst>
                          </p:cTn>
                        </p:par>
                        <p:par>
                          <p:cTn id="25" fill="hold">
                            <p:stCondLst>
                              <p:cond delay="4500"/>
                            </p:stCondLst>
                            <p:childTnLst>
                              <p:par>
                                <p:cTn id="26" presetID="32" presetClass="emph" presetSubtype="0" fill="hold" nodeType="afterEffect">
                                  <p:stCondLst>
                                    <p:cond delay="0"/>
                                  </p:stCondLst>
                                  <p:childTnLst>
                                    <p:animRot by="120000">
                                      <p:cBhvr>
                                        <p:cTn id="27" dur="1" fill="hold">
                                          <p:stCondLst>
                                            <p:cond delay="0"/>
                                          </p:stCondLst>
                                        </p:cTn>
                                        <p:tgtEl>
                                          <p:spTgt spid="5"/>
                                        </p:tgtEl>
                                        <p:attrNameLst>
                                          <p:attrName>r</p:attrName>
                                        </p:attrNameLst>
                                      </p:cBhvr>
                                    </p:animRot>
                                    <p:animRot by="-240000">
                                      <p:cBhvr>
                                        <p:cTn id="28" dur="2" fill="hold">
                                          <p:stCondLst>
                                            <p:cond delay="297"/>
                                          </p:stCondLst>
                                        </p:cTn>
                                        <p:tgtEl>
                                          <p:spTgt spid="5"/>
                                        </p:tgtEl>
                                        <p:attrNameLst>
                                          <p:attrName>r</p:attrName>
                                        </p:attrNameLst>
                                      </p:cBhvr>
                                    </p:animRot>
                                    <p:animRot by="240000">
                                      <p:cBhvr>
                                        <p:cTn id="29" dur="2" fill="hold">
                                          <p:stCondLst>
                                            <p:cond delay="595"/>
                                          </p:stCondLst>
                                        </p:cTn>
                                        <p:tgtEl>
                                          <p:spTgt spid="5"/>
                                        </p:tgtEl>
                                        <p:attrNameLst>
                                          <p:attrName>r</p:attrName>
                                        </p:attrNameLst>
                                      </p:cBhvr>
                                    </p:animRot>
                                    <p:animRot by="-240000">
                                      <p:cBhvr>
                                        <p:cTn id="30" dur="2" fill="hold">
                                          <p:stCondLst>
                                            <p:cond delay="892"/>
                                          </p:stCondLst>
                                        </p:cTn>
                                        <p:tgtEl>
                                          <p:spTgt spid="5"/>
                                        </p:tgtEl>
                                        <p:attrNameLst>
                                          <p:attrName>r</p:attrName>
                                        </p:attrNameLst>
                                      </p:cBhvr>
                                    </p:animRot>
                                    <p:animRot by="120000">
                                      <p:cBhvr>
                                        <p:cTn id="31" dur="2" fill="hold">
                                          <p:stCondLst>
                                            <p:cond delay="1499"/>
                                          </p:stCondLst>
                                        </p:cTn>
                                        <p:tgtEl>
                                          <p:spTgt spid="5"/>
                                        </p:tgtEl>
                                        <p:attrNameLst>
                                          <p:attrName>r</p:attrName>
                                        </p:attrNameLst>
                                      </p:cBhvr>
                                    </p:animRot>
                                  </p:childTnLst>
                                </p:cTn>
                              </p:par>
                            </p:childTnLst>
                          </p:cTn>
                        </p:par>
                        <p:par>
                          <p:cTn id="32" fill="hold">
                            <p:stCondLst>
                              <p:cond delay="6001"/>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par>
                          <p:cTn id="39" fill="hold">
                            <p:stCondLst>
                              <p:cond delay="7001"/>
                            </p:stCondLst>
                            <p:childTnLst>
                              <p:par>
                                <p:cTn id="40" presetID="2" presetClass="exit" presetSubtype="8" fill="hold" nodeType="afterEffect">
                                  <p:stCondLst>
                                    <p:cond delay="0"/>
                                  </p:stCondLst>
                                  <p:childTnLst>
                                    <p:anim calcmode="lin" valueType="num">
                                      <p:cBhvr additive="base">
                                        <p:cTn id="41" dur="500"/>
                                        <p:tgtEl>
                                          <p:spTgt spid="5"/>
                                        </p:tgtEl>
                                        <p:attrNameLst>
                                          <p:attrName>ppt_x</p:attrName>
                                        </p:attrNameLst>
                                      </p:cBhvr>
                                      <p:tavLst>
                                        <p:tav tm="0">
                                          <p:val>
                                            <p:strVal val="ppt_x"/>
                                          </p:val>
                                        </p:tav>
                                        <p:tav tm="100000">
                                          <p:val>
                                            <p:strVal val="0-ppt_w/2"/>
                                          </p:val>
                                        </p:tav>
                                      </p:tavLst>
                                    </p:anim>
                                    <p:anim calcmode="lin" valueType="num">
                                      <p:cBhvr additive="base">
                                        <p:cTn id="42" dur="500"/>
                                        <p:tgtEl>
                                          <p:spTgt spid="5"/>
                                        </p:tgtEl>
                                        <p:attrNameLst>
                                          <p:attrName>ppt_y</p:attrName>
                                        </p:attrNameLst>
                                      </p:cBhvr>
                                      <p:tavLst>
                                        <p:tav tm="0">
                                          <p:val>
                                            <p:strVal val="ppt_y"/>
                                          </p:val>
                                        </p:tav>
                                        <p:tav tm="100000">
                                          <p:val>
                                            <p:strVal val="ppt_y"/>
                                          </p:val>
                                        </p:tav>
                                      </p:tavLst>
                                    </p:anim>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7501"/>
                            </p:stCondLst>
                            <p:childTnLst>
                              <p:par>
                                <p:cTn id="45" presetID="2" presetClass="entr" presetSubtype="1"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0-#ppt_h/2"/>
                                          </p:val>
                                        </p:tav>
                                        <p:tav tm="100000">
                                          <p:val>
                                            <p:strVal val="#ppt_y"/>
                                          </p:val>
                                        </p:tav>
                                      </p:tavLst>
                                    </p:anim>
                                  </p:childTnLst>
                                </p:cTn>
                              </p:par>
                            </p:childTnLst>
                          </p:cTn>
                        </p:par>
                        <p:par>
                          <p:cTn id="49" fill="hold">
                            <p:stCondLst>
                              <p:cond delay="8001"/>
                            </p:stCondLst>
                            <p:childTnLst>
                              <p:par>
                                <p:cTn id="50" presetID="26" presetClass="emph" presetSubtype="0" fill="hold" nodeType="after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a:t>Any other business</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5736" y="1268760"/>
            <a:ext cx="4968552" cy="6210690"/>
          </a:xfrm>
        </p:spPr>
      </p:pic>
    </p:spTree>
    <p:extLst>
      <p:ext uri="{BB962C8B-B14F-4D97-AF65-F5344CB8AC3E}">
        <p14:creationId xmlns:p14="http://schemas.microsoft.com/office/powerpoint/2010/main" val="38806911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9855513-97A3-4942-8A2A-2100AD14AEF2}"/>
              </a:ext>
            </a:extLst>
          </p:cNvPr>
          <p:cNvSpPr>
            <a:spLocks noGrp="1" noChangeArrowheads="1"/>
          </p:cNvSpPr>
          <p:nvPr>
            <p:ph type="title"/>
          </p:nvPr>
        </p:nvSpPr>
        <p:spPr/>
        <p:txBody>
          <a:bodyPr/>
          <a:lstStyle/>
          <a:p>
            <a:r>
              <a:rPr lang="en-GB" altLang="en-US"/>
              <a:t>Local Leader of Governance (LLG)</a:t>
            </a:r>
          </a:p>
        </p:txBody>
      </p:sp>
      <p:sp>
        <p:nvSpPr>
          <p:cNvPr id="73731" name="Content Placeholder 2">
            <a:extLst>
              <a:ext uri="{FF2B5EF4-FFF2-40B4-BE49-F238E27FC236}">
                <a16:creationId xmlns:a16="http://schemas.microsoft.com/office/drawing/2014/main" id="{B56ED8A2-4AE3-4828-95AA-45A901DA9F18}"/>
              </a:ext>
            </a:extLst>
          </p:cNvPr>
          <p:cNvSpPr>
            <a:spLocks noGrp="1" noChangeArrowheads="1"/>
          </p:cNvSpPr>
          <p:nvPr>
            <p:ph idx="1"/>
          </p:nvPr>
        </p:nvSpPr>
        <p:spPr>
          <a:xfrm>
            <a:off x="611188" y="1906588"/>
            <a:ext cx="8064500" cy="4114800"/>
          </a:xfrm>
        </p:spPr>
        <p:txBody>
          <a:bodyPr/>
          <a:lstStyle/>
          <a:p>
            <a:pPr>
              <a:defRPr/>
            </a:pPr>
            <a:r>
              <a:rPr lang="en-US" altLang="en-US" b="1" dirty="0">
                <a:solidFill>
                  <a:srgbClr val="007A87"/>
                </a:solidFill>
              </a:rPr>
              <a:t>Welcome</a:t>
            </a:r>
            <a:r>
              <a:rPr lang="en-US" altLang="en-US" dirty="0">
                <a:solidFill>
                  <a:srgbClr val="007A87"/>
                </a:solidFill>
              </a:rPr>
              <a:t> </a:t>
            </a:r>
            <a:r>
              <a:rPr lang="en-US" altLang="en-US" b="1" dirty="0">
                <a:solidFill>
                  <a:srgbClr val="007A87"/>
                </a:solidFill>
              </a:rPr>
              <a:t>to our new LLG’s</a:t>
            </a:r>
            <a:r>
              <a:rPr lang="en-US" altLang="en-US" dirty="0"/>
              <a:t>:</a:t>
            </a:r>
          </a:p>
          <a:p>
            <a:pPr>
              <a:defRPr/>
            </a:pPr>
            <a:endParaRPr lang="en-US" altLang="en-US" dirty="0"/>
          </a:p>
          <a:p>
            <a:pPr marL="355600" lvl="1" indent="266700">
              <a:defRPr/>
            </a:pPr>
            <a:r>
              <a:rPr lang="en-US" altLang="en-US" sz="2400" b="1" dirty="0"/>
              <a:t>Paul Devine</a:t>
            </a:r>
          </a:p>
          <a:p>
            <a:pPr marL="355600" lvl="1" indent="266700">
              <a:buFontTx/>
              <a:buNone/>
              <a:defRPr/>
            </a:pPr>
            <a:r>
              <a:rPr lang="en-US" altLang="en-US" sz="2400" dirty="0"/>
              <a:t>Chair of Governors, Holy Rosary RC Primary School</a:t>
            </a:r>
          </a:p>
          <a:p>
            <a:pPr marL="355600" indent="266700">
              <a:defRPr/>
            </a:pPr>
            <a:endParaRPr lang="en-US" altLang="en-US" sz="2800" dirty="0"/>
          </a:p>
          <a:p>
            <a:pPr marL="355600" lvl="1" indent="266700">
              <a:defRPr/>
            </a:pPr>
            <a:r>
              <a:rPr lang="en-US" altLang="en-US" sz="2400" b="1" dirty="0"/>
              <a:t>Christine Maymon</a:t>
            </a:r>
          </a:p>
          <a:p>
            <a:pPr marL="355600" lvl="1" indent="266700">
              <a:buFontTx/>
              <a:buNone/>
              <a:defRPr/>
            </a:pPr>
            <a:r>
              <a:rPr lang="en-US" altLang="en-US" sz="2400" dirty="0"/>
              <a:t>Chair of Corpus Christi RC Primary School</a:t>
            </a: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0C5A794-4279-4DCC-B69C-823489C35AFA}"/>
              </a:ext>
            </a:extLst>
          </p:cNvPr>
          <p:cNvSpPr>
            <a:spLocks noGrp="1" noChangeArrowheads="1"/>
          </p:cNvSpPr>
          <p:nvPr>
            <p:ph type="title"/>
          </p:nvPr>
        </p:nvSpPr>
        <p:spPr>
          <a:xfrm>
            <a:off x="611188" y="719138"/>
            <a:ext cx="7772400" cy="693737"/>
          </a:xfrm>
        </p:spPr>
        <p:txBody>
          <a:bodyPr/>
          <a:lstStyle/>
          <a:p>
            <a:r>
              <a:rPr lang="en-GB" altLang="en-US"/>
              <a:t>SEND re-visit in September</a:t>
            </a:r>
          </a:p>
        </p:txBody>
      </p:sp>
      <p:sp>
        <p:nvSpPr>
          <p:cNvPr id="3" name="Content Placeholder 2">
            <a:extLst>
              <a:ext uri="{FF2B5EF4-FFF2-40B4-BE49-F238E27FC236}">
                <a16:creationId xmlns:a16="http://schemas.microsoft.com/office/drawing/2014/main" id="{987A5443-42D0-4F99-A130-A7E168785F4E}"/>
              </a:ext>
            </a:extLst>
          </p:cNvPr>
          <p:cNvSpPr>
            <a:spLocks noGrp="1"/>
          </p:cNvSpPr>
          <p:nvPr>
            <p:ph idx="1"/>
          </p:nvPr>
        </p:nvSpPr>
        <p:spPr>
          <a:xfrm>
            <a:off x="395288" y="2349500"/>
            <a:ext cx="8353425" cy="3190875"/>
          </a:xfrm>
        </p:spPr>
        <p:txBody>
          <a:bodyPr/>
          <a:lstStyle/>
          <a:p>
            <a:pPr>
              <a:spcAft>
                <a:spcPts val="1200"/>
              </a:spcAft>
              <a:defRPr/>
            </a:pPr>
            <a:r>
              <a:rPr lang="en-GB" dirty="0"/>
              <a:t>Ofsted and the Care Quality Commission (CQC) will be revisiting the borough on </a:t>
            </a:r>
            <a:r>
              <a:rPr lang="en-GB" b="1" dirty="0"/>
              <a:t>23 - 27 September 2019</a:t>
            </a:r>
            <a:r>
              <a:rPr lang="en-GB" dirty="0"/>
              <a:t>.</a:t>
            </a:r>
          </a:p>
          <a:p>
            <a:pPr>
              <a:defRPr/>
            </a:pPr>
            <a:r>
              <a:rPr lang="en-GB" dirty="0"/>
              <a:t>The focus of the revisit is to determine whether we, as a partnership, have made sufficient progress in addressing the areas detailed in the Written Statement of Action (WSoA) since the original inspection.</a:t>
            </a:r>
          </a:p>
          <a:p>
            <a:pPr marL="0" indent="0">
              <a:buFontTx/>
              <a:buNone/>
              <a:defRPr/>
            </a:pPr>
            <a:endParaRPr lang="en-GB" sz="3200" dirty="0"/>
          </a:p>
        </p:txBody>
      </p:sp>
      <p:pic>
        <p:nvPicPr>
          <p:cNvPr id="13316" name="Picture 2" descr="https://cdn.evbuc.com/eventlogos/274413340/sendtopimage.jpg">
            <a:extLst>
              <a:ext uri="{FF2B5EF4-FFF2-40B4-BE49-F238E27FC236}">
                <a16:creationId xmlns:a16="http://schemas.microsoft.com/office/drawing/2014/main" id="{7754E1CA-E27A-4130-8C72-36996353F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738" y="0"/>
            <a:ext cx="2481262"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FEA1C30-0312-449E-BE48-C32DA3517191}"/>
              </a:ext>
            </a:extLst>
          </p:cNvPr>
          <p:cNvSpPr>
            <a:spLocks noGrp="1" noChangeArrowheads="1"/>
          </p:cNvSpPr>
          <p:nvPr>
            <p:ph type="title"/>
          </p:nvPr>
        </p:nvSpPr>
        <p:spPr>
          <a:xfrm>
            <a:off x="611188" y="719138"/>
            <a:ext cx="7772400" cy="693737"/>
          </a:xfrm>
        </p:spPr>
        <p:txBody>
          <a:bodyPr/>
          <a:lstStyle/>
          <a:p>
            <a:r>
              <a:rPr lang="en-GB" altLang="en-US"/>
              <a:t>SEND re-visit in September</a:t>
            </a:r>
          </a:p>
        </p:txBody>
      </p:sp>
      <p:sp>
        <p:nvSpPr>
          <p:cNvPr id="14339" name="Content Placeholder 2">
            <a:extLst>
              <a:ext uri="{FF2B5EF4-FFF2-40B4-BE49-F238E27FC236}">
                <a16:creationId xmlns:a16="http://schemas.microsoft.com/office/drawing/2014/main" id="{B5E21854-DC80-4003-95A2-571D7C6FD221}"/>
              </a:ext>
            </a:extLst>
          </p:cNvPr>
          <p:cNvSpPr>
            <a:spLocks noGrp="1" noChangeArrowheads="1"/>
          </p:cNvSpPr>
          <p:nvPr>
            <p:ph idx="1"/>
          </p:nvPr>
        </p:nvSpPr>
        <p:spPr>
          <a:xfrm>
            <a:off x="323850" y="1557338"/>
            <a:ext cx="4608513" cy="3341687"/>
          </a:xfrm>
        </p:spPr>
        <p:txBody>
          <a:bodyPr/>
          <a:lstStyle/>
          <a:p>
            <a:pPr>
              <a:spcAft>
                <a:spcPts val="1200"/>
              </a:spcAft>
            </a:pPr>
            <a:r>
              <a:rPr lang="en-GB" altLang="en-US" sz="2000"/>
              <a:t>This re-visit is an opportunity to showcase our improvement journey.</a:t>
            </a:r>
          </a:p>
          <a:p>
            <a:pPr>
              <a:spcAft>
                <a:spcPts val="1200"/>
              </a:spcAft>
            </a:pPr>
            <a:r>
              <a:rPr lang="en-GB" altLang="en-US" sz="2000"/>
              <a:t>You may well be approached or asked to participate in order to assist the inspectors and we would be grateful for your assistance and co-operation.</a:t>
            </a:r>
          </a:p>
          <a:p>
            <a:pPr>
              <a:spcAft>
                <a:spcPts val="1200"/>
              </a:spcAft>
            </a:pPr>
            <a:r>
              <a:rPr lang="en-GB" altLang="en-US" sz="2000"/>
              <a:t>As SEND Local Offer Champions, please continue to signpost our families, residents and colleagues to the Local Offer – </a:t>
            </a:r>
            <a:r>
              <a:rPr lang="en-GB" altLang="en-US" sz="2000">
                <a:hlinkClick r:id="rId2"/>
              </a:rPr>
              <a:t>www.oldham.gov.uk/localoffer</a:t>
            </a:r>
            <a:r>
              <a:rPr lang="en-GB" altLang="en-US" sz="2000"/>
              <a:t> </a:t>
            </a:r>
          </a:p>
          <a:p>
            <a:pPr>
              <a:spcAft>
                <a:spcPts val="1200"/>
              </a:spcAft>
            </a:pPr>
            <a:endParaRPr lang="en-GB" altLang="en-US"/>
          </a:p>
        </p:txBody>
      </p:sp>
      <p:pic>
        <p:nvPicPr>
          <p:cNvPr id="14340" name="Picture 1">
            <a:extLst>
              <a:ext uri="{FF2B5EF4-FFF2-40B4-BE49-F238E27FC236}">
                <a16:creationId xmlns:a16="http://schemas.microsoft.com/office/drawing/2014/main" id="{4560A000-A342-44CB-B57D-ACE6B34BB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268413"/>
            <a:ext cx="400526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ABFB145-4EFE-42B2-9213-B1370F0D5477}"/>
              </a:ext>
            </a:extLst>
          </p:cNvPr>
          <p:cNvSpPr>
            <a:spLocks noGrp="1" noChangeArrowheads="1"/>
          </p:cNvSpPr>
          <p:nvPr>
            <p:ph type="title"/>
          </p:nvPr>
        </p:nvSpPr>
        <p:spPr/>
        <p:txBody>
          <a:bodyPr/>
          <a:lstStyle/>
          <a:p>
            <a:r>
              <a:rPr lang="en-GB" altLang="en-US" dirty="0"/>
              <a:t>Parent Survey and Conversation with Inspectors</a:t>
            </a:r>
          </a:p>
        </p:txBody>
      </p:sp>
      <p:sp>
        <p:nvSpPr>
          <p:cNvPr id="15363" name="Content Placeholder 2">
            <a:extLst>
              <a:ext uri="{FF2B5EF4-FFF2-40B4-BE49-F238E27FC236}">
                <a16:creationId xmlns:a16="http://schemas.microsoft.com/office/drawing/2014/main" id="{C37AFA5B-9463-4474-8434-AEDD81BAB8C9}"/>
              </a:ext>
            </a:extLst>
          </p:cNvPr>
          <p:cNvSpPr>
            <a:spLocks noGrp="1" noChangeArrowheads="1"/>
          </p:cNvSpPr>
          <p:nvPr>
            <p:ph idx="1"/>
          </p:nvPr>
        </p:nvSpPr>
        <p:spPr>
          <a:xfrm>
            <a:off x="611188" y="2024063"/>
            <a:ext cx="7772400" cy="4114800"/>
          </a:xfrm>
        </p:spPr>
        <p:txBody>
          <a:bodyPr/>
          <a:lstStyle/>
          <a:p>
            <a:pPr>
              <a:spcAft>
                <a:spcPts val="1200"/>
              </a:spcAft>
              <a:defRPr/>
            </a:pPr>
            <a:r>
              <a:rPr lang="en-GB" altLang="en-US" b="1" dirty="0"/>
              <a:t>Online Parent/Carer Survey </a:t>
            </a:r>
            <a:r>
              <a:rPr lang="en-GB" altLang="en-US" dirty="0"/>
              <a:t>- from 13 September to 12 noon 20 September 2019. </a:t>
            </a:r>
            <a:r>
              <a:rPr lang="en-GB" altLang="en-US" dirty="0">
                <a:hlinkClick r:id="rId2"/>
              </a:rPr>
              <a:t>www.oldham.gov.uk/localoffer</a:t>
            </a:r>
            <a:endParaRPr lang="en-GB" altLang="en-US" dirty="0"/>
          </a:p>
          <a:p>
            <a:pPr>
              <a:spcAft>
                <a:spcPts val="1200"/>
              </a:spcAft>
              <a:defRPr/>
            </a:pPr>
            <a:r>
              <a:rPr lang="en-GB" altLang="en-US" b="1" dirty="0"/>
              <a:t>Parent/Carer Meeting </a:t>
            </a:r>
            <a:r>
              <a:rPr lang="en-GB" altLang="en-US" dirty="0"/>
              <a:t>- Ofsted and the Care Quality Commission will be hosting their open meeting at the Parent Carer Forum (POINT offices, 451 Middleton Road, Chadderton, Oldham OL9 9LB) on </a:t>
            </a:r>
          </a:p>
          <a:p>
            <a:pPr marL="0" indent="0">
              <a:spcAft>
                <a:spcPts val="1200"/>
              </a:spcAft>
              <a:buFontTx/>
              <a:buNone/>
              <a:defRPr/>
            </a:pPr>
            <a:r>
              <a:rPr lang="en-GB" altLang="en-US" b="1" dirty="0"/>
              <a:t>    Monday 23 September 1.30 – 2.30pm </a:t>
            </a:r>
            <a:r>
              <a:rPr lang="en-GB" altLang="en-US" dirty="0"/>
              <a:t>where parents / carers can share their views and speak directly with the Ofsted / CQC Inspection team.</a:t>
            </a:r>
          </a:p>
        </p:txBody>
      </p:sp>
      <p:pic>
        <p:nvPicPr>
          <p:cNvPr id="15364" name="Picture 4">
            <a:extLst>
              <a:ext uri="{FF2B5EF4-FFF2-40B4-BE49-F238E27FC236}">
                <a16:creationId xmlns:a16="http://schemas.microsoft.com/office/drawing/2014/main" id="{F80C23E5-16ED-4CAB-A25D-83580961F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849313"/>
            <a:ext cx="176371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24097</TotalTime>
  <Words>3145</Words>
  <Application>Microsoft Office PowerPoint</Application>
  <PresentationFormat>On-screen Show (4:3)</PresentationFormat>
  <Paragraphs>385</Paragraphs>
  <Slides>51</Slides>
  <Notes>5</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58" baseType="lpstr">
      <vt:lpstr>Arial</vt:lpstr>
      <vt:lpstr>Bernard MT Condensed</vt:lpstr>
      <vt:lpstr>Symbol</vt:lpstr>
      <vt:lpstr>Times New Roman</vt:lpstr>
      <vt:lpstr>Hemisphere</vt:lpstr>
      <vt:lpstr>1_Hemisphere</vt:lpstr>
      <vt:lpstr>Document</vt:lpstr>
      <vt:lpstr>Clerks Information and Briefing </vt:lpstr>
      <vt:lpstr>Welcome and introductions Clerks Briefing | Tuesday 17 September 2019 </vt:lpstr>
      <vt:lpstr>Governor Webpage www.oldham.gov.uk/governors </vt:lpstr>
      <vt:lpstr>PowerPoint Presentation</vt:lpstr>
      <vt:lpstr>Oldham Learning Festival Website Update www.oldham.gov.uk/olf </vt:lpstr>
      <vt:lpstr>Local Leader of Governance (LLG)</vt:lpstr>
      <vt:lpstr>SEND re-visit in September</vt:lpstr>
      <vt:lpstr>SEND re-visit in September</vt:lpstr>
      <vt:lpstr>Parent Survey and Conversation with Inspectors</vt:lpstr>
      <vt:lpstr>Me Learning – Clerks Training Log @ Development Academy</vt:lpstr>
      <vt:lpstr>Induction Programme</vt:lpstr>
      <vt:lpstr>Friendly web links</vt:lpstr>
      <vt:lpstr>PowerPoint Presentation</vt:lpstr>
      <vt:lpstr>PowerPoint Presentation</vt:lpstr>
      <vt:lpstr>PowerPoint Presentation</vt:lpstr>
      <vt:lpstr>New Governors Induction Sessions – Clerks </vt:lpstr>
      <vt:lpstr>New Governors Induction Sessions </vt:lpstr>
      <vt:lpstr>Governor Training and Development</vt:lpstr>
      <vt:lpstr>Digital Platform Solution</vt:lpstr>
      <vt:lpstr>Updated Governor Contact Details Form</vt:lpstr>
      <vt:lpstr>Summer Term Governing Body Meetings </vt:lpstr>
      <vt:lpstr>Clerk Update as an Agenda item </vt:lpstr>
      <vt:lpstr>Minute template </vt:lpstr>
      <vt:lpstr>Minute template </vt:lpstr>
      <vt:lpstr>Autumn term agenda items </vt:lpstr>
      <vt:lpstr>Local authority agenda item for action</vt:lpstr>
      <vt:lpstr>Local authority agenda item for action</vt:lpstr>
      <vt:lpstr>Local authority agenda item for action</vt:lpstr>
      <vt:lpstr>Local authority agenda item for action</vt:lpstr>
      <vt:lpstr>Local authority agenda item for action</vt:lpstr>
      <vt:lpstr>Local authority agenda item for action</vt:lpstr>
      <vt:lpstr>Local authority agenda item for information</vt:lpstr>
      <vt:lpstr>Local authority agenda item for information</vt:lpstr>
      <vt:lpstr>Lilac Sheet – This is important!</vt:lpstr>
      <vt:lpstr>Quality Assurance - Check your Minutes </vt:lpstr>
      <vt:lpstr>Good practice for Clerks</vt:lpstr>
      <vt:lpstr>PowerPoint Presentation</vt:lpstr>
      <vt:lpstr>Check your Grammar - IMPORTANT</vt:lpstr>
      <vt:lpstr>Governor Vacancies Recruitment – Update</vt:lpstr>
      <vt:lpstr>Governor Elections MUST TAKE PLACE!</vt:lpstr>
      <vt:lpstr>Message from the DfE </vt:lpstr>
      <vt:lpstr>Prevent Awareness Online Training</vt:lpstr>
      <vt:lpstr>Message from National Leader in Governance !</vt:lpstr>
      <vt:lpstr>A Competency Framework for Governance </vt:lpstr>
      <vt:lpstr>Staff Governors – ONE THIRD maximum</vt:lpstr>
      <vt:lpstr>SECURE Email or Egress</vt:lpstr>
      <vt:lpstr>Staff governor’s email address – MUST BE SECURE  </vt:lpstr>
      <vt:lpstr>Nominate a brilliant governor…don’t know where to start?   </vt:lpstr>
      <vt:lpstr>Top Awards 2019</vt:lpstr>
      <vt:lpstr>Allocation of school Governing Body/IEB meeting and cover arrangements</vt:lpstr>
      <vt:lpstr>Any other business</vt:lpstr>
    </vt:vector>
  </TitlesOfParts>
  <Company>Hemisphere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Oldham Council</dc:title>
  <dc:creator>Faye</dc:creator>
  <cp:lastModifiedBy>Abdul Salam</cp:lastModifiedBy>
  <cp:revision>636</cp:revision>
  <cp:lastPrinted>2019-08-12T10:32:06Z</cp:lastPrinted>
  <dcterms:created xsi:type="dcterms:W3CDTF">2002-11-05T10:54:26Z</dcterms:created>
  <dcterms:modified xsi:type="dcterms:W3CDTF">2019-09-17T11:09:43Z</dcterms:modified>
</cp:coreProperties>
</file>