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42" r:id="rId2"/>
    <p:sldId id="461" r:id="rId3"/>
    <p:sldId id="491" r:id="rId4"/>
    <p:sldId id="545" r:id="rId5"/>
    <p:sldId id="550" r:id="rId6"/>
    <p:sldId id="412" r:id="rId7"/>
    <p:sldId id="573" r:id="rId8"/>
    <p:sldId id="505" r:id="rId9"/>
    <p:sldId id="452" r:id="rId10"/>
    <p:sldId id="526" r:id="rId11"/>
    <p:sldId id="544" r:id="rId12"/>
    <p:sldId id="557" r:id="rId13"/>
    <p:sldId id="559" r:id="rId14"/>
    <p:sldId id="361" r:id="rId15"/>
    <p:sldId id="423" r:id="rId16"/>
    <p:sldId id="541" r:id="rId17"/>
    <p:sldId id="556" r:id="rId18"/>
    <p:sldId id="525" r:id="rId19"/>
    <p:sldId id="568" r:id="rId20"/>
    <p:sldId id="552" r:id="rId21"/>
    <p:sldId id="569" r:id="rId22"/>
    <p:sldId id="513" r:id="rId23"/>
    <p:sldId id="546" r:id="rId24"/>
    <p:sldId id="547" r:id="rId25"/>
    <p:sldId id="560" r:id="rId26"/>
    <p:sldId id="1126" r:id="rId27"/>
    <p:sldId id="561" r:id="rId28"/>
    <p:sldId id="562" r:id="rId29"/>
    <p:sldId id="564" r:id="rId30"/>
    <p:sldId id="563" r:id="rId31"/>
    <p:sldId id="565" r:id="rId32"/>
    <p:sldId id="566" r:id="rId33"/>
    <p:sldId id="567" r:id="rId34"/>
    <p:sldId id="495" r:id="rId35"/>
    <p:sldId id="534" r:id="rId36"/>
    <p:sldId id="472" r:id="rId37"/>
    <p:sldId id="549" r:id="rId38"/>
    <p:sldId id="486" r:id="rId39"/>
    <p:sldId id="555" r:id="rId40"/>
    <p:sldId id="570" r:id="rId41"/>
    <p:sldId id="554" r:id="rId42"/>
    <p:sldId id="558" r:id="rId43"/>
    <p:sldId id="515" r:id="rId44"/>
    <p:sldId id="571" r:id="rId45"/>
    <p:sldId id="572" r:id="rId46"/>
    <p:sldId id="467" r:id="rId47"/>
    <p:sldId id="450" r:id="rId48"/>
    <p:sldId id="498" r:id="rId49"/>
    <p:sldId id="419" r:id="rId50"/>
    <p:sldId id="420" r:id="rId51"/>
    <p:sldId id="500" r:id="rId52"/>
    <p:sldId id="390" r:id="rId53"/>
    <p:sldId id="475" r:id="rId54"/>
    <p:sldId id="490" r:id="rId55"/>
    <p:sldId id="540" r:id="rId56"/>
  </p:sldIdLst>
  <p:sldSz cx="9144000" cy="6858000" type="screen4x3"/>
  <p:notesSz cx="6669088" cy="9775825"/>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9"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BE"/>
    <a:srgbClr val="C5FAFD"/>
    <a:srgbClr val="616365"/>
    <a:srgbClr val="FF0000"/>
    <a:srgbClr val="FF33CC"/>
    <a:srgbClr val="3925D1"/>
    <a:srgbClr val="767778"/>
    <a:srgbClr val="66CCFF"/>
    <a:srgbClr val="00CC99"/>
    <a:srgbClr val="FFF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2" autoAdjust="0"/>
    <p:restoredTop sz="94171" autoAdjust="0"/>
  </p:normalViewPr>
  <p:slideViewPr>
    <p:cSldViewPr>
      <p:cViewPr varScale="1">
        <p:scale>
          <a:sx n="107" d="100"/>
          <a:sy n="107" d="100"/>
        </p:scale>
        <p:origin x="1332" y="7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3" d="2"/>
        <a:sy n="3" d="2"/>
      </p:scale>
      <p:origin x="0" y="0"/>
    </p:cViewPr>
  </p:notesTextViewPr>
  <p:sorterViewPr>
    <p:cViewPr varScale="1">
      <p:scale>
        <a:sx n="1" d="1"/>
        <a:sy n="1" d="1"/>
      </p:scale>
      <p:origin x="0" y="-7488"/>
    </p:cViewPr>
  </p:sorterViewPr>
  <p:notesViewPr>
    <p:cSldViewPr>
      <p:cViewPr varScale="1">
        <p:scale>
          <a:sx n="85" d="100"/>
          <a:sy n="85" d="100"/>
        </p:scale>
        <p:origin x="-1950" y="-60"/>
      </p:cViewPr>
      <p:guideLst>
        <p:guide orient="horz" pos="3079"/>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5" Type="http://schemas.openxmlformats.org/officeDocument/2006/relationships/image" Target="../media/image75.wmf"/><Relationship Id="rId4"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hdr" sz="quarter"/>
          </p:nvPr>
        </p:nvSpPr>
        <p:spPr bwMode="auto">
          <a:xfrm>
            <a:off x="3"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defRPr sz="1200"/>
            </a:lvl1pPr>
          </a:lstStyle>
          <a:p>
            <a:endParaRPr lang="en-GB" altLang="en-US"/>
          </a:p>
        </p:txBody>
      </p:sp>
      <p:sp>
        <p:nvSpPr>
          <p:cNvPr id="235523" name="Rectangle 3"/>
          <p:cNvSpPr>
            <a:spLocks noGrp="1" noChangeArrowheads="1"/>
          </p:cNvSpPr>
          <p:nvPr>
            <p:ph type="dt" sz="quarter" idx="1"/>
          </p:nvPr>
        </p:nvSpPr>
        <p:spPr bwMode="auto">
          <a:xfrm>
            <a:off x="3778426"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lgn="r">
              <a:defRPr sz="1200"/>
            </a:lvl1pPr>
          </a:lstStyle>
          <a:p>
            <a:endParaRPr lang="en-GB" altLang="en-US"/>
          </a:p>
        </p:txBody>
      </p:sp>
      <p:sp>
        <p:nvSpPr>
          <p:cNvPr id="235524" name="Rectangle 4"/>
          <p:cNvSpPr>
            <a:spLocks noGrp="1" noChangeArrowheads="1"/>
          </p:cNvSpPr>
          <p:nvPr>
            <p:ph type="ftr" sz="quarter" idx="2"/>
          </p:nvPr>
        </p:nvSpPr>
        <p:spPr bwMode="auto">
          <a:xfrm>
            <a:off x="3"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defRPr sz="1200"/>
            </a:lvl1pPr>
          </a:lstStyle>
          <a:p>
            <a:endParaRPr lang="en-GB" altLang="en-US"/>
          </a:p>
        </p:txBody>
      </p:sp>
      <p:sp>
        <p:nvSpPr>
          <p:cNvPr id="235525" name="Rectangle 5"/>
          <p:cNvSpPr>
            <a:spLocks noGrp="1" noChangeArrowheads="1"/>
          </p:cNvSpPr>
          <p:nvPr>
            <p:ph type="sldNum" sz="quarter" idx="3"/>
          </p:nvPr>
        </p:nvSpPr>
        <p:spPr bwMode="auto">
          <a:xfrm>
            <a:off x="3778426"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lgn="r">
              <a:defRPr sz="1200"/>
            </a:lvl1pPr>
          </a:lstStyle>
          <a:p>
            <a:fld id="{27BA8017-7CD9-4EB3-91D1-43E0E6A02F05}" type="slidenum">
              <a:rPr lang="en-GB" altLang="en-US"/>
              <a:pPr/>
              <a:t>‹#›</a:t>
            </a:fld>
            <a:endParaRPr lang="en-GB" altLang="en-US"/>
          </a:p>
        </p:txBody>
      </p:sp>
    </p:spTree>
    <p:extLst>
      <p:ext uri="{BB962C8B-B14F-4D97-AF65-F5344CB8AC3E}">
        <p14:creationId xmlns:p14="http://schemas.microsoft.com/office/powerpoint/2010/main" val="3878620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3"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defRPr sz="1200"/>
            </a:lvl1pPr>
          </a:lstStyle>
          <a:p>
            <a:endParaRPr lang="en-GB" altLang="en-US"/>
          </a:p>
        </p:txBody>
      </p:sp>
      <p:sp>
        <p:nvSpPr>
          <p:cNvPr id="92163" name="Rectangle 3"/>
          <p:cNvSpPr>
            <a:spLocks noGrp="1" noChangeArrowheads="1"/>
          </p:cNvSpPr>
          <p:nvPr>
            <p:ph type="dt" idx="1"/>
          </p:nvPr>
        </p:nvSpPr>
        <p:spPr bwMode="auto">
          <a:xfrm>
            <a:off x="3778426" y="3"/>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lvl1pPr algn="r">
              <a:defRPr sz="1200"/>
            </a:lvl1pPr>
          </a:lstStyle>
          <a:p>
            <a:endParaRPr lang="en-GB" altLang="en-US"/>
          </a:p>
        </p:txBody>
      </p:sp>
      <p:sp>
        <p:nvSpPr>
          <p:cNvPr id="92164" name="Rectangle 4"/>
          <p:cNvSpPr>
            <a:spLocks noGrp="1" noRot="1" noChangeAspect="1" noChangeArrowheads="1" noTextEdit="1"/>
          </p:cNvSpPr>
          <p:nvPr>
            <p:ph type="sldImg" idx="2"/>
          </p:nvPr>
        </p:nvSpPr>
        <p:spPr bwMode="auto">
          <a:xfrm>
            <a:off x="889000" y="733425"/>
            <a:ext cx="4891088" cy="36671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165" name="Rectangle 5"/>
          <p:cNvSpPr>
            <a:spLocks noGrp="1" noChangeArrowheads="1"/>
          </p:cNvSpPr>
          <p:nvPr>
            <p:ph type="body" sz="quarter" idx="3"/>
          </p:nvPr>
        </p:nvSpPr>
        <p:spPr bwMode="auto">
          <a:xfrm>
            <a:off x="889322" y="4643250"/>
            <a:ext cx="4890457" cy="439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166" name="Rectangle 6"/>
          <p:cNvSpPr>
            <a:spLocks noGrp="1" noChangeArrowheads="1"/>
          </p:cNvSpPr>
          <p:nvPr>
            <p:ph type="ftr" sz="quarter" idx="4"/>
          </p:nvPr>
        </p:nvSpPr>
        <p:spPr bwMode="auto">
          <a:xfrm>
            <a:off x="3"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defRPr sz="1200"/>
            </a:lvl1pPr>
          </a:lstStyle>
          <a:p>
            <a:endParaRPr lang="en-GB" altLang="en-US"/>
          </a:p>
        </p:txBody>
      </p:sp>
      <p:sp>
        <p:nvSpPr>
          <p:cNvPr id="92167" name="Rectangle 7"/>
          <p:cNvSpPr>
            <a:spLocks noGrp="1" noChangeArrowheads="1"/>
          </p:cNvSpPr>
          <p:nvPr>
            <p:ph type="sldNum" sz="quarter" idx="5"/>
          </p:nvPr>
        </p:nvSpPr>
        <p:spPr bwMode="auto">
          <a:xfrm>
            <a:off x="3778426" y="9286489"/>
            <a:ext cx="2890665" cy="48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872" tIns="44936" rIns="89872" bIns="44936" numCol="1" anchor="b" anchorCtr="0" compatLnSpc="1">
            <a:prstTxWarp prst="textNoShape">
              <a:avLst/>
            </a:prstTxWarp>
          </a:bodyPr>
          <a:lstStyle>
            <a:lvl1pPr algn="r">
              <a:defRPr sz="1200"/>
            </a:lvl1pPr>
          </a:lstStyle>
          <a:p>
            <a:fld id="{7324B02B-6000-4CAD-90A8-CD462F808D25}" type="slidenum">
              <a:rPr lang="en-GB" altLang="en-US"/>
              <a:pPr/>
              <a:t>‹#›</a:t>
            </a:fld>
            <a:endParaRPr lang="en-GB" altLang="en-US"/>
          </a:p>
        </p:txBody>
      </p:sp>
    </p:spTree>
    <p:extLst>
      <p:ext uri="{BB962C8B-B14F-4D97-AF65-F5344CB8AC3E}">
        <p14:creationId xmlns:p14="http://schemas.microsoft.com/office/powerpoint/2010/main" val="19875028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itchFamily="18" charset="0"/>
              </a:defRPr>
            </a:lvl1pPr>
            <a:lvl2pPr marL="730269" indent="-280872" eaLnBrk="0" hangingPunct="0">
              <a:spcBef>
                <a:spcPct val="30000"/>
              </a:spcBef>
              <a:defRPr sz="1200">
                <a:solidFill>
                  <a:schemeClr val="tx1"/>
                </a:solidFill>
                <a:latin typeface="Times New Roman" pitchFamily="18" charset="0"/>
              </a:defRPr>
            </a:lvl2pPr>
            <a:lvl3pPr marL="1123491" indent="-224699" eaLnBrk="0" hangingPunct="0">
              <a:spcBef>
                <a:spcPct val="30000"/>
              </a:spcBef>
              <a:defRPr sz="1200">
                <a:solidFill>
                  <a:schemeClr val="tx1"/>
                </a:solidFill>
                <a:latin typeface="Times New Roman" pitchFamily="18" charset="0"/>
              </a:defRPr>
            </a:lvl3pPr>
            <a:lvl4pPr marL="1572889" indent="-224699" eaLnBrk="0" hangingPunct="0">
              <a:spcBef>
                <a:spcPct val="30000"/>
              </a:spcBef>
              <a:defRPr sz="1200">
                <a:solidFill>
                  <a:schemeClr val="tx1"/>
                </a:solidFill>
                <a:latin typeface="Times New Roman" pitchFamily="18" charset="0"/>
              </a:defRPr>
            </a:lvl4pPr>
            <a:lvl5pPr marL="2022285" indent="-224699" eaLnBrk="0" hangingPunct="0">
              <a:spcBef>
                <a:spcPct val="30000"/>
              </a:spcBef>
              <a:defRPr sz="1200">
                <a:solidFill>
                  <a:schemeClr val="tx1"/>
                </a:solidFill>
                <a:latin typeface="Times New Roman" pitchFamily="18" charset="0"/>
              </a:defRPr>
            </a:lvl5pPr>
            <a:lvl6pPr marL="2471683" indent="-224699" eaLnBrk="0" fontAlgn="base" hangingPunct="0">
              <a:spcBef>
                <a:spcPct val="30000"/>
              </a:spcBef>
              <a:spcAft>
                <a:spcPct val="0"/>
              </a:spcAft>
              <a:defRPr sz="1200">
                <a:solidFill>
                  <a:schemeClr val="tx1"/>
                </a:solidFill>
                <a:latin typeface="Times New Roman" pitchFamily="18" charset="0"/>
              </a:defRPr>
            </a:lvl6pPr>
            <a:lvl7pPr marL="2921078" indent="-224699" eaLnBrk="0" fontAlgn="base" hangingPunct="0">
              <a:spcBef>
                <a:spcPct val="30000"/>
              </a:spcBef>
              <a:spcAft>
                <a:spcPct val="0"/>
              </a:spcAft>
              <a:defRPr sz="1200">
                <a:solidFill>
                  <a:schemeClr val="tx1"/>
                </a:solidFill>
                <a:latin typeface="Times New Roman" pitchFamily="18" charset="0"/>
              </a:defRPr>
            </a:lvl7pPr>
            <a:lvl8pPr marL="3370474" indent="-224699" eaLnBrk="0" fontAlgn="base" hangingPunct="0">
              <a:spcBef>
                <a:spcPct val="30000"/>
              </a:spcBef>
              <a:spcAft>
                <a:spcPct val="0"/>
              </a:spcAft>
              <a:defRPr sz="1200">
                <a:solidFill>
                  <a:schemeClr val="tx1"/>
                </a:solidFill>
                <a:latin typeface="Times New Roman" pitchFamily="18" charset="0"/>
              </a:defRPr>
            </a:lvl8pPr>
            <a:lvl9pPr marL="3819873" indent="-224699"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E05E8079-AC04-42CB-9EAB-6ABC75941E5B}" type="slidenum">
              <a:rPr lang="en-GB" altLang="en-US" smtClean="0"/>
              <a:pPr eaLnBrk="1" hangingPunct="1">
                <a:spcBef>
                  <a:spcPct val="0"/>
                </a:spcBef>
                <a:defRPr/>
              </a:pPr>
              <a:t>2</a:t>
            </a:fld>
            <a:endParaRPr lang="en-GB" altLang="en-US"/>
          </a:p>
        </p:txBody>
      </p:sp>
      <p:sp>
        <p:nvSpPr>
          <p:cNvPr id="67587" name="Rectangle 2"/>
          <p:cNvSpPr>
            <a:spLocks noGrp="1" noRot="1" noChangeAspect="1" noChangeArrowheads="1" noTextEdit="1"/>
          </p:cNvSpPr>
          <p:nvPr>
            <p:ph type="sldImg"/>
          </p:nvPr>
        </p:nvSpPr>
        <p:spPr>
          <a:xfrm>
            <a:off x="889000" y="733425"/>
            <a:ext cx="4891088" cy="3667125"/>
          </a:xfrm>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3533690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41</a:t>
            </a:fld>
            <a:endParaRPr lang="en-GB" altLang="en-US" dirty="0"/>
          </a:p>
        </p:txBody>
      </p:sp>
    </p:spTree>
    <p:extLst>
      <p:ext uri="{BB962C8B-B14F-4D97-AF65-F5344CB8AC3E}">
        <p14:creationId xmlns:p14="http://schemas.microsoft.com/office/powerpoint/2010/main" val="170784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46</a:t>
            </a:fld>
            <a:endParaRPr lang="en-GB" altLang="en-US" dirty="0"/>
          </a:p>
        </p:txBody>
      </p:sp>
    </p:spTree>
    <p:extLst>
      <p:ext uri="{BB962C8B-B14F-4D97-AF65-F5344CB8AC3E}">
        <p14:creationId xmlns:p14="http://schemas.microsoft.com/office/powerpoint/2010/main" val="3063616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CB0B1CE6-F218-43FB-8C20-0989815FB3C3}" type="slidenum">
              <a:rPr lang="en-GB" altLang="en-US" smtClean="0"/>
              <a:pPr>
                <a:defRPr/>
              </a:pPr>
              <a:t>3</a:t>
            </a:fld>
            <a:endParaRPr lang="en-GB" altLang="en-US" dirty="0"/>
          </a:p>
        </p:txBody>
      </p:sp>
    </p:spTree>
    <p:extLst>
      <p:ext uri="{BB962C8B-B14F-4D97-AF65-F5344CB8AC3E}">
        <p14:creationId xmlns:p14="http://schemas.microsoft.com/office/powerpoint/2010/main" val="1286685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21427" indent="-277352">
              <a:spcBef>
                <a:spcPct val="30000"/>
              </a:spcBef>
              <a:defRPr sz="1200">
                <a:solidFill>
                  <a:schemeClr val="tx1"/>
                </a:solidFill>
                <a:latin typeface="Times New Roman" panose="02020603050405020304" pitchFamily="18" charset="0"/>
              </a:defRPr>
            </a:lvl2pPr>
            <a:lvl3pPr marL="1112522" indent="-221258">
              <a:spcBef>
                <a:spcPct val="30000"/>
              </a:spcBef>
              <a:defRPr sz="1200">
                <a:solidFill>
                  <a:schemeClr val="tx1"/>
                </a:solidFill>
                <a:latin typeface="Times New Roman" panose="02020603050405020304" pitchFamily="18" charset="0"/>
              </a:defRPr>
            </a:lvl3pPr>
            <a:lvl4pPr marL="1556598" indent="-221258">
              <a:spcBef>
                <a:spcPct val="30000"/>
              </a:spcBef>
              <a:defRPr sz="1200">
                <a:solidFill>
                  <a:schemeClr val="tx1"/>
                </a:solidFill>
                <a:latin typeface="Times New Roman" panose="02020603050405020304" pitchFamily="18" charset="0"/>
              </a:defRPr>
            </a:lvl4pPr>
            <a:lvl5pPr marL="2000671" indent="-221258">
              <a:spcBef>
                <a:spcPct val="30000"/>
              </a:spcBef>
              <a:defRPr sz="1200">
                <a:solidFill>
                  <a:schemeClr val="tx1"/>
                </a:solidFill>
                <a:latin typeface="Times New Roman" panose="02020603050405020304" pitchFamily="18" charset="0"/>
              </a:defRPr>
            </a:lvl5pPr>
            <a:lvl6pPr marL="2449421" indent="-221258" eaLnBrk="0" fontAlgn="base" hangingPunct="0">
              <a:spcBef>
                <a:spcPct val="30000"/>
              </a:spcBef>
              <a:spcAft>
                <a:spcPct val="0"/>
              </a:spcAft>
              <a:defRPr sz="1200">
                <a:solidFill>
                  <a:schemeClr val="tx1"/>
                </a:solidFill>
                <a:latin typeface="Times New Roman" panose="02020603050405020304" pitchFamily="18" charset="0"/>
              </a:defRPr>
            </a:lvl6pPr>
            <a:lvl7pPr marL="2898168" indent="-221258" eaLnBrk="0" fontAlgn="base" hangingPunct="0">
              <a:spcBef>
                <a:spcPct val="30000"/>
              </a:spcBef>
              <a:spcAft>
                <a:spcPct val="0"/>
              </a:spcAft>
              <a:defRPr sz="1200">
                <a:solidFill>
                  <a:schemeClr val="tx1"/>
                </a:solidFill>
                <a:latin typeface="Times New Roman" panose="02020603050405020304" pitchFamily="18" charset="0"/>
              </a:defRPr>
            </a:lvl7pPr>
            <a:lvl8pPr marL="3346917" indent="-221258" eaLnBrk="0" fontAlgn="base" hangingPunct="0">
              <a:spcBef>
                <a:spcPct val="30000"/>
              </a:spcBef>
              <a:spcAft>
                <a:spcPct val="0"/>
              </a:spcAft>
              <a:defRPr sz="1200">
                <a:solidFill>
                  <a:schemeClr val="tx1"/>
                </a:solidFill>
                <a:latin typeface="Times New Roman" panose="02020603050405020304" pitchFamily="18" charset="0"/>
              </a:defRPr>
            </a:lvl8pPr>
            <a:lvl9pPr marL="3795666" indent="-22125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8891E9-A082-4200-BD3C-B704C5982528}" type="slidenum">
              <a:rPr lang="en-GB" altLang="en-US" smtClean="0"/>
              <a:pPr>
                <a:spcBef>
                  <a:spcPct val="0"/>
                </a:spcBef>
              </a:pPr>
              <a:t>4</a:t>
            </a:fld>
            <a:endParaRPr lang="en-GB" altLang="en-US"/>
          </a:p>
        </p:txBody>
      </p:sp>
      <p:sp>
        <p:nvSpPr>
          <p:cNvPr id="6147" name="Rectangle 2"/>
          <p:cNvSpPr>
            <a:spLocks noGrp="1" noRot="1" noChangeAspect="1" noChangeArrowheads="1" noTextEdit="1"/>
          </p:cNvSpPr>
          <p:nvPr>
            <p:ph type="sldImg"/>
          </p:nvPr>
        </p:nvSpPr>
        <p:spPr>
          <a:solidFill>
            <a:srgbClr val="FFFFFF"/>
          </a:solidFill>
          <a:ln/>
        </p:spPr>
      </p:sp>
      <p:sp>
        <p:nvSpPr>
          <p:cNvPr id="6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76411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79475" y="731838"/>
            <a:ext cx="4886325" cy="3665537"/>
          </a:xfrm>
          <a:ln/>
        </p:spPr>
      </p:sp>
      <p:sp>
        <p:nvSpPr>
          <p:cNvPr id="3" name="Notes Placeholder 2"/>
          <p:cNvSpPr>
            <a:spLocks noGrp="1"/>
          </p:cNvSpPr>
          <p:nvPr>
            <p:ph type="body" idx="1"/>
          </p:nvPr>
        </p:nvSpPr>
        <p:spPr/>
        <p:txBody>
          <a:bodyPr/>
          <a:lstStyle/>
          <a:p>
            <a:pPr>
              <a:defRPr/>
            </a:pPr>
            <a:r>
              <a:rPr lang="en-GB" dirty="0">
                <a:latin typeface="Arial" panose="020B0604020202020204" pitchFamily="34" charset="0"/>
                <a:cs typeface="Arial" panose="020B0604020202020204" pitchFamily="34" charset="0"/>
              </a:rPr>
              <a:t>Following are from the success of OLF18:</a:t>
            </a:r>
          </a:p>
          <a:p>
            <a:pPr marL="168280" indent="-168280">
              <a:buFont typeface="Arial" panose="020B0604020202020204" pitchFamily="34" charset="0"/>
              <a:buChar char="•"/>
              <a:defRPr/>
            </a:pPr>
            <a:r>
              <a:rPr lang="en-GB" dirty="0">
                <a:latin typeface="Arial" panose="020B0604020202020204" pitchFamily="34" charset="0"/>
                <a:cs typeface="Arial" panose="020B0604020202020204" pitchFamily="34" charset="0"/>
              </a:rPr>
              <a:t>Oldham learning festival is being planned. It will run for one week, 1</a:t>
            </a:r>
            <a:r>
              <a:rPr lang="en-GB" baseline="30000" dirty="0">
                <a:latin typeface="Arial" panose="020B0604020202020204" pitchFamily="34" charset="0"/>
                <a:cs typeface="Arial" panose="020B0604020202020204" pitchFamily="34" charset="0"/>
              </a:rPr>
              <a:t>st</a:t>
            </a:r>
            <a:r>
              <a:rPr lang="en-GB" dirty="0">
                <a:latin typeface="Arial" panose="020B0604020202020204" pitchFamily="34" charset="0"/>
                <a:cs typeface="Arial" panose="020B0604020202020204" pitchFamily="34" charset="0"/>
              </a:rPr>
              <a:t> July to 7</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July 2019. With the main programme running Monday to Friday in and around the QE Hall in Oldham.</a:t>
            </a:r>
          </a:p>
          <a:p>
            <a:pPr marL="168280" indent="-168280">
              <a:buFont typeface="Arial" panose="020B0604020202020204" pitchFamily="34" charset="0"/>
              <a:buChar char="•"/>
              <a:defRPr/>
            </a:pPr>
            <a:r>
              <a:rPr lang="en-GB" dirty="0">
                <a:latin typeface="Arial" panose="020B0604020202020204" pitchFamily="34" charset="0"/>
                <a:cs typeface="Arial" panose="020B0604020202020204" pitchFamily="34" charset="0"/>
              </a:rPr>
              <a:t>All schools are invited to get involved and for staff to attend. </a:t>
            </a:r>
          </a:p>
          <a:p>
            <a:pPr marL="168280" indent="-168280">
              <a:buFont typeface="Arial" panose="020B0604020202020204" pitchFamily="34" charset="0"/>
              <a:buChar char="•"/>
              <a:defRPr/>
            </a:pPr>
            <a:r>
              <a:rPr lang="en-GB" dirty="0">
                <a:latin typeface="Arial" panose="020B0604020202020204" pitchFamily="34" charset="0"/>
                <a:cs typeface="Arial" panose="020B0604020202020204" pitchFamily="34" charset="0"/>
              </a:rPr>
              <a:t>More information will be issued when it becomes available.</a:t>
            </a:r>
          </a:p>
          <a:p>
            <a:pPr marL="168280" indent="-16828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68280" indent="-168280">
              <a:buFont typeface="Arial" panose="020B0604020202020204" pitchFamily="34" charset="0"/>
              <a:buChar char="•"/>
              <a:defRPr/>
            </a:pPr>
            <a:r>
              <a:rPr lang="en-GB" dirty="0">
                <a:latin typeface="Arial" panose="020B0604020202020204" pitchFamily="34" charset="0"/>
                <a:cs typeface="Arial" panose="020B0604020202020204" pitchFamily="34" charset="0"/>
              </a:rPr>
              <a:t>Follow us on Twitter @OldhamLearnFest – Hashtag OLF19 – Hashtag Dare to be wise</a:t>
            </a:r>
          </a:p>
          <a:p>
            <a:pPr>
              <a:defRPr/>
            </a:pPr>
            <a:endParaRPr lang="en-GB" dirty="0"/>
          </a:p>
        </p:txBody>
      </p:sp>
      <p:sp>
        <p:nvSpPr>
          <p:cNvPr id="1229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29217" indent="-280468">
              <a:defRPr sz="2400">
                <a:solidFill>
                  <a:schemeClr val="tx1"/>
                </a:solidFill>
                <a:latin typeface="Times New Roman" panose="02020603050405020304" pitchFamily="18" charset="0"/>
                <a:cs typeface="Arial" panose="020B0604020202020204" pitchFamily="34" charset="0"/>
              </a:defRPr>
            </a:lvl2pPr>
            <a:lvl3pPr marL="1121872" indent="-224375">
              <a:defRPr sz="2400">
                <a:solidFill>
                  <a:schemeClr val="tx1"/>
                </a:solidFill>
                <a:latin typeface="Times New Roman" panose="02020603050405020304" pitchFamily="18" charset="0"/>
                <a:cs typeface="Arial" panose="020B0604020202020204" pitchFamily="34" charset="0"/>
              </a:defRPr>
            </a:lvl3pPr>
            <a:lvl4pPr marL="1570620" indent="-224375">
              <a:defRPr sz="2400">
                <a:solidFill>
                  <a:schemeClr val="tx1"/>
                </a:solidFill>
                <a:latin typeface="Times New Roman" panose="02020603050405020304" pitchFamily="18" charset="0"/>
                <a:cs typeface="Arial" panose="020B0604020202020204" pitchFamily="34" charset="0"/>
              </a:defRPr>
            </a:lvl4pPr>
            <a:lvl5pPr marL="2019370" indent="-224375">
              <a:defRPr sz="2400">
                <a:solidFill>
                  <a:schemeClr val="tx1"/>
                </a:solidFill>
                <a:latin typeface="Times New Roman" panose="02020603050405020304" pitchFamily="18" charset="0"/>
                <a:cs typeface="Arial" panose="020B0604020202020204" pitchFamily="34" charset="0"/>
              </a:defRPr>
            </a:lvl5pPr>
            <a:lvl6pPr marL="2468117"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16866"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65615"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14364" indent="-2243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BF6E639-0A79-487C-8656-185940FCEE9E}" type="slidenum">
              <a:rPr lang="en-GB" altLang="en-US" sz="1200"/>
              <a:pPr/>
              <a:t>5</a:t>
            </a:fld>
            <a:endParaRPr lang="en-GB" altLang="en-US" sz="1200"/>
          </a:p>
        </p:txBody>
      </p:sp>
    </p:spTree>
    <p:extLst>
      <p:ext uri="{BB962C8B-B14F-4D97-AF65-F5344CB8AC3E}">
        <p14:creationId xmlns:p14="http://schemas.microsoft.com/office/powerpoint/2010/main" val="348069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630238" y="784225"/>
            <a:ext cx="5221287" cy="3917950"/>
          </a:xfrm>
          <a:ln/>
        </p:spPr>
      </p:sp>
      <p:sp>
        <p:nvSpPr>
          <p:cNvPr id="135171" name="Notes Placeholder 2"/>
          <p:cNvSpPr>
            <a:spLocks noGrp="1"/>
          </p:cNvSpPr>
          <p:nvPr>
            <p:ph type="body" idx="1"/>
          </p:nvPr>
        </p:nvSpPr>
        <p:spPr>
          <a:noFill/>
        </p:spPr>
        <p:txBody>
          <a:bodyPr/>
          <a:lstStyle/>
          <a:p>
            <a:endParaRPr lang="en-US" altLang="en-US"/>
          </a:p>
        </p:txBody>
      </p:sp>
      <p:sp>
        <p:nvSpPr>
          <p:cNvPr id="13517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28389" indent="-279296">
              <a:defRPr sz="2400">
                <a:solidFill>
                  <a:schemeClr val="tx1"/>
                </a:solidFill>
                <a:latin typeface="Times New Roman" panose="02020603050405020304" pitchFamily="18" charset="0"/>
                <a:cs typeface="Arial" panose="020B0604020202020204" pitchFamily="34" charset="0"/>
              </a:defRPr>
            </a:lvl2pPr>
            <a:lvl3pPr marL="1120353" indent="-222167">
              <a:defRPr sz="2400">
                <a:solidFill>
                  <a:schemeClr val="tx1"/>
                </a:solidFill>
                <a:latin typeface="Times New Roman" panose="02020603050405020304" pitchFamily="18" charset="0"/>
                <a:cs typeface="Arial" panose="020B0604020202020204" pitchFamily="34" charset="0"/>
              </a:defRPr>
            </a:lvl3pPr>
            <a:lvl4pPr marL="1571036" indent="-222167">
              <a:defRPr sz="2400">
                <a:solidFill>
                  <a:schemeClr val="tx1"/>
                </a:solidFill>
                <a:latin typeface="Times New Roman" panose="02020603050405020304" pitchFamily="18" charset="0"/>
                <a:cs typeface="Arial" panose="020B0604020202020204" pitchFamily="34" charset="0"/>
              </a:defRPr>
            </a:lvl4pPr>
            <a:lvl5pPr marL="2020131" indent="-222167">
              <a:defRPr sz="2400">
                <a:solidFill>
                  <a:schemeClr val="tx1"/>
                </a:solidFill>
                <a:latin typeface="Times New Roman" panose="02020603050405020304" pitchFamily="18" charset="0"/>
                <a:cs typeface="Arial" panose="020B0604020202020204" pitchFamily="34" charset="0"/>
              </a:defRPr>
            </a:lvl5pPr>
            <a:lvl6pPr marL="2477159" indent="-222167"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34188" indent="-222167"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91216" indent="-222167"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48244" indent="-222167"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DB413A4-619E-460B-8CB8-4F12A7E9CA38}" type="slidenum">
              <a:rPr lang="en-GB" altLang="en-US" sz="1200">
                <a:solidFill>
                  <a:srgbClr val="000000"/>
                </a:solidFill>
              </a:rPr>
              <a:pPr/>
              <a:t>25</a:t>
            </a:fld>
            <a:endParaRPr lang="en-GB" altLang="en-US" sz="1200">
              <a:solidFill>
                <a:srgbClr val="000000"/>
              </a:solidFill>
            </a:endParaRPr>
          </a:p>
        </p:txBody>
      </p:sp>
    </p:spTree>
    <p:extLst>
      <p:ext uri="{BB962C8B-B14F-4D97-AF65-F5344CB8AC3E}">
        <p14:creationId xmlns:p14="http://schemas.microsoft.com/office/powerpoint/2010/main" val="242769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A27136-1581-4FFC-A925-AEFAB609AFC4}" type="slidenum">
              <a:rPr lang="en-GB" smtClean="0"/>
              <a:t>27</a:t>
            </a:fld>
            <a:endParaRPr lang="en-GB"/>
          </a:p>
        </p:txBody>
      </p:sp>
    </p:spTree>
    <p:extLst>
      <p:ext uri="{BB962C8B-B14F-4D97-AF65-F5344CB8AC3E}">
        <p14:creationId xmlns:p14="http://schemas.microsoft.com/office/powerpoint/2010/main" val="188857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609600" y="771525"/>
            <a:ext cx="5143500" cy="3857625"/>
          </a:xfrm>
          <a:ln/>
        </p:spPr>
      </p:sp>
      <p:sp>
        <p:nvSpPr>
          <p:cNvPr id="88067" name="Notes Placeholder 2"/>
          <p:cNvSpPr>
            <a:spLocks noGrp="1"/>
          </p:cNvSpPr>
          <p:nvPr>
            <p:ph type="body" idx="1"/>
          </p:nvPr>
        </p:nvSpPr>
        <p:spPr>
          <a:noFill/>
        </p:spPr>
        <p:txBody>
          <a:bodyPr/>
          <a:lstStyle/>
          <a:p>
            <a:endParaRPr lang="en-US" altLang="en-US"/>
          </a:p>
        </p:txBody>
      </p:sp>
      <p:sp>
        <p:nvSpPr>
          <p:cNvPr id="88068"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04587" indent="-269773">
              <a:defRPr sz="2400">
                <a:solidFill>
                  <a:schemeClr val="tx1"/>
                </a:solidFill>
                <a:latin typeface="Times New Roman" panose="02020603050405020304" pitchFamily="18" charset="0"/>
                <a:cs typeface="Arial" panose="020B0604020202020204" pitchFamily="34" charset="0"/>
              </a:defRPr>
            </a:lvl2pPr>
            <a:lvl3pPr marL="1083858" indent="-215820">
              <a:defRPr sz="2400">
                <a:solidFill>
                  <a:schemeClr val="tx1"/>
                </a:solidFill>
                <a:latin typeface="Times New Roman" panose="02020603050405020304" pitchFamily="18" charset="0"/>
                <a:cs typeface="Arial" panose="020B0604020202020204" pitchFamily="34" charset="0"/>
              </a:defRPr>
            </a:lvl3pPr>
            <a:lvl4pPr marL="1517081" indent="-215820">
              <a:defRPr sz="2400">
                <a:solidFill>
                  <a:schemeClr val="tx1"/>
                </a:solidFill>
                <a:latin typeface="Times New Roman" panose="02020603050405020304" pitchFamily="18" charset="0"/>
                <a:cs typeface="Arial" panose="020B0604020202020204" pitchFamily="34" charset="0"/>
              </a:defRPr>
            </a:lvl4pPr>
            <a:lvl5pPr marL="1950306" indent="-215820">
              <a:defRPr sz="2400">
                <a:solidFill>
                  <a:schemeClr val="tx1"/>
                </a:solidFill>
                <a:latin typeface="Times New Roman" panose="02020603050405020304" pitchFamily="18" charset="0"/>
                <a:cs typeface="Arial" panose="020B0604020202020204" pitchFamily="34" charset="0"/>
              </a:defRPr>
            </a:lvl5pPr>
            <a:lvl6pPr marL="2407336"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864363"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21394"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778421"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DDCE0DF-BC2C-4351-8C33-3B455F5D47D7}" type="slidenum">
              <a:rPr lang="en-GB" altLang="en-US" sz="1200">
                <a:solidFill>
                  <a:srgbClr val="000000"/>
                </a:solidFill>
              </a:rPr>
              <a:pPr/>
              <a:t>28</a:t>
            </a:fld>
            <a:endParaRPr lang="en-GB" altLang="en-US" sz="1200">
              <a:solidFill>
                <a:srgbClr val="000000"/>
              </a:solidFill>
            </a:endParaRPr>
          </a:p>
        </p:txBody>
      </p:sp>
    </p:spTree>
    <p:extLst>
      <p:ext uri="{BB962C8B-B14F-4D97-AF65-F5344CB8AC3E}">
        <p14:creationId xmlns:p14="http://schemas.microsoft.com/office/powerpoint/2010/main" val="15907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609600" y="771525"/>
            <a:ext cx="5143500" cy="3857625"/>
          </a:xfrm>
          <a:ln/>
        </p:spPr>
      </p:sp>
      <p:sp>
        <p:nvSpPr>
          <p:cNvPr id="90115" name="Notes Placeholder 2"/>
          <p:cNvSpPr>
            <a:spLocks noGrp="1"/>
          </p:cNvSpPr>
          <p:nvPr>
            <p:ph type="body" idx="1"/>
          </p:nvPr>
        </p:nvSpPr>
        <p:spPr>
          <a:noFill/>
        </p:spPr>
        <p:txBody>
          <a:bodyPr/>
          <a:lstStyle/>
          <a:p>
            <a:endParaRPr lang="en-US" altLang="en-US"/>
          </a:p>
        </p:txBody>
      </p:sp>
      <p:sp>
        <p:nvSpPr>
          <p:cNvPr id="90116"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cs typeface="Arial" panose="020B0604020202020204" pitchFamily="34" charset="0"/>
              </a:defRPr>
            </a:lvl1pPr>
            <a:lvl2pPr marL="704587" indent="-269773">
              <a:defRPr sz="2400">
                <a:solidFill>
                  <a:schemeClr val="tx1"/>
                </a:solidFill>
                <a:latin typeface="Times New Roman" panose="02020603050405020304" pitchFamily="18" charset="0"/>
                <a:cs typeface="Arial" panose="020B0604020202020204" pitchFamily="34" charset="0"/>
              </a:defRPr>
            </a:lvl2pPr>
            <a:lvl3pPr marL="1083858" indent="-215820">
              <a:defRPr sz="2400">
                <a:solidFill>
                  <a:schemeClr val="tx1"/>
                </a:solidFill>
                <a:latin typeface="Times New Roman" panose="02020603050405020304" pitchFamily="18" charset="0"/>
                <a:cs typeface="Arial" panose="020B0604020202020204" pitchFamily="34" charset="0"/>
              </a:defRPr>
            </a:lvl3pPr>
            <a:lvl4pPr marL="1517081" indent="-215820">
              <a:defRPr sz="2400">
                <a:solidFill>
                  <a:schemeClr val="tx1"/>
                </a:solidFill>
                <a:latin typeface="Times New Roman" panose="02020603050405020304" pitchFamily="18" charset="0"/>
                <a:cs typeface="Arial" panose="020B0604020202020204" pitchFamily="34" charset="0"/>
              </a:defRPr>
            </a:lvl4pPr>
            <a:lvl5pPr marL="1950306" indent="-215820">
              <a:defRPr sz="2400">
                <a:solidFill>
                  <a:schemeClr val="tx1"/>
                </a:solidFill>
                <a:latin typeface="Times New Roman" panose="02020603050405020304" pitchFamily="18" charset="0"/>
                <a:cs typeface="Arial" panose="020B0604020202020204" pitchFamily="34" charset="0"/>
              </a:defRPr>
            </a:lvl5pPr>
            <a:lvl6pPr marL="2407336"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864363"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321394"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778421" indent="-21582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767A076-488E-4714-9BDF-F857A771AC51}" type="slidenum">
              <a:rPr lang="en-GB" altLang="en-US" sz="1200">
                <a:solidFill>
                  <a:srgbClr val="000000"/>
                </a:solidFill>
              </a:rPr>
              <a:pPr/>
              <a:t>30</a:t>
            </a:fld>
            <a:endParaRPr lang="en-GB" altLang="en-US" sz="1200">
              <a:solidFill>
                <a:srgbClr val="000000"/>
              </a:solidFill>
            </a:endParaRPr>
          </a:p>
        </p:txBody>
      </p:sp>
    </p:spTree>
    <p:extLst>
      <p:ext uri="{BB962C8B-B14F-4D97-AF65-F5344CB8AC3E}">
        <p14:creationId xmlns:p14="http://schemas.microsoft.com/office/powerpoint/2010/main" val="363057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30219" indent="-280854" eaLnBrk="0" hangingPunct="0">
              <a:spcBef>
                <a:spcPct val="30000"/>
              </a:spcBef>
              <a:defRPr sz="1200">
                <a:solidFill>
                  <a:schemeClr val="tx1"/>
                </a:solidFill>
                <a:latin typeface="Times New Roman" pitchFamily="18" charset="0"/>
              </a:defRPr>
            </a:lvl2pPr>
            <a:lvl3pPr marL="1123416" indent="-224684" eaLnBrk="0" hangingPunct="0">
              <a:spcBef>
                <a:spcPct val="30000"/>
              </a:spcBef>
              <a:defRPr sz="1200">
                <a:solidFill>
                  <a:schemeClr val="tx1"/>
                </a:solidFill>
                <a:latin typeface="Times New Roman" pitchFamily="18" charset="0"/>
              </a:defRPr>
            </a:lvl3pPr>
            <a:lvl4pPr marL="1572781" indent="-224684" eaLnBrk="0" hangingPunct="0">
              <a:spcBef>
                <a:spcPct val="30000"/>
              </a:spcBef>
              <a:defRPr sz="1200">
                <a:solidFill>
                  <a:schemeClr val="tx1"/>
                </a:solidFill>
                <a:latin typeface="Times New Roman" pitchFamily="18" charset="0"/>
              </a:defRPr>
            </a:lvl4pPr>
            <a:lvl5pPr marL="2022147" indent="-224684" eaLnBrk="0" hangingPunct="0">
              <a:spcBef>
                <a:spcPct val="30000"/>
              </a:spcBef>
              <a:defRPr sz="1200">
                <a:solidFill>
                  <a:schemeClr val="tx1"/>
                </a:solidFill>
                <a:latin typeface="Times New Roman" pitchFamily="18" charset="0"/>
              </a:defRPr>
            </a:lvl5pPr>
            <a:lvl6pPr marL="2471515" indent="-224684" eaLnBrk="0" fontAlgn="base" hangingPunct="0">
              <a:spcBef>
                <a:spcPct val="30000"/>
              </a:spcBef>
              <a:spcAft>
                <a:spcPct val="0"/>
              </a:spcAft>
              <a:defRPr sz="1200">
                <a:solidFill>
                  <a:schemeClr val="tx1"/>
                </a:solidFill>
                <a:latin typeface="Times New Roman" pitchFamily="18" charset="0"/>
              </a:defRPr>
            </a:lvl6pPr>
            <a:lvl7pPr marL="2920880" indent="-224684" eaLnBrk="0" fontAlgn="base" hangingPunct="0">
              <a:spcBef>
                <a:spcPct val="30000"/>
              </a:spcBef>
              <a:spcAft>
                <a:spcPct val="0"/>
              </a:spcAft>
              <a:defRPr sz="1200">
                <a:solidFill>
                  <a:schemeClr val="tx1"/>
                </a:solidFill>
                <a:latin typeface="Times New Roman" pitchFamily="18" charset="0"/>
              </a:defRPr>
            </a:lvl7pPr>
            <a:lvl8pPr marL="3370245" indent="-224684" eaLnBrk="0" fontAlgn="base" hangingPunct="0">
              <a:spcBef>
                <a:spcPct val="30000"/>
              </a:spcBef>
              <a:spcAft>
                <a:spcPct val="0"/>
              </a:spcAft>
              <a:defRPr sz="1200">
                <a:solidFill>
                  <a:schemeClr val="tx1"/>
                </a:solidFill>
                <a:latin typeface="Times New Roman" pitchFamily="18" charset="0"/>
              </a:defRPr>
            </a:lvl8pPr>
            <a:lvl9pPr marL="3819612" indent="-224684"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4136E67-DA21-4F01-A15F-B47264CA59AC}" type="slidenum">
              <a:rPr lang="en-GB" altLang="en-US" smtClean="0"/>
              <a:pPr eaLnBrk="1" hangingPunct="1">
                <a:spcBef>
                  <a:spcPct val="0"/>
                </a:spcBef>
              </a:pPr>
              <a:t>38</a:t>
            </a:fld>
            <a:endParaRPr lang="en-GB" altLang="en-US"/>
          </a:p>
        </p:txBody>
      </p:sp>
      <p:sp>
        <p:nvSpPr>
          <p:cNvPr id="64515" name="Rectangle 2"/>
          <p:cNvSpPr>
            <a:spLocks noGrp="1" noRot="1" noChangeAspect="1" noChangeArrowheads="1" noTextEdit="1"/>
          </p:cNvSpPr>
          <p:nvPr>
            <p:ph type="sldImg"/>
          </p:nvPr>
        </p:nvSpPr>
        <p:spPr>
          <a:xfrm>
            <a:off x="889000" y="733425"/>
            <a:ext cx="4891088" cy="3667125"/>
          </a:xfrm>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1718820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11188" y="1676400"/>
            <a:ext cx="7772400" cy="1295400"/>
          </a:xfrm>
        </p:spPr>
        <p:txBody>
          <a:bodyPr/>
          <a:lstStyle>
            <a:lvl1pPr>
              <a:lnSpc>
                <a:spcPct val="90000"/>
              </a:lnSpc>
              <a:defRPr sz="4100">
                <a:solidFill>
                  <a:srgbClr val="616365"/>
                </a:solidFill>
              </a:defRPr>
            </a:lvl1pPr>
          </a:lstStyle>
          <a:p>
            <a:pPr lvl="0"/>
            <a:r>
              <a:rPr lang="en-GB" altLang="en-US" noProof="0"/>
              <a:t>Click to edit master title style</a:t>
            </a:r>
            <a:br>
              <a:rPr lang="en-GB" altLang="en-US" noProof="0"/>
            </a:br>
            <a:endParaRPr lang="en-GB" altLang="en-US" noProof="0"/>
          </a:p>
        </p:txBody>
      </p:sp>
      <p:sp>
        <p:nvSpPr>
          <p:cNvPr id="78851" name="Rectangle 3"/>
          <p:cNvSpPr>
            <a:spLocks noGrp="1" noChangeArrowheads="1"/>
          </p:cNvSpPr>
          <p:nvPr>
            <p:ph type="subTitle" idx="1"/>
          </p:nvPr>
        </p:nvSpPr>
        <p:spPr>
          <a:xfrm>
            <a:off x="611188" y="3048000"/>
            <a:ext cx="7696200" cy="1295400"/>
          </a:xfrm>
        </p:spPr>
        <p:txBody>
          <a:bodyPr/>
          <a:lstStyle>
            <a:lvl1pPr marL="0" indent="0">
              <a:spcBef>
                <a:spcPct val="0"/>
              </a:spcBef>
              <a:buFontTx/>
              <a:buNone/>
              <a:defRPr/>
            </a:lvl1pPr>
          </a:lstStyle>
          <a:p>
            <a:pPr lvl="0"/>
            <a:r>
              <a:rPr lang="en-GB" altLang="en-US" noProof="0"/>
              <a:t>Click to edit master subtitle style</a:t>
            </a:r>
          </a:p>
          <a:p>
            <a:pPr lvl="0"/>
            <a:endParaRPr lang="en-GB" altLang="en-US" noProof="0"/>
          </a:p>
        </p:txBody>
      </p:sp>
      <p:pic>
        <p:nvPicPr>
          <p:cNvPr id="78859" name="Picture 11" descr="Logo_RGB_power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15225" y="5105400"/>
            <a:ext cx="14001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8860" name="Picture 12" descr="Slu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271463"/>
            <a:ext cx="8534400" cy="947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158689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719138"/>
            <a:ext cx="1943100" cy="53022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11188" y="719138"/>
            <a:ext cx="5676900" cy="5302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47850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133080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1792735"/>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111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573588" y="19065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20255044"/>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295310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8363386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2977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321500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920384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7191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611188" y="1906588"/>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38" name="Line 14"/>
          <p:cNvSpPr>
            <a:spLocks noChangeShapeType="1"/>
          </p:cNvSpPr>
          <p:nvPr/>
        </p:nvSpPr>
        <p:spPr bwMode="auto">
          <a:xfrm>
            <a:off x="609600" y="609600"/>
            <a:ext cx="7772400" cy="0"/>
          </a:xfrm>
          <a:prstGeom prst="line">
            <a:avLst/>
          </a:prstGeom>
          <a:noFill/>
          <a:ln w="19050">
            <a:solidFill>
              <a:srgbClr val="00B3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39" name="Text Box 15"/>
          <p:cNvSpPr txBox="1">
            <a:spLocks noChangeArrowheads="1"/>
          </p:cNvSpPr>
          <p:nvPr/>
        </p:nvSpPr>
        <p:spPr bwMode="auto">
          <a:xfrm>
            <a:off x="7162800" y="63246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fld id="{8C84ED90-0C0D-4C03-BBBB-CFC3ED5A1ECC}" type="slidenum">
              <a:rPr lang="en-GB" altLang="en-US" sz="1200">
                <a:solidFill>
                  <a:srgbClr val="B2B2B2"/>
                </a:solidFill>
                <a:latin typeface="Arial" charset="0"/>
              </a:rPr>
              <a:pPr algn="r">
                <a:spcBef>
                  <a:spcPct val="50000"/>
                </a:spcBef>
              </a:pPr>
              <a:t>‹#›</a:t>
            </a:fld>
            <a:endParaRPr lang="en-GB" altLang="en-US" sz="1200">
              <a:solidFill>
                <a:srgbClr val="B2B2B2"/>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p:titleStyle>
    <p:body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rammarly.com/" TargetMode="External"/><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14.tmp"/><Relationship Id="rId4" Type="http://schemas.openxmlformats.org/officeDocument/2006/relationships/hyperlink" Target="http://www.grammarcheck.net/edito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oldham.gov.uk/forms/form/727/en/induction_for_new_governors_refresher_course_-_26_june_3_and_10_july_2019"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www.oldham.gov.uk/info/200273/sports_and_leisure/1677/honeywell_centre_-_map_and_direc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ldham.gov.uk/chairsofgovernor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mp"/><Relationship Id="rId4" Type="http://schemas.openxmlformats.org/officeDocument/2006/relationships/hyperlink" Target="http://www.oldham.gov.uk/linkgoverno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oldham.gov.uk/governortrainingprogramme" TargetMode="External"/><Relationship Id="rId2" Type="http://schemas.openxmlformats.org/officeDocument/2006/relationships/hyperlink" Target="http://www.oldham.gov.uk/governortrainin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hyperlink" Target="http://www.gov.uk/government/publications/school-complaints-procedure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hyperlink" Target="http://www.oldham.gov.uk/localoffe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mp"/></Relationships>
</file>

<file path=ppt/slides/_rels/slide2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hyperlink" Target="http://www.oldham.gov.uk/info/200368/children_and_young_people_with_special_educational_needs_and_disabilities_local_offer/2129/oldhams_local_offe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tmp"/><Relationship Id="rId5" Type="http://schemas.openxmlformats.org/officeDocument/2006/relationships/image" Target="../media/image34.png"/><Relationship Id="rId4" Type="http://schemas.openxmlformats.org/officeDocument/2006/relationships/image" Target="../media/image33.tmp"/></Relationships>
</file>

<file path=ppt/slides/_rels/slide2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mailto:local.offer@Oldham.gov.uk"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40.tmp"/></Relationships>
</file>

<file path=ppt/slides/_rels/slide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tmp"/><Relationship Id="rId5" Type="http://schemas.openxmlformats.org/officeDocument/2006/relationships/image" Target="../media/image34.png"/><Relationship Id="rId4" Type="http://schemas.openxmlformats.org/officeDocument/2006/relationships/image" Target="../media/image40.tmp"/></Relationships>
</file>

<file path=ppt/slides/_rels/slide31.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32.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4.tmp"/><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3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tmp"/><Relationship Id="rId1" Type="http://schemas.openxmlformats.org/officeDocument/2006/relationships/slideLayout" Target="../slideLayouts/slideLayout2.xml"/><Relationship Id="rId4" Type="http://schemas.openxmlformats.org/officeDocument/2006/relationships/image" Target="../media/image50.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oldham.gov.uk/forms/form/727/en/induction_for_new_governors_refresher_course_-_26_june_3_and_10_july_2019" TargetMode="External"/><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hyperlink" Target="http://www.oldham.gov.uk/info/200273/sports_and_leisure/1677/honeywell_centre_-_map_and_directions"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www.oldham.gov.uk/schoolsforu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hyperlink" Target="http://www.gov.uk/government/publications/governance-handboo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oldham.gov.uk/stars1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hyperlink" Target="http://www.oldham.gov.uk/governors"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s://inspiringgovernance.org/" TargetMode="External"/><Relationship Id="rId5" Type="http://schemas.openxmlformats.org/officeDocument/2006/relationships/image" Target="../media/image59.png"/><Relationship Id="rId4" Type="http://schemas.openxmlformats.org/officeDocument/2006/relationships/hyperlink" Target="http://www.inspiringthefuture.org/" TargetMode="External"/><Relationship Id="rId9" Type="http://schemas.openxmlformats.org/officeDocument/2006/relationships/image" Target="../media/image58.wmf"/></Relationships>
</file>

<file path=ppt/slides/_rels/slide47.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hyperlink" Target="https://switch.egress.com/" TargetMode="Externa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hyperlink" Target="http://course.ncalt.com/Channel_General_Awareness" TargetMode="External"/><Relationship Id="rId1" Type="http://schemas.openxmlformats.org/officeDocument/2006/relationships/slideLayout" Target="../slideLayouts/slideLayout2.xml"/><Relationship Id="rId4" Type="http://schemas.openxmlformats.org/officeDocument/2006/relationships/image" Target="../media/image68.tmp"/></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hyperlink" Target="mailto:gbsupport@oldham.gov.u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75.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2.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hyperlink" Target="http://intranet.oldham.gov.uk/info/20001/finance/388/a1_hr_and_payroll-faq" TargetMode="External"/><Relationship Id="rId2" Type="http://schemas.openxmlformats.org/officeDocument/2006/relationships/hyperlink" Target="https://danielbarnett.us6.list-manage.com/track/click?u=875913eab2272bcca46358ddf&amp;id=5d84435576&amp;e=99f93315f8"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11560" y="1916832"/>
            <a:ext cx="777240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altLang="en-US" dirty="0"/>
              <a:t>Clerks Information and Briefing </a:t>
            </a:r>
          </a:p>
        </p:txBody>
      </p:sp>
      <p:sp>
        <p:nvSpPr>
          <p:cNvPr id="231427" name="Rectangle 3"/>
          <p:cNvSpPr>
            <a:spLocks noGrp="1" noChangeArrowheads="1"/>
          </p:cNvSpPr>
          <p:nvPr>
            <p:ph type="subTitle" idx="1"/>
          </p:nvPr>
        </p:nvSpPr>
        <p:spPr>
          <a:xfrm>
            <a:off x="611188" y="3048000"/>
            <a:ext cx="7696200" cy="2829272"/>
          </a:xfrm>
          <a:noFill/>
          <a:ln/>
        </p:spPr>
        <p:txBody>
          <a:bodyPr/>
          <a:lstStyle/>
          <a:p>
            <a:r>
              <a:rPr lang="en-GB" altLang="en-US" b="1" dirty="0"/>
              <a:t>Gerri Barry </a:t>
            </a:r>
          </a:p>
          <a:p>
            <a:r>
              <a:rPr lang="en-GB" altLang="en-US" b="1" dirty="0"/>
              <a:t>Information and Advice Service Manager</a:t>
            </a:r>
            <a:endParaRPr lang="en-GB" altLang="en-US" dirty="0"/>
          </a:p>
          <a:p>
            <a:endParaRPr lang="en-GB" altLang="en-US" dirty="0"/>
          </a:p>
          <a:p>
            <a:r>
              <a:rPr lang="en-GB" altLang="en-US" dirty="0"/>
              <a:t>Governor Support Service</a:t>
            </a:r>
          </a:p>
          <a:p>
            <a:endParaRPr lang="en-GB" altLang="en-US" b="1" dirty="0"/>
          </a:p>
          <a:p>
            <a:r>
              <a:rPr lang="en-GB" altLang="en-US" b="1" dirty="0"/>
              <a:t>Monday 13 May 2019</a:t>
            </a:r>
          </a:p>
          <a:p>
            <a:r>
              <a:rPr lang="en-GB" altLang="en-US" dirty="0"/>
              <a:t>Room 4F Level 4</a:t>
            </a:r>
          </a:p>
          <a:p>
            <a:r>
              <a:rPr lang="en-GB" altLang="en-US" b="1" dirty="0"/>
              <a:t> </a:t>
            </a:r>
          </a:p>
          <a:p>
            <a:endParaRPr lang="en-GB" altLang="en-US" b="1" dirty="0"/>
          </a:p>
          <a:p>
            <a:endParaRPr lang="en-GB" altLang="en-US" b="1"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nodeType="with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1" end="1"/>
                                            </p:txEl>
                                          </p:spTgt>
                                        </p:tgtEl>
                                        <p:attrNameLst>
                                          <p:attrName>style.visibility</p:attrName>
                                        </p:attrNameLst>
                                      </p:cBhvr>
                                      <p:to>
                                        <p:strVal val="visible"/>
                                      </p:to>
                                    </p:set>
                                    <p:animEffect transition="in" filter="dissolve">
                                      <p:cBhvr>
                                        <p:cTn id="15" dur="500"/>
                                        <p:tgtEl>
                                          <p:spTgt spid="231427">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1427">
                                            <p:txEl>
                                              <p:pRg st="3" end="3"/>
                                            </p:txEl>
                                          </p:spTgt>
                                        </p:tgtEl>
                                        <p:attrNameLst>
                                          <p:attrName>style.visibility</p:attrName>
                                        </p:attrNameLst>
                                      </p:cBhvr>
                                      <p:to>
                                        <p:strVal val="visible"/>
                                      </p:to>
                                    </p:set>
                                    <p:animEffect transition="in" filter="dissolve">
                                      <p:cBhvr>
                                        <p:cTn id="19" dur="500"/>
                                        <p:tgtEl>
                                          <p:spTgt spid="231427">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1427">
                                            <p:txEl>
                                              <p:pRg st="5" end="5"/>
                                            </p:txEl>
                                          </p:spTgt>
                                        </p:tgtEl>
                                        <p:attrNameLst>
                                          <p:attrName>style.visibility</p:attrName>
                                        </p:attrNameLst>
                                      </p:cBhvr>
                                      <p:to>
                                        <p:strVal val="visible"/>
                                      </p:to>
                                    </p:set>
                                    <p:animEffect transition="in" filter="dissolve">
                                      <p:cBhvr>
                                        <p:cTn id="23" dur="500"/>
                                        <p:tgtEl>
                                          <p:spTgt spid="23142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1427">
                                            <p:txEl>
                                              <p:pRg st="6" end="6"/>
                                            </p:txEl>
                                          </p:spTgt>
                                        </p:tgtEl>
                                        <p:attrNameLst>
                                          <p:attrName>style.visibility</p:attrName>
                                        </p:attrNameLst>
                                      </p:cBhvr>
                                      <p:to>
                                        <p:strVal val="visible"/>
                                      </p:to>
                                    </p:set>
                                    <p:animEffect transition="in" filter="dissolve">
                                      <p:cBhvr>
                                        <p:cTn id="28" dur="500"/>
                                        <p:tgtEl>
                                          <p:spTgt spid="231427">
                                            <p:txEl>
                                              <p:pRg st="6" end="6"/>
                                            </p:txEl>
                                          </p:spTgt>
                                        </p:tgtEl>
                                      </p:cBhvr>
                                    </p:animEffect>
                                  </p:childTnLst>
                                </p:cTn>
                              </p:par>
                            </p:childTnLst>
                          </p:cTn>
                        </p:par>
                        <p:par>
                          <p:cTn id="29" fill="hold">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231427">
                                            <p:txEl>
                                              <p:pRg st="7" end="7"/>
                                            </p:txEl>
                                          </p:spTgt>
                                        </p:tgtEl>
                                        <p:attrNameLst>
                                          <p:attrName>style.visibility</p:attrName>
                                        </p:attrNameLst>
                                      </p:cBhvr>
                                      <p:to>
                                        <p:strVal val="visible"/>
                                      </p:to>
                                    </p:set>
                                    <p:animEffect transition="in" filter="dissolve">
                                      <p:cBhvr>
                                        <p:cTn id="32" dur="500"/>
                                        <p:tgtEl>
                                          <p:spTgt spid="2314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Quality Assurance - Check your Minutes	</a:t>
            </a:r>
          </a:p>
        </p:txBody>
      </p:sp>
      <p:sp>
        <p:nvSpPr>
          <p:cNvPr id="3" name="Content Placeholder 2"/>
          <p:cNvSpPr>
            <a:spLocks noGrp="1"/>
          </p:cNvSpPr>
          <p:nvPr>
            <p:ph idx="1"/>
          </p:nvPr>
        </p:nvSpPr>
        <p:spPr>
          <a:xfrm>
            <a:off x="611188" y="1412776"/>
            <a:ext cx="7561212" cy="5112568"/>
          </a:xfrm>
        </p:spPr>
        <p:txBody>
          <a:bodyPr/>
          <a:lstStyle/>
          <a:p>
            <a:r>
              <a:rPr lang="en-GB" dirty="0"/>
              <a:t>Tick list added to the back of the minute template.  Please work through it and then delete the list before sending in the minutes </a:t>
            </a:r>
          </a:p>
          <a:p>
            <a:endParaRPr lang="en-GB" dirty="0"/>
          </a:p>
          <a:p>
            <a:r>
              <a:rPr lang="en-GB" dirty="0"/>
              <a:t>Please ensure that your minutes are:</a:t>
            </a:r>
          </a:p>
          <a:p>
            <a:pPr lvl="1"/>
            <a:r>
              <a:rPr lang="en-GB" sz="2400" dirty="0"/>
              <a:t>Spell checked</a:t>
            </a:r>
          </a:p>
          <a:p>
            <a:pPr lvl="1"/>
            <a:r>
              <a:rPr lang="en-GB" sz="2400" dirty="0"/>
              <a:t>Double-checked</a:t>
            </a:r>
          </a:p>
          <a:p>
            <a:pPr lvl="1"/>
            <a:r>
              <a:rPr lang="en-GB" sz="2400" dirty="0"/>
              <a:t>Gramma is checked</a:t>
            </a:r>
          </a:p>
          <a:p>
            <a:pPr lvl="1"/>
            <a:r>
              <a:rPr lang="en-GB" sz="2400" dirty="0"/>
              <a:t>Look at formatting</a:t>
            </a:r>
          </a:p>
          <a:p>
            <a:pPr lvl="1"/>
            <a:r>
              <a:rPr lang="en-GB" sz="2400" dirty="0"/>
              <a:t>Are they good enough to publish on a website?</a:t>
            </a:r>
          </a:p>
          <a:p>
            <a:pPr marL="457200" lvl="1" indent="0">
              <a:buNone/>
            </a:pPr>
            <a:endParaRPr lang="en-GB" b="1" dirty="0"/>
          </a:p>
          <a:p>
            <a:r>
              <a:rPr lang="en-GB" dirty="0"/>
              <a:t>Buddy up with another Clerk to check your minutes</a:t>
            </a:r>
          </a:p>
          <a:p>
            <a:pPr lvl="1"/>
            <a:endParaRPr lang="en-GB" sz="2400" dirty="0"/>
          </a:p>
          <a:p>
            <a:pPr marL="457200" lvl="1" indent="0">
              <a:buNone/>
            </a:pPr>
            <a:endParaRPr lang="en-GB" sz="2400" dirty="0"/>
          </a:p>
        </p:txBody>
      </p:sp>
      <p:pic>
        <p:nvPicPr>
          <p:cNvPr id="143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348880"/>
            <a:ext cx="2580506" cy="274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5271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6" presetClass="entr" presetSubtype="0" fill="hold" nodeType="afterEffect">
                                  <p:stCondLst>
                                    <p:cond delay="0"/>
                                  </p:stCondLst>
                                  <p:childTnLst>
                                    <p:set>
                                      <p:cBhvr>
                                        <p:cTn id="46" dur="1" fill="hold">
                                          <p:stCondLst>
                                            <p:cond delay="0"/>
                                          </p:stCondLst>
                                        </p:cTn>
                                        <p:tgtEl>
                                          <p:spTgt spid="14338"/>
                                        </p:tgtEl>
                                        <p:attrNameLst>
                                          <p:attrName>style.visibility</p:attrName>
                                        </p:attrNameLst>
                                      </p:cBhvr>
                                      <p:to>
                                        <p:strVal val="visible"/>
                                      </p:to>
                                    </p:set>
                                    <p:animEffect transition="in" filter="wipe(down)">
                                      <p:cBhvr>
                                        <p:cTn id="47" dur="554">
                                          <p:stCondLst>
                                            <p:cond delay="0"/>
                                          </p:stCondLst>
                                        </p:cTn>
                                        <p:tgtEl>
                                          <p:spTgt spid="14338"/>
                                        </p:tgtEl>
                                      </p:cBhvr>
                                    </p:animEffect>
                                    <p:anim calcmode="lin" valueType="num">
                                      <p:cBhvr>
                                        <p:cTn id="48" dur="179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49" dur="635"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50" dur="635" tmFilter="0, 0; 0.125,0.2665; 0.25,0.4; 0.375,0.465; 0.5,0.5;  0.625,0.535; 0.75,0.6; 0.875,0.7335; 1,1">
                                          <p:stCondLst>
                                            <p:cond delay="653"/>
                                          </p:stCondLst>
                                        </p:cTn>
                                        <p:tgtEl>
                                          <p:spTgt spid="14338"/>
                                        </p:tgtEl>
                                        <p:attrNameLst>
                                          <p:attrName>ppt_y</p:attrName>
                                        </p:attrNameLst>
                                      </p:cBhvr>
                                      <p:tavLst>
                                        <p:tav tm="0" fmla="#ppt_y-sin(pi*$)/9">
                                          <p:val>
                                            <p:fltVal val="0"/>
                                          </p:val>
                                        </p:tav>
                                        <p:tav tm="100000">
                                          <p:val>
                                            <p:fltVal val="1"/>
                                          </p:val>
                                        </p:tav>
                                      </p:tavLst>
                                    </p:anim>
                                    <p:anim calcmode="lin" valueType="num">
                                      <p:cBhvr>
                                        <p:cTn id="51" dur="2" tmFilter="0, 0; 0.125,0.2665; 0.25,0.4; 0.375,0.465; 0.5,0.5;  0.625,0.535; 0.75,0.6; 0.875,0.7335; 1,1">
                                          <p:stCondLst>
                                            <p:cond delay="1302"/>
                                          </p:stCondLst>
                                        </p:cTn>
                                        <p:tgtEl>
                                          <p:spTgt spid="14338"/>
                                        </p:tgtEl>
                                        <p:attrNameLst>
                                          <p:attrName>ppt_y</p:attrName>
                                        </p:attrNameLst>
                                      </p:cBhvr>
                                      <p:tavLst>
                                        <p:tav tm="0" fmla="#ppt_y-sin(pi*$)/27">
                                          <p:val>
                                            <p:fltVal val="0"/>
                                          </p:val>
                                        </p:tav>
                                        <p:tav tm="100000">
                                          <p:val>
                                            <p:fltVal val="1"/>
                                          </p:val>
                                        </p:tav>
                                      </p:tavLst>
                                    </p:anim>
                                    <p:anim calcmode="lin" valueType="num">
                                      <p:cBhvr>
                                        <p:cTn id="52" dur="1" tmFilter="0, 0; 0.125,0.2665; 0.25,0.4; 0.375,0.465; 0.5,0.5;  0.625,0.535; 0.75,0.6; 0.875,0.7335; 1,1">
                                          <p:stCondLst>
                                            <p:cond delay="1999"/>
                                          </p:stCondLst>
                                        </p:cTn>
                                        <p:tgtEl>
                                          <p:spTgt spid="14338"/>
                                        </p:tgtEl>
                                        <p:attrNameLst>
                                          <p:attrName>ppt_y</p:attrName>
                                        </p:attrNameLst>
                                      </p:cBhvr>
                                      <p:tavLst>
                                        <p:tav tm="0" fmla="#ppt_y-sin(pi*$)/81">
                                          <p:val>
                                            <p:fltVal val="0"/>
                                          </p:val>
                                        </p:tav>
                                        <p:tav tm="100000">
                                          <p:val>
                                            <p:fltVal val="1"/>
                                          </p:val>
                                        </p:tav>
                                      </p:tavLst>
                                    </p:anim>
                                    <p:animScale>
                                      <p:cBhvr>
                                        <p:cTn id="53" dur="1">
                                          <p:stCondLst>
                                            <p:cond delay="639"/>
                                          </p:stCondLst>
                                        </p:cTn>
                                        <p:tgtEl>
                                          <p:spTgt spid="14338"/>
                                        </p:tgtEl>
                                      </p:cBhvr>
                                      <p:to x="100000" y="60000"/>
                                    </p:animScale>
                                    <p:animScale>
                                      <p:cBhvr>
                                        <p:cTn id="54" dur="1" decel="50000">
                                          <p:stCondLst>
                                            <p:cond delay="665"/>
                                          </p:stCondLst>
                                        </p:cTn>
                                        <p:tgtEl>
                                          <p:spTgt spid="14338"/>
                                        </p:tgtEl>
                                      </p:cBhvr>
                                      <p:to x="100000" y="100000"/>
                                    </p:animScale>
                                    <p:animScale>
                                      <p:cBhvr>
                                        <p:cTn id="55" dur="1">
                                          <p:stCondLst>
                                            <p:cond delay="1290"/>
                                          </p:stCondLst>
                                        </p:cTn>
                                        <p:tgtEl>
                                          <p:spTgt spid="14338"/>
                                        </p:tgtEl>
                                      </p:cBhvr>
                                      <p:to x="100000" y="80000"/>
                                    </p:animScale>
                                    <p:animScale>
                                      <p:cBhvr>
                                        <p:cTn id="56" dur="1" decel="50000">
                                          <p:stCondLst>
                                            <p:cond delay="1316"/>
                                          </p:stCondLst>
                                        </p:cTn>
                                        <p:tgtEl>
                                          <p:spTgt spid="14338"/>
                                        </p:tgtEl>
                                      </p:cBhvr>
                                      <p:to x="100000" y="100000"/>
                                    </p:animScale>
                                    <p:animScale>
                                      <p:cBhvr>
                                        <p:cTn id="57" dur="1">
                                          <p:stCondLst>
                                            <p:cond delay="1999"/>
                                          </p:stCondLst>
                                        </p:cTn>
                                        <p:tgtEl>
                                          <p:spTgt spid="14338"/>
                                        </p:tgtEl>
                                      </p:cBhvr>
                                      <p:to x="100000" y="90000"/>
                                    </p:animScale>
                                    <p:animScale>
                                      <p:cBhvr>
                                        <p:cTn id="58" dur="1" decel="50000">
                                          <p:stCondLst>
                                            <p:cond delay="1999"/>
                                          </p:stCondLst>
                                        </p:cTn>
                                        <p:tgtEl>
                                          <p:spTgt spid="14338"/>
                                        </p:tgtEl>
                                      </p:cBhvr>
                                      <p:to x="100000" y="100000"/>
                                    </p:animScale>
                                    <p:animScale>
                                      <p:cBhvr>
                                        <p:cTn id="59" dur="1">
                                          <p:stCondLst>
                                            <p:cond delay="1999"/>
                                          </p:stCondLst>
                                        </p:cTn>
                                        <p:tgtEl>
                                          <p:spTgt spid="14338"/>
                                        </p:tgtEl>
                                      </p:cBhvr>
                                      <p:to x="100000" y="95000"/>
                                    </p:animScale>
                                    <p:animScale>
                                      <p:cBhvr>
                                        <p:cTn id="60" dur="1" decel="50000">
                                          <p:stCondLst>
                                            <p:cond delay="1999"/>
                                          </p:stCondLst>
                                        </p:cTn>
                                        <p:tgtEl>
                                          <p:spTgt spid="14338"/>
                                        </p:tgtEl>
                                      </p:cBhvr>
                                      <p:to x="100000" y="100000"/>
                                    </p:animScale>
                                  </p:childTnLst>
                                </p:cTn>
                              </p:par>
                            </p:childTnLst>
                          </p:cTn>
                        </p:par>
                        <p:par>
                          <p:cTn id="61" fill="hold">
                            <p:stCondLst>
                              <p:cond delay="6000"/>
                            </p:stCondLst>
                            <p:childTnLst>
                              <p:par>
                                <p:cTn id="62" presetID="32" presetClass="emph" presetSubtype="0" fill="hold" nodeType="afterEffect">
                                  <p:stCondLst>
                                    <p:cond delay="0"/>
                                  </p:stCondLst>
                                  <p:childTnLst>
                                    <p:animRot by="120000">
                                      <p:cBhvr>
                                        <p:cTn id="63" dur="1" fill="hold">
                                          <p:stCondLst>
                                            <p:cond delay="0"/>
                                          </p:stCondLst>
                                        </p:cTn>
                                        <p:tgtEl>
                                          <p:spTgt spid="14338"/>
                                        </p:tgtEl>
                                        <p:attrNameLst>
                                          <p:attrName>r</p:attrName>
                                        </p:attrNameLst>
                                      </p:cBhvr>
                                    </p:animRot>
                                    <p:animRot by="-240000">
                                      <p:cBhvr>
                                        <p:cTn id="64" dur="2" fill="hold">
                                          <p:stCondLst>
                                            <p:cond delay="380"/>
                                          </p:stCondLst>
                                        </p:cTn>
                                        <p:tgtEl>
                                          <p:spTgt spid="14338"/>
                                        </p:tgtEl>
                                        <p:attrNameLst>
                                          <p:attrName>r</p:attrName>
                                        </p:attrNameLst>
                                      </p:cBhvr>
                                    </p:animRot>
                                    <p:animRot by="240000">
                                      <p:cBhvr>
                                        <p:cTn id="65" dur="2" fill="hold">
                                          <p:stCondLst>
                                            <p:cond delay="759"/>
                                          </p:stCondLst>
                                        </p:cTn>
                                        <p:tgtEl>
                                          <p:spTgt spid="14338"/>
                                        </p:tgtEl>
                                        <p:attrNameLst>
                                          <p:attrName>r</p:attrName>
                                        </p:attrNameLst>
                                      </p:cBhvr>
                                    </p:animRot>
                                    <p:animRot by="-240000">
                                      <p:cBhvr>
                                        <p:cTn id="66" dur="2" fill="hold">
                                          <p:stCondLst>
                                            <p:cond delay="1139"/>
                                          </p:stCondLst>
                                        </p:cTn>
                                        <p:tgtEl>
                                          <p:spTgt spid="14338"/>
                                        </p:tgtEl>
                                        <p:attrNameLst>
                                          <p:attrName>r</p:attrName>
                                        </p:attrNameLst>
                                      </p:cBhvr>
                                    </p:animRot>
                                    <p:animRot by="120000">
                                      <p:cBhvr>
                                        <p:cTn id="67" dur="2" fill="hold">
                                          <p:stCondLst>
                                            <p:cond delay="1999"/>
                                          </p:stCondLst>
                                        </p:cTn>
                                        <p:tgtEl>
                                          <p:spTgt spid="143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4515"/>
            <a:ext cx="8064896" cy="6858000"/>
          </a:xfrm>
        </p:spPr>
      </p:pic>
    </p:spTree>
    <p:extLst>
      <p:ext uri="{BB962C8B-B14F-4D97-AF65-F5344CB8AC3E}">
        <p14:creationId xmlns:p14="http://schemas.microsoft.com/office/powerpoint/2010/main" val="159985353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93638"/>
          </a:xfrm>
        </p:spPr>
        <p:txBody>
          <a:bodyPr/>
          <a:lstStyle/>
          <a:p>
            <a:r>
              <a:rPr lang="en-GB" dirty="0"/>
              <a:t>Check your Grammar - </a:t>
            </a:r>
            <a:r>
              <a:rPr lang="en-GB" dirty="0">
                <a:solidFill>
                  <a:srgbClr val="FF0000"/>
                </a:solidFill>
              </a:rPr>
              <a:t>IMPORTANT</a:t>
            </a:r>
          </a:p>
        </p:txBody>
      </p:sp>
      <p:pic>
        <p:nvPicPr>
          <p:cNvPr id="17412" name="Picture 4" descr="grammarl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97908" y="1352198"/>
            <a:ext cx="5341068" cy="28485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1188" y="1634654"/>
            <a:ext cx="3816796" cy="2082378"/>
          </a:xfrm>
        </p:spPr>
        <p:txBody>
          <a:bodyPr/>
          <a:lstStyle/>
          <a:p>
            <a:r>
              <a:rPr lang="en-GB" dirty="0"/>
              <a:t>You can use free online resources</a:t>
            </a:r>
          </a:p>
          <a:p>
            <a:r>
              <a:rPr lang="en-GB" sz="2400" dirty="0">
                <a:hlinkClick r:id="rId3"/>
              </a:rPr>
              <a:t>www.grammarly.com</a:t>
            </a:r>
            <a:r>
              <a:rPr lang="en-GB" dirty="0"/>
              <a:t> </a:t>
            </a:r>
          </a:p>
          <a:p>
            <a:pPr lvl="1"/>
            <a:r>
              <a:rPr lang="en-GB" dirty="0"/>
              <a:t>Add to your chrome web browser free</a:t>
            </a:r>
          </a:p>
        </p:txBody>
      </p:sp>
      <p:sp>
        <p:nvSpPr>
          <p:cNvPr id="7" name="Content Placeholder 2"/>
          <p:cNvSpPr txBox="1">
            <a:spLocks/>
          </p:cNvSpPr>
          <p:nvPr/>
        </p:nvSpPr>
        <p:spPr bwMode="auto">
          <a:xfrm>
            <a:off x="4510832" y="4425394"/>
            <a:ext cx="4680520"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kern="0" dirty="0"/>
              <a:t>Grammar check.net/editor</a:t>
            </a:r>
          </a:p>
          <a:p>
            <a:pPr lvl="1"/>
            <a:r>
              <a:rPr lang="en-GB" kern="0" dirty="0">
                <a:hlinkClick r:id="rId4"/>
              </a:rPr>
              <a:t>www.grammarcheck.net/editor</a:t>
            </a:r>
            <a:endParaRPr lang="en-GB" kern="0" dirty="0"/>
          </a:p>
          <a:p>
            <a:endParaRPr lang="en-GB" sz="1600" kern="0" dirty="0"/>
          </a:p>
          <a:p>
            <a:r>
              <a:rPr lang="en-GB" kern="0" dirty="0"/>
              <a:t>Also look at previous sets of minutes </a:t>
            </a:r>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65" y="4259106"/>
            <a:ext cx="4066903" cy="234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16976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000"/>
                            </p:stCondLst>
                            <p:childTnLst>
                              <p:par>
                                <p:cTn id="16" presetID="14" presetClass="entr" presetSubtype="5" fill="hold" nodeType="after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randombar(vertical)">
                                      <p:cBhvr>
                                        <p:cTn id="18" dur="1000"/>
                                        <p:tgtEl>
                                          <p:spTgt spid="17412"/>
                                        </p:tgtEl>
                                      </p:cBhvr>
                                    </p:animEffect>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a:t>
            </a:r>
            <a:br>
              <a:rPr lang="en-GB" dirty="0"/>
            </a:br>
            <a:endParaRPr lang="en-GB" sz="2400" dirty="0">
              <a:solidFill>
                <a:srgbClr val="007A87"/>
              </a:solidFill>
            </a:endParaRPr>
          </a:p>
        </p:txBody>
      </p:sp>
      <p:sp>
        <p:nvSpPr>
          <p:cNvPr id="10" name="Content Placeholder 2"/>
          <p:cNvSpPr txBox="1">
            <a:spLocks/>
          </p:cNvSpPr>
          <p:nvPr/>
        </p:nvSpPr>
        <p:spPr bwMode="auto">
          <a:xfrm>
            <a:off x="395536" y="2132856"/>
            <a:ext cx="3892820" cy="2935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marL="177800" indent="-177800"/>
            <a:r>
              <a:rPr lang="en-GB" sz="2000" b="1" kern="0" dirty="0"/>
              <a:t>A Check list has been added at the back of the minute template.</a:t>
            </a:r>
          </a:p>
          <a:p>
            <a:pPr marL="177800" indent="-177800"/>
            <a:endParaRPr lang="en-GB" sz="2000" b="1" kern="0" dirty="0"/>
          </a:p>
          <a:p>
            <a:pPr marL="177800" indent="-177800"/>
            <a:r>
              <a:rPr lang="en-GB" sz="2000" kern="0" dirty="0"/>
              <a:t>Please work through this check list and then delete before you issue your minutes to: </a:t>
            </a:r>
            <a:r>
              <a:rPr lang="en-GB" sz="2000" b="1" kern="0" dirty="0">
                <a:hlinkClick r:id="rId2"/>
              </a:rPr>
              <a:t>gb.support@oldham.gov.uk</a:t>
            </a:r>
            <a:endParaRPr lang="en-GB" sz="2000" b="1" kern="0" dirty="0"/>
          </a:p>
          <a:p>
            <a:pPr marL="0" indent="0">
              <a:buNone/>
            </a:pPr>
            <a:endParaRPr lang="en-GB" sz="2000" b="1" kern="0" dirty="0"/>
          </a:p>
          <a:p>
            <a:pPr marL="0" indent="0">
              <a:buNone/>
            </a:pPr>
            <a:endParaRPr lang="en-GB" sz="2000" b="1" kern="0" dirty="0"/>
          </a:p>
          <a:p>
            <a:endParaRPr lang="en-GB" sz="1400" kern="0" dirty="0"/>
          </a:p>
          <a:p>
            <a:endParaRPr lang="en-GB" sz="1800" kern="0"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031995"/>
            <a:ext cx="3774980" cy="5301179"/>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24333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5112940" cy="621630"/>
          </a:xfrm>
        </p:spPr>
        <p:txBody>
          <a:bodyPr/>
          <a:lstStyle/>
          <a:p>
            <a:r>
              <a:rPr lang="en-GB" dirty="0"/>
              <a:t>Summer term agenda items</a:t>
            </a:r>
            <a:br>
              <a:rPr lang="en-GB" dirty="0"/>
            </a:br>
            <a:endParaRPr lang="en-GB" sz="2400" dirty="0">
              <a:solidFill>
                <a:srgbClr val="007A87"/>
              </a:solidFill>
            </a:endParaRPr>
          </a:p>
        </p:txBody>
      </p:sp>
      <p:sp>
        <p:nvSpPr>
          <p:cNvPr id="3" name="Content Placeholder 2"/>
          <p:cNvSpPr>
            <a:spLocks noGrp="1"/>
          </p:cNvSpPr>
          <p:nvPr>
            <p:ph idx="1"/>
          </p:nvPr>
        </p:nvSpPr>
        <p:spPr>
          <a:xfrm>
            <a:off x="611560" y="2261971"/>
            <a:ext cx="4176464" cy="4104456"/>
          </a:xfrm>
        </p:spPr>
        <p:txBody>
          <a:bodyPr/>
          <a:lstStyle/>
          <a:p>
            <a:r>
              <a:rPr lang="en-GB" b="1" dirty="0"/>
              <a:t>Summer Term Agenda 2019</a:t>
            </a:r>
          </a:p>
          <a:p>
            <a:endParaRPr lang="en-GB" b="1" dirty="0"/>
          </a:p>
          <a:p>
            <a:endParaRPr lang="en-GB" dirty="0"/>
          </a:p>
          <a:p>
            <a:endParaRPr lang="en-GB" dirty="0"/>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4264" b="2750"/>
          <a:stretch/>
        </p:blipFill>
        <p:spPr>
          <a:xfrm>
            <a:off x="4797562" y="1340768"/>
            <a:ext cx="3682821" cy="5256584"/>
          </a:xfrm>
          <a:prstGeom prst="rect">
            <a:avLst/>
          </a:prstGeom>
          <a:ln w="28575">
            <a:solidFill>
              <a:schemeClr val="bg1">
                <a:lumMod val="85000"/>
              </a:schemeClr>
            </a:solidFill>
          </a:ln>
          <a:effectLst>
            <a:outerShdw blurRad="292100" dist="139700" dir="2700000" algn="tl" rotWithShape="0">
              <a:srgbClr val="333333">
                <a:alpha val="65000"/>
              </a:srgbClr>
            </a:outerShdw>
          </a:effectLst>
        </p:spPr>
      </p:pic>
      <p:graphicFrame>
        <p:nvGraphicFramePr>
          <p:cNvPr id="7" name="Object 6"/>
          <p:cNvGraphicFramePr>
            <a:graphicFrameLocks noChangeAspect="1"/>
          </p:cNvGraphicFramePr>
          <p:nvPr>
            <p:extLst>
              <p:ext uri="{D42A27DB-BD31-4B8C-83A1-F6EECF244321}">
                <p14:modId xmlns:p14="http://schemas.microsoft.com/office/powerpoint/2010/main" val="3683256212"/>
              </p:ext>
            </p:extLst>
          </p:nvPr>
        </p:nvGraphicFramePr>
        <p:xfrm>
          <a:off x="1434195" y="3789040"/>
          <a:ext cx="2057685" cy="1584176"/>
        </p:xfrm>
        <a:graphic>
          <a:graphicData uri="http://schemas.openxmlformats.org/presentationml/2006/ole">
            <mc:AlternateContent xmlns:mc="http://schemas.openxmlformats.org/markup-compatibility/2006">
              <mc:Choice xmlns:v="urn:schemas-microsoft-com:vml" Requires="v">
                <p:oleObj spid="_x0000_s13451" name="Document" showAsIcon="1" r:id="rId4" imgW="914400" imgH="771480" progId="Word.Document.8">
                  <p:embed/>
                </p:oleObj>
              </mc:Choice>
              <mc:Fallback>
                <p:oleObj name="Document" showAsIcon="1" r:id="rId4" imgW="914400" imgH="771480" progId="Word.Document.8">
                  <p:embed/>
                  <p:pic>
                    <p:nvPicPr>
                      <p:cNvPr id="0" name=""/>
                      <p:cNvPicPr/>
                      <p:nvPr/>
                    </p:nvPicPr>
                    <p:blipFill>
                      <a:blip r:embed="rId5"/>
                      <a:stretch>
                        <a:fillRect/>
                      </a:stretch>
                    </p:blipFill>
                    <p:spPr>
                      <a:xfrm>
                        <a:off x="1434195" y="3789040"/>
                        <a:ext cx="2057685" cy="1584176"/>
                      </a:xfrm>
                      <a:prstGeom prst="rect">
                        <a:avLst/>
                      </a:prstGeom>
                    </p:spPr>
                  </p:pic>
                </p:oleObj>
              </mc:Fallback>
            </mc:AlternateContent>
          </a:graphicData>
        </a:graphic>
      </p:graphicFrame>
    </p:spTree>
    <p:extLst>
      <p:ext uri="{BB962C8B-B14F-4D97-AF65-F5344CB8AC3E}">
        <p14:creationId xmlns:p14="http://schemas.microsoft.com/office/powerpoint/2010/main" val="4926269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62" y="679425"/>
            <a:ext cx="7709244" cy="705141"/>
          </a:xfrm>
        </p:spPr>
        <p:txBody>
          <a:bodyPr/>
          <a:lstStyle/>
          <a:p>
            <a:r>
              <a:rPr lang="en-GB" dirty="0"/>
              <a:t>Minute template</a:t>
            </a:r>
            <a:br>
              <a:rPr lang="en-GB" dirty="0"/>
            </a:br>
            <a:endParaRPr lang="en-GB" sz="2400" dirty="0">
              <a:solidFill>
                <a:srgbClr val="007A87"/>
              </a:solidFill>
            </a:endParaRPr>
          </a:p>
        </p:txBody>
      </p:sp>
      <p:sp>
        <p:nvSpPr>
          <p:cNvPr id="6" name="Content Placeholder 2"/>
          <p:cNvSpPr txBox="1">
            <a:spLocks/>
          </p:cNvSpPr>
          <p:nvPr/>
        </p:nvSpPr>
        <p:spPr bwMode="auto">
          <a:xfrm>
            <a:off x="535164" y="3041576"/>
            <a:ext cx="4108281" cy="3312368"/>
          </a:xfrm>
          <a:prstGeom prst="rect">
            <a:avLst/>
          </a:prstGeom>
          <a:solidFill>
            <a:schemeClr val="bg1">
              <a:lumMod val="95000"/>
            </a:schemeClr>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1800" b="1" kern="0" dirty="0">
                <a:solidFill>
                  <a:srgbClr val="FF0000"/>
                </a:solidFill>
              </a:rPr>
              <a:t>RED</a:t>
            </a:r>
            <a:r>
              <a:rPr lang="en-GB" sz="1800" kern="0" dirty="0"/>
              <a:t> text is standard on the template which signifies that no changes have been made.</a:t>
            </a:r>
          </a:p>
          <a:p>
            <a:pPr>
              <a:spcAft>
                <a:spcPts val="1200"/>
              </a:spcAft>
            </a:pPr>
            <a:r>
              <a:rPr lang="en-GB" sz="1800" b="1" kern="0" dirty="0">
                <a:solidFill>
                  <a:schemeClr val="tx1"/>
                </a:solidFill>
              </a:rPr>
              <a:t>BLACK</a:t>
            </a:r>
            <a:r>
              <a:rPr lang="en-GB" sz="1800" kern="0" dirty="0"/>
              <a:t> text is </a:t>
            </a:r>
            <a:r>
              <a:rPr lang="en-GB" sz="1800" b="1" kern="0" dirty="0"/>
              <a:t>what you have typed in </a:t>
            </a:r>
            <a:r>
              <a:rPr lang="en-GB" sz="1800" kern="0" dirty="0"/>
              <a:t>i.e. your minutes, changes, amendments etc.</a:t>
            </a:r>
          </a:p>
          <a:p>
            <a:pPr>
              <a:spcAft>
                <a:spcPts val="1200"/>
              </a:spcAft>
            </a:pPr>
            <a:r>
              <a:rPr lang="en-GB" sz="1800" b="1" dirty="0">
                <a:solidFill>
                  <a:srgbClr val="FF0000"/>
                </a:solidFill>
                <a:highlight>
                  <a:srgbClr val="FFFF00"/>
                </a:highlight>
                <a:latin typeface="Arial" panose="020B0604020202020204" pitchFamily="34" charset="0"/>
                <a:ea typeface="Calibri" panose="020F0502020204030204" pitchFamily="34" charset="0"/>
                <a:cs typeface="Times New Roman" panose="02020603050405020304" pitchFamily="18" charset="0"/>
              </a:rPr>
              <a:t>Yellow highlighted</a:t>
            </a:r>
            <a:r>
              <a:rPr lang="en-GB" sz="1800" b="1" kern="0" dirty="0">
                <a:solidFill>
                  <a:srgbClr val="FF0000"/>
                </a:solidFill>
              </a:rPr>
              <a:t> </a:t>
            </a:r>
            <a:r>
              <a:rPr lang="en-GB" sz="1800" kern="0" dirty="0"/>
              <a:t>text will always need changing or deleting.</a:t>
            </a:r>
          </a:p>
          <a:p>
            <a:pPr>
              <a:spcAft>
                <a:spcPts val="1200"/>
              </a:spcAft>
            </a:pPr>
            <a:r>
              <a:rPr lang="en-GB" sz="1800" b="1" kern="0" dirty="0"/>
              <a:t>Delete</a:t>
            </a:r>
            <a:r>
              <a:rPr lang="en-GB" sz="1800" kern="0" dirty="0"/>
              <a:t> </a:t>
            </a:r>
            <a:r>
              <a:rPr lang="en-GB" sz="1800" b="1" dirty="0">
                <a:solidFill>
                  <a:schemeClr val="tx1"/>
                </a:solidFill>
                <a:highlight>
                  <a:srgbClr val="FF00FF"/>
                </a:highlight>
                <a:latin typeface="Arial" panose="020B0604020202020204" pitchFamily="34" charset="0"/>
                <a:ea typeface="Times New Roman" panose="02020603050405020304" pitchFamily="18" charset="0"/>
              </a:rPr>
              <a:t>Magenta highlighted</a:t>
            </a:r>
            <a:r>
              <a:rPr lang="en-GB" sz="1800" i="1" kern="0" dirty="0"/>
              <a:t> </a:t>
            </a:r>
            <a:r>
              <a:rPr lang="en-GB" sz="1800" kern="0" dirty="0"/>
              <a:t>text.  </a:t>
            </a:r>
          </a:p>
          <a:p>
            <a:endParaRPr lang="en-GB" sz="1800" kern="0" dirty="0"/>
          </a:p>
        </p:txBody>
      </p:sp>
      <p:sp>
        <p:nvSpPr>
          <p:cNvPr id="10" name="Content Placeholder 2"/>
          <p:cNvSpPr txBox="1">
            <a:spLocks/>
          </p:cNvSpPr>
          <p:nvPr/>
        </p:nvSpPr>
        <p:spPr bwMode="auto">
          <a:xfrm>
            <a:off x="535164" y="1645214"/>
            <a:ext cx="3892820" cy="113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sz="2000" b="1" kern="0" dirty="0"/>
              <a:t>Check the minute “fits” and that the tense is correct (past, present etc.)</a:t>
            </a:r>
          </a:p>
          <a:p>
            <a:endParaRPr lang="en-GB" sz="1800" kern="0" dirty="0"/>
          </a:p>
          <a:p>
            <a:endParaRPr lang="en-GB" sz="1800" kern="0" dirty="0"/>
          </a:p>
        </p:txBody>
      </p:sp>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5294"/>
          <a:stretch/>
        </p:blipFill>
        <p:spPr>
          <a:xfrm>
            <a:off x="4860032" y="836712"/>
            <a:ext cx="3785578" cy="5672985"/>
          </a:xfrm>
          <a:prstGeom prst="rect">
            <a:avLst/>
          </a:prstGeom>
          <a:ln>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24423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Good practice for Clerks</a:t>
            </a:r>
          </a:p>
        </p:txBody>
      </p:sp>
      <p:sp>
        <p:nvSpPr>
          <p:cNvPr id="5" name="Content Placeholder 2"/>
          <p:cNvSpPr txBox="1">
            <a:spLocks/>
          </p:cNvSpPr>
          <p:nvPr/>
        </p:nvSpPr>
        <p:spPr bwMode="auto">
          <a:xfrm>
            <a:off x="467544" y="1556793"/>
            <a:ext cx="806489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sz="2000" kern="0" dirty="0"/>
              <a:t>Meeting dates - </a:t>
            </a:r>
            <a:r>
              <a:rPr lang="en-GB" sz="2000" b="1" kern="0" dirty="0"/>
              <a:t>remind</a:t>
            </a:r>
            <a:r>
              <a:rPr lang="en-GB" sz="2000" kern="0" dirty="0"/>
              <a:t> Chairs and Headteachers there should be </a:t>
            </a:r>
            <a:r>
              <a:rPr lang="en-GB" sz="2000" b="1" kern="0" dirty="0"/>
              <a:t>no</a:t>
            </a:r>
            <a:r>
              <a:rPr lang="en-GB" sz="2000" kern="0" dirty="0"/>
              <a:t> meetings within the </a:t>
            </a:r>
            <a:r>
              <a:rPr lang="en-GB" sz="2000" b="1" kern="0" dirty="0"/>
              <a:t>first 4 weeks of term.</a:t>
            </a:r>
          </a:p>
          <a:p>
            <a:pPr>
              <a:spcAft>
                <a:spcPts val="1200"/>
              </a:spcAft>
            </a:pPr>
            <a:r>
              <a:rPr lang="en-GB" sz="2000" kern="0" dirty="0"/>
              <a:t>Avoid using governors names in minutes.</a:t>
            </a:r>
          </a:p>
          <a:p>
            <a:r>
              <a:rPr lang="en-GB" sz="2000" kern="0" dirty="0"/>
              <a:t>The </a:t>
            </a:r>
            <a:r>
              <a:rPr lang="en-GB" sz="2000" b="1" kern="0" dirty="0"/>
              <a:t>do not’s …</a:t>
            </a:r>
          </a:p>
          <a:p>
            <a:pPr lvl="1"/>
            <a:r>
              <a:rPr lang="en-GB" kern="0" dirty="0"/>
              <a:t>Do not write back office/admin issues into the governing body minutes.</a:t>
            </a:r>
          </a:p>
          <a:p>
            <a:pPr lvl="1"/>
            <a:r>
              <a:rPr lang="en-GB" kern="0" dirty="0"/>
              <a:t>Do not agree to different templates or using different colours or adding in additional action lists. The school will have to do this.</a:t>
            </a:r>
          </a:p>
          <a:p>
            <a:pPr lvl="1"/>
            <a:r>
              <a:rPr lang="en-GB" kern="0" dirty="0"/>
              <a:t>If they have gone paperless they cannot go back to paper - the school will need to come up with a solution e.g. Folder in school, web folder with password for governors.</a:t>
            </a:r>
          </a:p>
          <a:p>
            <a:pPr lvl="1"/>
            <a:r>
              <a:rPr lang="en-GB" kern="0" dirty="0"/>
              <a:t>Do not write pass words or key instructions in the minutes </a:t>
            </a:r>
          </a:p>
          <a:p>
            <a:pPr lvl="1"/>
            <a:r>
              <a:rPr lang="en-GB" kern="0" dirty="0"/>
              <a:t>Do not go into detail about staffing issues or complaints</a:t>
            </a:r>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a:p>
            <a:endParaRPr lang="en-GB" sz="2000" kern="0" dirty="0"/>
          </a:p>
        </p:txBody>
      </p:sp>
    </p:spTree>
    <p:extLst>
      <p:ext uri="{BB962C8B-B14F-4D97-AF65-F5344CB8AC3E}">
        <p14:creationId xmlns:p14="http://schemas.microsoft.com/office/powerpoint/2010/main" val="3621771345"/>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New Governors Induction Sessions – </a:t>
            </a:r>
            <a:r>
              <a:rPr lang="en-GB" dirty="0">
                <a:solidFill>
                  <a:srgbClr val="FF0000"/>
                </a:solidFill>
              </a:rPr>
              <a:t>Clerks</a:t>
            </a:r>
            <a:r>
              <a:rPr lang="en-GB" dirty="0"/>
              <a:t>	</a:t>
            </a:r>
          </a:p>
        </p:txBody>
      </p:sp>
      <p:sp>
        <p:nvSpPr>
          <p:cNvPr id="3" name="Content Placeholder 2"/>
          <p:cNvSpPr>
            <a:spLocks noGrp="1"/>
          </p:cNvSpPr>
          <p:nvPr>
            <p:ph idx="1"/>
          </p:nvPr>
        </p:nvSpPr>
        <p:spPr>
          <a:xfrm>
            <a:off x="639788" y="4964865"/>
            <a:ext cx="6121560" cy="1440160"/>
          </a:xfrm>
        </p:spPr>
        <p:txBody>
          <a:bodyPr/>
          <a:lstStyle/>
          <a:p>
            <a:r>
              <a:rPr lang="en-GB" dirty="0"/>
              <a:t> If you missed a previous session through snow then please catch it up and attend the relevant session above.</a:t>
            </a:r>
          </a:p>
          <a:p>
            <a:pPr marL="0" indent="0">
              <a:buNone/>
            </a:pPr>
            <a:endParaRPr lang="en-GB" dirty="0"/>
          </a:p>
        </p:txBody>
      </p:sp>
      <p:pic>
        <p:nvPicPr>
          <p:cNvPr id="11" name="Picture 10"/>
          <p:cNvPicPr>
            <a:picLocks noChangeAspect="1"/>
          </p:cNvPicPr>
          <p:nvPr/>
        </p:nvPicPr>
        <p:blipFill rotWithShape="1">
          <a:blip r:embed="rId2"/>
          <a:srcRect l="18000" r="17200"/>
          <a:stretch/>
        </p:blipFill>
        <p:spPr>
          <a:xfrm>
            <a:off x="7092280" y="3857624"/>
            <a:ext cx="1944216" cy="300037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32950067"/>
              </p:ext>
            </p:extLst>
          </p:nvPr>
        </p:nvGraphicFramePr>
        <p:xfrm>
          <a:off x="788976" y="2566251"/>
          <a:ext cx="6519328" cy="1945640"/>
        </p:xfrm>
        <a:graphic>
          <a:graphicData uri="http://schemas.openxmlformats.org/drawingml/2006/table">
            <a:tbl>
              <a:tblPr/>
              <a:tblGrid>
                <a:gridCol w="234286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tblGrid>
              <a:tr h="7513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a:solidFill>
                            <a:srgbClr val="00B3BE"/>
                          </a:solidFill>
                          <a:effectLst/>
                        </a:rPr>
                        <a:t>Next Sessions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rPr>
                        <a:t>June/July 2019 </a:t>
                      </a:r>
                    </a:p>
                    <a:p>
                      <a:pPr algn="l"/>
                      <a:endParaRPr lang="en-GB" sz="1700" dirty="0">
                        <a:effectLst/>
                      </a:endParaRPr>
                    </a:p>
                    <a:p>
                      <a:pPr algn="l"/>
                      <a:r>
                        <a:rPr lang="en-GB" sz="1700" dirty="0">
                          <a:effectLst/>
                        </a:rPr>
                        <a:t>Wednesdays 26 June, 3</a:t>
                      </a:r>
                      <a:r>
                        <a:rPr lang="en-GB" sz="1700" baseline="0" dirty="0">
                          <a:effectLst/>
                        </a:rPr>
                        <a:t> &amp; 10 July</a:t>
                      </a:r>
                      <a:r>
                        <a:rPr lang="en-GB" sz="1700" dirty="0">
                          <a:effectLst/>
                        </a:rPr>
                        <a:t> (3 session training for complete</a:t>
                      </a:r>
                      <a:r>
                        <a:rPr lang="en-GB" sz="1700" baseline="0" dirty="0">
                          <a:effectLst/>
                        </a:rPr>
                        <a:t> </a:t>
                      </a:r>
                      <a:r>
                        <a:rPr lang="en-GB" sz="1700" dirty="0">
                          <a:effectLst/>
                        </a:rPr>
                        <a:t>course)</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rowSpan="3">
                  <a:txBody>
                    <a:bodyPr/>
                    <a:lstStyle/>
                    <a:p>
                      <a:pPr algn="l"/>
                      <a:r>
                        <a:rPr lang="en-GB" sz="1700" u="none" strike="noStrike" dirty="0">
                          <a:solidFill>
                            <a:srgbClr val="653089"/>
                          </a:solidFill>
                          <a:effectLst/>
                          <a:hlinkClick r:id="rId3"/>
                        </a:rPr>
                        <a:t>Induction for New Governors / Refresher Course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dirty="0">
                          <a:effectLst/>
                        </a:rPr>
                        <a:t>2.30-5pm </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0"/>
                  </a:ext>
                </a:extLst>
              </a:tr>
              <a:tr h="183369">
                <a:tc vMerge="1">
                  <a:txBody>
                    <a:bodyPr/>
                    <a:lstStyle/>
                    <a:p>
                      <a:endParaRPr lang="en-GB"/>
                    </a:p>
                  </a:txBody>
                  <a:tcPr/>
                </a:tc>
                <a:tc vMerge="1">
                  <a:txBody>
                    <a:bodyPr/>
                    <a:lstStyle/>
                    <a:p>
                      <a:endParaRPr lang="en-GB"/>
                    </a:p>
                  </a:txBody>
                  <a:tcPr/>
                </a:tc>
                <a:tc gridSpan="2">
                  <a:txBody>
                    <a:bodyPr/>
                    <a:lstStyle/>
                    <a:p>
                      <a:pPr algn="l"/>
                      <a:r>
                        <a:rPr lang="en-GB" sz="1600" dirty="0">
                          <a:effectLst/>
                        </a:rPr>
                        <a:t>OR</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hMerge="1">
                  <a:txBody>
                    <a:bodyPr/>
                    <a:lstStyle/>
                    <a:p>
                      <a:endParaRPr lang="en-GB"/>
                    </a:p>
                  </a:txBody>
                  <a:tcPr/>
                </a:tc>
                <a:extLst>
                  <a:ext uri="{0D108BD9-81ED-4DB2-BD59-A6C34878D82A}">
                    <a16:rowId xmlns:a16="http://schemas.microsoft.com/office/drawing/2014/main" val="10001"/>
                  </a:ext>
                </a:extLst>
              </a:tr>
              <a:tr h="789273">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effectLst/>
                        </a:rPr>
                        <a:t>6-8.30pm</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604341" y="1619936"/>
            <a:ext cx="8000107" cy="830997"/>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New </a:t>
            </a:r>
            <a:r>
              <a:rPr lang="en-GB" b="1" dirty="0">
                <a:solidFill>
                  <a:srgbClr val="FF0000"/>
                </a:solidFill>
                <a:latin typeface="+mn-lt"/>
              </a:rPr>
              <a:t>Clerks</a:t>
            </a:r>
            <a:r>
              <a:rPr lang="en-GB" dirty="0">
                <a:solidFill>
                  <a:schemeClr val="tx1">
                    <a:lumMod val="65000"/>
                    <a:lumOff val="35000"/>
                  </a:schemeClr>
                </a:solidFill>
                <a:latin typeface="+mn-lt"/>
              </a:rPr>
              <a:t> to sign up to attend the ‘Induction for New Governors’ course</a:t>
            </a:r>
          </a:p>
        </p:txBody>
      </p:sp>
    </p:spTree>
    <p:extLst>
      <p:ext uri="{BB962C8B-B14F-4D97-AF65-F5344CB8AC3E}">
        <p14:creationId xmlns:p14="http://schemas.microsoft.com/office/powerpoint/2010/main" val="159535807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32" presetClass="emph" presetSubtype="0" fill="hold" nodeType="afterEffect">
                                  <p:stCondLst>
                                    <p:cond delay="0"/>
                                  </p:stCondLst>
                                  <p:childTnLst>
                                    <p:animRot by="120000">
                                      <p:cBhvr>
                                        <p:cTn id="28" dur="300" fill="hold">
                                          <p:stCondLst>
                                            <p:cond delay="0"/>
                                          </p:stCondLst>
                                        </p:cTn>
                                        <p:tgtEl>
                                          <p:spTgt spid="11"/>
                                        </p:tgtEl>
                                        <p:attrNameLst>
                                          <p:attrName>r</p:attrName>
                                        </p:attrNameLst>
                                      </p:cBhvr>
                                    </p:animRot>
                                    <p:animRot by="-240000">
                                      <p:cBhvr>
                                        <p:cTn id="29" dur="600" fill="hold">
                                          <p:stCondLst>
                                            <p:cond delay="600"/>
                                          </p:stCondLst>
                                        </p:cTn>
                                        <p:tgtEl>
                                          <p:spTgt spid="11"/>
                                        </p:tgtEl>
                                        <p:attrNameLst>
                                          <p:attrName>r</p:attrName>
                                        </p:attrNameLst>
                                      </p:cBhvr>
                                    </p:animRot>
                                    <p:animRot by="240000">
                                      <p:cBhvr>
                                        <p:cTn id="30" dur="600" fill="hold">
                                          <p:stCondLst>
                                            <p:cond delay="1200"/>
                                          </p:stCondLst>
                                        </p:cTn>
                                        <p:tgtEl>
                                          <p:spTgt spid="11"/>
                                        </p:tgtEl>
                                        <p:attrNameLst>
                                          <p:attrName>r</p:attrName>
                                        </p:attrNameLst>
                                      </p:cBhvr>
                                    </p:animRot>
                                    <p:animRot by="-240000">
                                      <p:cBhvr>
                                        <p:cTn id="31" dur="600" fill="hold">
                                          <p:stCondLst>
                                            <p:cond delay="1800"/>
                                          </p:stCondLst>
                                        </p:cTn>
                                        <p:tgtEl>
                                          <p:spTgt spid="11"/>
                                        </p:tgtEl>
                                        <p:attrNameLst>
                                          <p:attrName>r</p:attrName>
                                        </p:attrNameLst>
                                      </p:cBhvr>
                                    </p:animRot>
                                    <p:animRot by="120000">
                                      <p:cBhvr>
                                        <p:cTn id="32" dur="600" fill="hold">
                                          <p:stCondLst>
                                            <p:cond delay="2400"/>
                                          </p:stCondLst>
                                        </p:cTn>
                                        <p:tgtEl>
                                          <p:spTgt spid="11"/>
                                        </p:tgtEl>
                                        <p:attrNameLst>
                                          <p:attrName>r</p:attrName>
                                        </p:attrNameLst>
                                      </p:cBhvr>
                                    </p:animRot>
                                  </p:childTnLst>
                                </p:cTn>
                              </p:par>
                            </p:childTnLst>
                          </p:cTn>
                        </p:par>
                        <p:par>
                          <p:cTn id="33" fill="hold">
                            <p:stCondLst>
                              <p:cond delay="5500"/>
                            </p:stCondLst>
                            <p:childTnLst>
                              <p:par>
                                <p:cTn id="34" presetID="32" presetClass="emph" presetSubtype="0" fill="hold" nodeType="afterEffect">
                                  <p:stCondLst>
                                    <p:cond delay="0"/>
                                  </p:stCondLst>
                                  <p:childTnLst>
                                    <p:animRot by="120000">
                                      <p:cBhvr>
                                        <p:cTn id="35" dur="300" fill="hold">
                                          <p:stCondLst>
                                            <p:cond delay="0"/>
                                          </p:stCondLst>
                                        </p:cTn>
                                        <p:tgtEl>
                                          <p:spTgt spid="11"/>
                                        </p:tgtEl>
                                        <p:attrNameLst>
                                          <p:attrName>r</p:attrName>
                                        </p:attrNameLst>
                                      </p:cBhvr>
                                    </p:animRot>
                                    <p:animRot by="-240000">
                                      <p:cBhvr>
                                        <p:cTn id="36" dur="600" fill="hold">
                                          <p:stCondLst>
                                            <p:cond delay="600"/>
                                          </p:stCondLst>
                                        </p:cTn>
                                        <p:tgtEl>
                                          <p:spTgt spid="11"/>
                                        </p:tgtEl>
                                        <p:attrNameLst>
                                          <p:attrName>r</p:attrName>
                                        </p:attrNameLst>
                                      </p:cBhvr>
                                    </p:animRot>
                                    <p:animRot by="240000">
                                      <p:cBhvr>
                                        <p:cTn id="37" dur="600" fill="hold">
                                          <p:stCondLst>
                                            <p:cond delay="1200"/>
                                          </p:stCondLst>
                                        </p:cTn>
                                        <p:tgtEl>
                                          <p:spTgt spid="11"/>
                                        </p:tgtEl>
                                        <p:attrNameLst>
                                          <p:attrName>r</p:attrName>
                                        </p:attrNameLst>
                                      </p:cBhvr>
                                    </p:animRot>
                                    <p:animRot by="-240000">
                                      <p:cBhvr>
                                        <p:cTn id="38" dur="600" fill="hold">
                                          <p:stCondLst>
                                            <p:cond delay="1800"/>
                                          </p:stCondLst>
                                        </p:cTn>
                                        <p:tgtEl>
                                          <p:spTgt spid="11"/>
                                        </p:tgtEl>
                                        <p:attrNameLst>
                                          <p:attrName>r</p:attrName>
                                        </p:attrNameLst>
                                      </p:cBhvr>
                                    </p:animRot>
                                    <p:animRot by="120000">
                                      <p:cBhvr>
                                        <p:cTn id="39" dur="600" fill="hold">
                                          <p:stCondLst>
                                            <p:cond delay="2400"/>
                                          </p:stCondLst>
                                        </p:cTn>
                                        <p:tgtEl>
                                          <p:spTgt spid="11"/>
                                        </p:tgtEl>
                                        <p:attrNameLst>
                                          <p:attrName>r</p:attrName>
                                        </p:attrNameLst>
                                      </p:cBhvr>
                                    </p:animRot>
                                  </p:childTnLst>
                                </p:cTn>
                              </p:par>
                            </p:childTnLst>
                          </p:cTn>
                        </p:par>
                        <p:par>
                          <p:cTn id="40" fill="hold">
                            <p:stCondLst>
                              <p:cond delay="8500"/>
                            </p:stCondLst>
                            <p:childTnLst>
                              <p:par>
                                <p:cTn id="41" presetID="26" presetClass="emph" presetSubtype="0" fill="hold" nodeType="afterEffect">
                                  <p:stCondLst>
                                    <p:cond delay="0"/>
                                  </p:stCondLst>
                                  <p:childTnLst>
                                    <p:animEffect transition="out" filter="fade">
                                      <p:cBhvr>
                                        <p:cTn id="42" dur="1000" tmFilter="0, 0; .2, .5; .8, .5; 1, 0"/>
                                        <p:tgtEl>
                                          <p:spTgt spid="11"/>
                                        </p:tgtEl>
                                      </p:cBhvr>
                                    </p:animEffect>
                                    <p:animScale>
                                      <p:cBhvr>
                                        <p:cTn id="43"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871" y="763588"/>
            <a:ext cx="7772400" cy="1143000"/>
          </a:xfrm>
        </p:spPr>
        <p:txBody>
          <a:bodyPr/>
          <a:lstStyle/>
          <a:p>
            <a:r>
              <a:rPr lang="en-GB" dirty="0"/>
              <a:t>SECURE Email or Egress</a:t>
            </a:r>
          </a:p>
        </p:txBody>
      </p:sp>
      <p:sp>
        <p:nvSpPr>
          <p:cNvPr id="3" name="Content Placeholder 2"/>
          <p:cNvSpPr>
            <a:spLocks noGrp="1"/>
          </p:cNvSpPr>
          <p:nvPr>
            <p:ph idx="1"/>
          </p:nvPr>
        </p:nvSpPr>
        <p:spPr>
          <a:xfrm>
            <a:off x="595653" y="2132856"/>
            <a:ext cx="7772400" cy="4114800"/>
          </a:xfrm>
        </p:spPr>
        <p:txBody>
          <a:bodyPr/>
          <a:lstStyle/>
          <a:p>
            <a:r>
              <a:rPr lang="en-GB" sz="3600" dirty="0"/>
              <a:t>All </a:t>
            </a:r>
            <a:r>
              <a:rPr lang="en-GB" sz="3600" b="1" dirty="0"/>
              <a:t>new</a:t>
            </a:r>
            <a:r>
              <a:rPr lang="en-GB" sz="3600" dirty="0"/>
              <a:t> and </a:t>
            </a:r>
            <a:r>
              <a:rPr lang="en-GB" sz="3600" b="1" dirty="0"/>
              <a:t>existing</a:t>
            </a:r>
            <a:r>
              <a:rPr lang="en-GB" sz="3600" dirty="0"/>
              <a:t> governors </a:t>
            </a:r>
            <a:r>
              <a:rPr lang="en-GB" sz="3600" b="1" dirty="0"/>
              <a:t>MUST</a:t>
            </a:r>
            <a:r>
              <a:rPr lang="en-GB" sz="3600" dirty="0"/>
              <a:t> have a secure email or register with Egress  </a:t>
            </a:r>
          </a:p>
          <a:p>
            <a:r>
              <a:rPr lang="en-GB" sz="3600" b="1" dirty="0">
                <a:solidFill>
                  <a:srgbClr val="FF0000"/>
                </a:solidFill>
              </a:rPr>
              <a:t>183 </a:t>
            </a:r>
            <a:r>
              <a:rPr lang="en-GB" sz="3600" dirty="0"/>
              <a:t>governors currently </a:t>
            </a:r>
            <a:r>
              <a:rPr lang="en-GB" sz="3600" b="1" dirty="0">
                <a:solidFill>
                  <a:srgbClr val="FF0000"/>
                </a:solidFill>
              </a:rPr>
              <a:t>DO NOT </a:t>
            </a:r>
            <a:r>
              <a:rPr lang="en-GB" sz="3600" dirty="0"/>
              <a:t>have a secure email!</a:t>
            </a:r>
          </a:p>
          <a:p>
            <a:endParaRPr lang="en-GB" dirty="0"/>
          </a:p>
          <a:p>
            <a:endParaRPr lang="en-GB" dirty="0"/>
          </a:p>
          <a:p>
            <a:endParaRPr lang="en-GB" dirty="0"/>
          </a:p>
          <a:p>
            <a:pPr marL="0" indent="0">
              <a:buNone/>
            </a:pPr>
            <a:endParaRPr lang="en-GB" dirty="0"/>
          </a:p>
        </p:txBody>
      </p:sp>
      <p:pic>
        <p:nvPicPr>
          <p:cNvPr id="15364" name="Picture 4" descr="Image result for secure email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548680"/>
            <a:ext cx="2555776" cy="180608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mage result for eg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5727949"/>
            <a:ext cx="2376264" cy="737938"/>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Image result for egr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0" y="5878687"/>
            <a:ext cx="2459793" cy="73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68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3" fill="hold" nodeType="afterEffect">
                                  <p:stCondLst>
                                    <p:cond delay="0"/>
                                  </p:stCondLst>
                                  <p:childTnLst>
                                    <p:set>
                                      <p:cBhvr>
                                        <p:cTn id="18" dur="1" fill="hold">
                                          <p:stCondLst>
                                            <p:cond delay="0"/>
                                          </p:stCondLst>
                                        </p:cTn>
                                        <p:tgtEl>
                                          <p:spTgt spid="15368"/>
                                        </p:tgtEl>
                                        <p:attrNameLst>
                                          <p:attrName>style.visibility</p:attrName>
                                        </p:attrNameLst>
                                      </p:cBhvr>
                                      <p:to>
                                        <p:strVal val="visible"/>
                                      </p:to>
                                    </p:set>
                                    <p:anim calcmode="lin" valueType="num">
                                      <p:cBhvr additive="base">
                                        <p:cTn id="19" dur="1000" fill="hold"/>
                                        <p:tgtEl>
                                          <p:spTgt spid="15368"/>
                                        </p:tgtEl>
                                        <p:attrNameLst>
                                          <p:attrName>ppt_x</p:attrName>
                                        </p:attrNameLst>
                                      </p:cBhvr>
                                      <p:tavLst>
                                        <p:tav tm="0">
                                          <p:val>
                                            <p:strVal val="1+#ppt_w/2"/>
                                          </p:val>
                                        </p:tav>
                                        <p:tav tm="100000">
                                          <p:val>
                                            <p:strVal val="#ppt_x"/>
                                          </p:val>
                                        </p:tav>
                                      </p:tavLst>
                                    </p:anim>
                                    <p:anim calcmode="lin" valueType="num">
                                      <p:cBhvr additive="base">
                                        <p:cTn id="20" dur="1000" fill="hold"/>
                                        <p:tgtEl>
                                          <p:spTgt spid="15368"/>
                                        </p:tgtEl>
                                        <p:attrNameLst>
                                          <p:attrName>ppt_y</p:attrName>
                                        </p:attrNameLst>
                                      </p:cBhvr>
                                      <p:tavLst>
                                        <p:tav tm="0">
                                          <p:val>
                                            <p:strVal val="0-#ppt_h/2"/>
                                          </p:val>
                                        </p:tav>
                                        <p:tav tm="100000">
                                          <p:val>
                                            <p:strVal val="#ppt_y"/>
                                          </p:val>
                                        </p:tav>
                                      </p:tavLst>
                                    </p:anim>
                                  </p:childTnLst>
                                </p:cTn>
                              </p:par>
                            </p:childTnLst>
                          </p:cTn>
                        </p:par>
                        <p:par>
                          <p:cTn id="21" fill="hold">
                            <p:stCondLst>
                              <p:cond delay="3000"/>
                            </p:stCondLst>
                            <p:childTnLst>
                              <p:par>
                                <p:cTn id="22" presetID="2" presetClass="entr" presetSubtype="9" fill="hold" nodeType="afterEffect">
                                  <p:stCondLst>
                                    <p:cond delay="0"/>
                                  </p:stCondLst>
                                  <p:childTnLst>
                                    <p:set>
                                      <p:cBhvr>
                                        <p:cTn id="23" dur="1" fill="hold">
                                          <p:stCondLst>
                                            <p:cond delay="0"/>
                                          </p:stCondLst>
                                        </p:cTn>
                                        <p:tgtEl>
                                          <p:spTgt spid="15370"/>
                                        </p:tgtEl>
                                        <p:attrNameLst>
                                          <p:attrName>style.visibility</p:attrName>
                                        </p:attrNameLst>
                                      </p:cBhvr>
                                      <p:to>
                                        <p:strVal val="visible"/>
                                      </p:to>
                                    </p:set>
                                    <p:anim calcmode="lin" valueType="num">
                                      <p:cBhvr additive="base">
                                        <p:cTn id="24" dur="1000" fill="hold"/>
                                        <p:tgtEl>
                                          <p:spTgt spid="15370"/>
                                        </p:tgtEl>
                                        <p:attrNameLst>
                                          <p:attrName>ppt_x</p:attrName>
                                        </p:attrNameLst>
                                      </p:cBhvr>
                                      <p:tavLst>
                                        <p:tav tm="0">
                                          <p:val>
                                            <p:strVal val="0-#ppt_w/2"/>
                                          </p:val>
                                        </p:tav>
                                        <p:tav tm="100000">
                                          <p:val>
                                            <p:strVal val="#ppt_x"/>
                                          </p:val>
                                        </p:tav>
                                      </p:tavLst>
                                    </p:anim>
                                    <p:anim calcmode="lin" valueType="num">
                                      <p:cBhvr additive="base">
                                        <p:cTn id="25" dur="1000" fill="hold"/>
                                        <p:tgtEl>
                                          <p:spTgt spid="15370"/>
                                        </p:tgtEl>
                                        <p:attrNameLst>
                                          <p:attrName>ppt_y</p:attrName>
                                        </p:attrNameLst>
                                      </p:cBhvr>
                                      <p:tavLst>
                                        <p:tav tm="0">
                                          <p:val>
                                            <p:strVal val="0-#ppt_h/2"/>
                                          </p:val>
                                        </p:tav>
                                        <p:tav tm="100000">
                                          <p:val>
                                            <p:strVal val="#ppt_y"/>
                                          </p:val>
                                        </p:tav>
                                      </p:tavLst>
                                    </p:anim>
                                  </p:childTnLst>
                                </p:cTn>
                              </p:par>
                            </p:childTnLst>
                          </p:cTn>
                        </p:par>
                        <p:par>
                          <p:cTn id="26" fill="hold">
                            <p:stCondLst>
                              <p:cond delay="4000"/>
                            </p:stCondLst>
                            <p:childTnLst>
                              <p:par>
                                <p:cTn id="27" presetID="8" presetClass="emph" presetSubtype="0" fill="hold" nodeType="afterEffect">
                                  <p:stCondLst>
                                    <p:cond delay="0"/>
                                  </p:stCondLst>
                                  <p:childTnLst>
                                    <p:animRot by="21600000">
                                      <p:cBhvr>
                                        <p:cTn id="28" dur="2000" fill="hold"/>
                                        <p:tgtEl>
                                          <p:spTgt spid="15364"/>
                                        </p:tgtEl>
                                        <p:attrNameLst>
                                          <p:attrName>r</p:attrName>
                                        </p:attrNameLst>
                                      </p:cBhvr>
                                    </p:animRot>
                                  </p:childTnLst>
                                </p:cTn>
                              </p:par>
                            </p:childTnLst>
                          </p:cTn>
                        </p:par>
                        <p:par>
                          <p:cTn id="29" fill="hold">
                            <p:stCondLst>
                              <p:cond delay="6000"/>
                            </p:stCondLst>
                            <p:childTnLst>
                              <p:par>
                                <p:cTn id="30" presetID="8" presetClass="emph" presetSubtype="0" fill="hold" nodeType="afterEffect">
                                  <p:stCondLst>
                                    <p:cond delay="0"/>
                                  </p:stCondLst>
                                  <p:childTnLst>
                                    <p:animRot by="43200000">
                                      <p:cBhvr>
                                        <p:cTn id="31"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Nominating a Chair</a:t>
            </a:r>
          </a:p>
        </p:txBody>
      </p:sp>
      <p:sp>
        <p:nvSpPr>
          <p:cNvPr id="3" name="Content Placeholder 2"/>
          <p:cNvSpPr>
            <a:spLocks noGrp="1"/>
          </p:cNvSpPr>
          <p:nvPr>
            <p:ph idx="1"/>
          </p:nvPr>
        </p:nvSpPr>
        <p:spPr/>
        <p:txBody>
          <a:bodyPr/>
          <a:lstStyle/>
          <a:p>
            <a:r>
              <a:rPr lang="en-GB" dirty="0"/>
              <a:t>Proposing and voting a Chair – You or the vice-chair should take this agenda item</a:t>
            </a:r>
          </a:p>
          <a:p>
            <a:pPr marL="0" indent="0">
              <a:buNone/>
            </a:pPr>
            <a:endParaRPr lang="en-GB" dirty="0"/>
          </a:p>
          <a:p>
            <a:pPr marL="1077913" indent="0">
              <a:buFont typeface="Wingdings" panose="05000000000000000000" pitchFamily="2" charset="2"/>
              <a:buChar char="q"/>
            </a:pPr>
            <a:r>
              <a:rPr lang="en-GB" dirty="0"/>
              <a:t>	Discrete vote</a:t>
            </a:r>
          </a:p>
          <a:p>
            <a:pPr marL="1077913" indent="-452438">
              <a:buFont typeface="Wingdings" panose="05000000000000000000" pitchFamily="2" charset="2"/>
              <a:buChar char="q"/>
            </a:pPr>
            <a:endParaRPr lang="en-GB" dirty="0"/>
          </a:p>
          <a:p>
            <a:pPr marL="1077913" indent="0">
              <a:buFont typeface="Wingdings" panose="05000000000000000000" pitchFamily="2" charset="2"/>
              <a:buChar char="q"/>
            </a:pPr>
            <a:r>
              <a:rPr lang="en-GB" dirty="0"/>
              <a:t>	Ask the candidates to leave the room </a:t>
            </a:r>
          </a:p>
        </p:txBody>
      </p:sp>
    </p:spTree>
    <p:extLst>
      <p:ext uri="{BB962C8B-B14F-4D97-AF65-F5344CB8AC3E}">
        <p14:creationId xmlns:p14="http://schemas.microsoft.com/office/powerpoint/2010/main" val="770300868"/>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11188" y="719138"/>
            <a:ext cx="8065268" cy="1143000"/>
          </a:xfrm>
        </p:spPr>
        <p:txBody>
          <a:bodyPr/>
          <a:lstStyle/>
          <a:p>
            <a:pPr eaLnBrk="1" hangingPunct="1"/>
            <a:r>
              <a:rPr lang="en-GB" altLang="en-US" dirty="0"/>
              <a:t>Welcome and introductions</a:t>
            </a:r>
            <a:br>
              <a:rPr lang="en-GB" altLang="en-US" dirty="0"/>
            </a:br>
            <a:r>
              <a:rPr lang="en-GB" altLang="en-US" sz="2400" dirty="0">
                <a:solidFill>
                  <a:srgbClr val="007A87"/>
                </a:solidFill>
              </a:rPr>
              <a:t>Clerks Briefing </a:t>
            </a:r>
            <a:r>
              <a:rPr lang="en-GB" altLang="en-US" sz="2400" dirty="0"/>
              <a:t>|</a:t>
            </a:r>
            <a:r>
              <a:rPr lang="en-GB" altLang="en-US" sz="2400" dirty="0">
                <a:solidFill>
                  <a:srgbClr val="007A87"/>
                </a:solidFill>
              </a:rPr>
              <a:t> Monday 14 May 2019</a:t>
            </a:r>
            <a:br>
              <a:rPr lang="en-GB" altLang="en-US" sz="2400" dirty="0">
                <a:solidFill>
                  <a:srgbClr val="007A87"/>
                </a:solidFill>
              </a:rPr>
            </a:br>
            <a:endParaRPr lang="en-GB" altLang="en-US" sz="2400" dirty="0">
              <a:solidFill>
                <a:srgbClr val="007A87"/>
              </a:solidFill>
            </a:endParaRPr>
          </a:p>
        </p:txBody>
      </p:sp>
      <p:sp>
        <p:nvSpPr>
          <p:cNvPr id="4099" name="Rectangle 1027"/>
          <p:cNvSpPr>
            <a:spLocks noGrp="1" noChangeArrowheads="1"/>
          </p:cNvSpPr>
          <p:nvPr>
            <p:ph type="body" idx="1"/>
          </p:nvPr>
        </p:nvSpPr>
        <p:spPr>
          <a:xfrm>
            <a:off x="611188" y="1988840"/>
            <a:ext cx="7772400" cy="4114800"/>
          </a:xfrm>
        </p:spPr>
        <p:txBody>
          <a:bodyPr/>
          <a:lstStyle/>
          <a:p>
            <a:pPr eaLnBrk="1" hangingPunct="1">
              <a:defRPr/>
            </a:pPr>
            <a:r>
              <a:rPr lang="en-GB" altLang="en-US" b="1" dirty="0"/>
              <a:t>Gerri Barry</a:t>
            </a:r>
            <a:br>
              <a:rPr lang="en-GB" altLang="en-US" dirty="0"/>
            </a:br>
            <a:r>
              <a:rPr lang="en-GB" altLang="en-US" dirty="0"/>
              <a:t>Information and Advice Service Manager</a:t>
            </a:r>
          </a:p>
          <a:p>
            <a:pPr marL="0" indent="0" eaLnBrk="1" hangingPunct="1">
              <a:buNone/>
              <a:defRPr/>
            </a:pPr>
            <a:endParaRPr lang="en-GB" altLang="en-US" sz="1200" dirty="0"/>
          </a:p>
          <a:p>
            <a:pPr marL="0" indent="0" eaLnBrk="1" hangingPunct="1">
              <a:buFontTx/>
              <a:buNone/>
              <a:defRPr/>
            </a:pPr>
            <a:endParaRPr lang="en-GB" altLang="en-US" sz="1400" b="1" dirty="0">
              <a:solidFill>
                <a:srgbClr val="FF0000"/>
              </a:solidFill>
            </a:endParaRPr>
          </a:p>
          <a:p>
            <a:pPr marL="0" indent="0" eaLnBrk="1" hangingPunct="1">
              <a:buFontTx/>
              <a:buNone/>
              <a:defRPr/>
            </a:pPr>
            <a:r>
              <a:rPr lang="en-GB" altLang="en-US" b="1" dirty="0">
                <a:solidFill>
                  <a:srgbClr val="FF0000"/>
                </a:solidFill>
              </a:rPr>
              <a:t>PASSWORD PROTECTED WEBPAGES</a:t>
            </a:r>
          </a:p>
          <a:p>
            <a:pPr marL="0" indent="0" eaLnBrk="1" hangingPunct="1">
              <a:buFontTx/>
              <a:buNone/>
              <a:defRPr/>
            </a:pPr>
            <a:r>
              <a:rPr lang="en-GB" altLang="en-US" sz="2000" dirty="0">
                <a:hlinkClick r:id="rId3"/>
              </a:rPr>
              <a:t>www.oldham.gov.uk/chairsofgovernors</a:t>
            </a:r>
            <a:endParaRPr lang="en-GB" altLang="en-US" sz="2000" dirty="0"/>
          </a:p>
          <a:p>
            <a:pPr marL="0" indent="0" eaLnBrk="1" hangingPunct="1">
              <a:buFontTx/>
              <a:buNone/>
              <a:defRPr/>
            </a:pPr>
            <a:r>
              <a:rPr lang="en-GB" altLang="en-US" sz="2000" dirty="0">
                <a:hlinkClick r:id="rId4"/>
              </a:rPr>
              <a:t>www.oldham.gov.uk/linkgovernor</a:t>
            </a:r>
            <a:endParaRPr lang="en-GB" altLang="en-US" sz="2000" dirty="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6122" y="4437112"/>
            <a:ext cx="3856909" cy="2304256"/>
          </a:xfrm>
          <a:prstGeom prst="rect">
            <a:avLst/>
          </a:prstGeom>
        </p:spPr>
      </p:pic>
    </p:spTree>
    <p:extLst>
      <p:ext uri="{BB962C8B-B14F-4D97-AF65-F5344CB8AC3E}">
        <p14:creationId xmlns:p14="http://schemas.microsoft.com/office/powerpoint/2010/main" val="18170930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1000"/>
                                        <p:tgtEl>
                                          <p:spTgt spid="4099">
                                            <p:txEl>
                                              <p:pRg st="0" end="0"/>
                                            </p:txEl>
                                          </p:spTgt>
                                        </p:tgtEl>
                                      </p:cBhvr>
                                    </p:animEffect>
                                    <p:anim calcmode="lin" valueType="num">
                                      <p:cBhvr>
                                        <p:cTn id="13"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4099">
                                            <p:txEl>
                                              <p:pRg st="3" end="3"/>
                                            </p:txEl>
                                          </p:spTgt>
                                        </p:tgtEl>
                                        <p:attrNameLst>
                                          <p:attrName>style.visibility</p:attrName>
                                        </p:attrNameLst>
                                      </p:cBhvr>
                                      <p:to>
                                        <p:strVal val="visible"/>
                                      </p:to>
                                    </p:set>
                                    <p:animEffect transition="in" filter="fade">
                                      <p:cBhvr>
                                        <p:cTn id="18" dur="1000"/>
                                        <p:tgtEl>
                                          <p:spTgt spid="4099">
                                            <p:txEl>
                                              <p:pRg st="3" end="3"/>
                                            </p:txEl>
                                          </p:spTgt>
                                        </p:tgtEl>
                                      </p:cBhvr>
                                    </p:animEffect>
                                    <p:anim calcmode="lin" valueType="num">
                                      <p:cBhvr>
                                        <p:cTn id="19"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4099">
                                            <p:txEl>
                                              <p:pRg st="4" end="4"/>
                                            </p:txEl>
                                          </p:spTgt>
                                        </p:tgtEl>
                                        <p:attrNameLst>
                                          <p:attrName>style.visibility</p:attrName>
                                        </p:attrNameLst>
                                      </p:cBhvr>
                                      <p:to>
                                        <p:strVal val="visible"/>
                                      </p:to>
                                    </p:set>
                                    <p:animEffect transition="in" filter="fade">
                                      <p:cBhvr>
                                        <p:cTn id="24" dur="1000"/>
                                        <p:tgtEl>
                                          <p:spTgt spid="4099">
                                            <p:txEl>
                                              <p:pRg st="4" end="4"/>
                                            </p:txEl>
                                          </p:spTgt>
                                        </p:tgtEl>
                                      </p:cBhvr>
                                    </p:animEffect>
                                    <p:anim calcmode="lin" valueType="num">
                                      <p:cBhvr>
                                        <p:cTn id="25" dur="1000" fill="hold"/>
                                        <p:tgtEl>
                                          <p:spTgt spid="409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099">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7" presetClass="entr" presetSubtype="0" fill="hold" grpId="0" nodeType="afterEffect">
                                  <p:stCondLst>
                                    <p:cond delay="0"/>
                                  </p:stCondLst>
                                  <p:childTnLst>
                                    <p:set>
                                      <p:cBhvr>
                                        <p:cTn id="29" dur="1" fill="hold">
                                          <p:stCondLst>
                                            <p:cond delay="0"/>
                                          </p:stCondLst>
                                        </p:cTn>
                                        <p:tgtEl>
                                          <p:spTgt spid="4099">
                                            <p:txEl>
                                              <p:pRg st="5" end="5"/>
                                            </p:txEl>
                                          </p:spTgt>
                                        </p:tgtEl>
                                        <p:attrNameLst>
                                          <p:attrName>style.visibility</p:attrName>
                                        </p:attrNameLst>
                                      </p:cBhvr>
                                      <p:to>
                                        <p:strVal val="visible"/>
                                      </p:to>
                                    </p:set>
                                    <p:animEffect transition="in" filter="fade">
                                      <p:cBhvr>
                                        <p:cTn id="30" dur="1000"/>
                                        <p:tgtEl>
                                          <p:spTgt spid="4099">
                                            <p:txEl>
                                              <p:pRg st="5" end="5"/>
                                            </p:txEl>
                                          </p:spTgt>
                                        </p:tgtEl>
                                      </p:cBhvr>
                                    </p:animEffect>
                                    <p:anim calcmode="lin" valueType="num">
                                      <p:cBhvr>
                                        <p:cTn id="31" dur="1000" fill="hold"/>
                                        <p:tgtEl>
                                          <p:spTgt spid="4099">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4099">
                                            <p:txEl>
                                              <p:pRg st="5" end="5"/>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Steer the Chair.</a:t>
            </a:r>
            <a:endParaRPr lang="en-GB" dirty="0"/>
          </a:p>
        </p:txBody>
      </p:sp>
      <p:sp>
        <p:nvSpPr>
          <p:cNvPr id="3" name="Content Placeholder 2"/>
          <p:cNvSpPr>
            <a:spLocks noGrp="1"/>
          </p:cNvSpPr>
          <p:nvPr>
            <p:ph idx="1"/>
          </p:nvPr>
        </p:nvSpPr>
        <p:spPr>
          <a:xfrm>
            <a:off x="583715" y="1484784"/>
            <a:ext cx="8137276" cy="4114800"/>
          </a:xfrm>
        </p:spPr>
        <p:txBody>
          <a:bodyPr/>
          <a:lstStyle/>
          <a:p>
            <a:r>
              <a:rPr lang="en-GB" dirty="0"/>
              <a:t>Through the Chair (sit next to the Chair) …..</a:t>
            </a:r>
          </a:p>
          <a:p>
            <a:pPr lvl="1"/>
            <a:r>
              <a:rPr lang="en-GB" sz="2400" dirty="0"/>
              <a:t>Encourage governors to ask questions – especially at the Headteacher’s report. You could say something like “Chair it is good practice for governors to ask questions of the Headteacher regarding his/her report”</a:t>
            </a:r>
          </a:p>
          <a:p>
            <a:endParaRPr lang="en-GB" dirty="0"/>
          </a:p>
          <a:p>
            <a:pPr lvl="1"/>
            <a:r>
              <a:rPr lang="en-GB" sz="2400" b="1" dirty="0"/>
              <a:t>Remind governors </a:t>
            </a:r>
            <a:r>
              <a:rPr lang="en-GB" sz="2400" dirty="0"/>
              <a:t>that if they want to talk about a staffing issue that could go to an appeal then if it’s discussed in front of all the governors then they are ‘tarnished’ and cannot sit on an appeal panel</a:t>
            </a:r>
            <a:r>
              <a:rPr lang="en-GB" dirty="0"/>
              <a:t>.</a:t>
            </a:r>
          </a:p>
          <a:p>
            <a:endParaRPr lang="en-GB" dirty="0"/>
          </a:p>
        </p:txBody>
      </p:sp>
    </p:spTree>
    <p:extLst>
      <p:ext uri="{BB962C8B-B14F-4D97-AF65-F5344CB8AC3E}">
        <p14:creationId xmlns:p14="http://schemas.microsoft.com/office/powerpoint/2010/main" val="1652781405"/>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Training and Development</a:t>
            </a:r>
          </a:p>
        </p:txBody>
      </p:sp>
      <p:sp>
        <p:nvSpPr>
          <p:cNvPr id="3" name="Content Placeholder 2"/>
          <p:cNvSpPr>
            <a:spLocks noGrp="1"/>
          </p:cNvSpPr>
          <p:nvPr>
            <p:ph idx="1"/>
          </p:nvPr>
        </p:nvSpPr>
        <p:spPr>
          <a:xfrm>
            <a:off x="611188" y="1906588"/>
            <a:ext cx="7772400" cy="4618756"/>
          </a:xfrm>
        </p:spPr>
        <p:txBody>
          <a:bodyPr/>
          <a:lstStyle/>
          <a:p>
            <a:r>
              <a:rPr lang="en-GB" dirty="0"/>
              <a:t>Encourage all governors to access the governor training here:</a:t>
            </a:r>
          </a:p>
          <a:p>
            <a:pPr lvl="1"/>
            <a:r>
              <a:rPr lang="en-GB" sz="2400" dirty="0">
                <a:hlinkClick r:id="rId2"/>
              </a:rPr>
              <a:t>www.oldham.gov.uk/governortraining</a:t>
            </a:r>
            <a:endParaRPr lang="en-GB" sz="2400" dirty="0"/>
          </a:p>
          <a:p>
            <a:endParaRPr lang="en-GB" sz="1800" dirty="0"/>
          </a:p>
          <a:p>
            <a:r>
              <a:rPr lang="en-GB" dirty="0"/>
              <a:t>They must cancel their place on the training if they can not attend so that the place can be offered to another person</a:t>
            </a:r>
          </a:p>
          <a:p>
            <a:r>
              <a:rPr lang="en-GB" dirty="0"/>
              <a:t>1/3 of governors booked on do not turn up and do not send apologies </a:t>
            </a:r>
          </a:p>
          <a:p>
            <a:pPr marL="363538" indent="0">
              <a:buNone/>
            </a:pPr>
            <a:endParaRPr lang="en-GB" sz="1600" dirty="0">
              <a:hlinkClick r:id="rId3"/>
            </a:endParaRPr>
          </a:p>
          <a:p>
            <a:pPr marL="363538" indent="0">
              <a:buNone/>
            </a:pPr>
            <a:r>
              <a:rPr lang="en-GB" dirty="0">
                <a:hlinkClick r:id="rId3"/>
              </a:rPr>
              <a:t>www.oldham.gov.uk/governortrainingprogramme</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03066142"/>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599753" y="2636912"/>
            <a:ext cx="7772400" cy="3040359"/>
          </a:xfrm>
        </p:spPr>
        <p:txBody>
          <a:bodyPr/>
          <a:lstStyle/>
          <a:p>
            <a:r>
              <a:rPr lang="en-GB" dirty="0"/>
              <a:t>There must be an </a:t>
            </a:r>
            <a:r>
              <a:rPr lang="en-GB" sz="2800" b="1" dirty="0">
                <a:solidFill>
                  <a:srgbClr val="FF0000"/>
                </a:solidFill>
              </a:rPr>
              <a:t>action</a:t>
            </a:r>
            <a:r>
              <a:rPr lang="en-GB" dirty="0"/>
              <a:t> in the minutes!</a:t>
            </a:r>
          </a:p>
          <a:p>
            <a:endParaRPr lang="en-GB" dirty="0"/>
          </a:p>
          <a:p>
            <a:r>
              <a:rPr lang="en-GB" b="1" dirty="0"/>
              <a:t>Remind</a:t>
            </a:r>
            <a:r>
              <a:rPr lang="en-GB" dirty="0"/>
              <a:t> the Chair if the governors skip over it!!!</a:t>
            </a:r>
          </a:p>
        </p:txBody>
      </p:sp>
    </p:spTree>
    <p:extLst>
      <p:ext uri="{BB962C8B-B14F-4D97-AF65-F5344CB8AC3E}">
        <p14:creationId xmlns:p14="http://schemas.microsoft.com/office/powerpoint/2010/main" val="14420666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765646"/>
          </a:xfrm>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5" name="Content Placeholder 2"/>
          <p:cNvSpPr txBox="1">
            <a:spLocks/>
          </p:cNvSpPr>
          <p:nvPr/>
        </p:nvSpPr>
        <p:spPr bwMode="auto">
          <a:xfrm>
            <a:off x="251520" y="2368805"/>
            <a:ext cx="7681943" cy="341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lvl="1">
              <a:spcAft>
                <a:spcPts val="0"/>
              </a:spcAft>
            </a:pPr>
            <a:r>
              <a:rPr lang="en-GB" sz="2400" dirty="0">
                <a:solidFill>
                  <a:srgbClr val="61636B"/>
                </a:solidFill>
                <a:latin typeface="Arial" panose="020B0604020202020204" pitchFamily="34" charset="0"/>
                <a:ea typeface="Times New Roman" panose="02020603050405020304" pitchFamily="18" charset="0"/>
              </a:rPr>
              <a:t>Governors are asked to be aware and ensure policies have been updated to meet the requirements to ensure that the school is statutorily compliant. </a:t>
            </a:r>
          </a:p>
          <a:p>
            <a:pPr lvl="1">
              <a:spcAft>
                <a:spcPts val="0"/>
              </a:spcAft>
            </a:pPr>
            <a:endParaRPr lang="en-GB" sz="2400" dirty="0">
              <a:solidFill>
                <a:srgbClr val="61636B"/>
              </a:solidFill>
              <a:latin typeface="Arial" panose="020B0604020202020204" pitchFamily="34" charset="0"/>
              <a:ea typeface="Times New Roman" panose="02020603050405020304" pitchFamily="18" charset="0"/>
            </a:endParaRPr>
          </a:p>
          <a:p>
            <a:pPr lvl="1">
              <a:spcAft>
                <a:spcPts val="0"/>
              </a:spcAft>
            </a:pPr>
            <a:r>
              <a:rPr lang="en-GB" sz="2400" dirty="0">
                <a:solidFill>
                  <a:srgbClr val="61636B"/>
                </a:solidFill>
                <a:latin typeface="Arial" panose="020B0604020202020204" pitchFamily="34" charset="0"/>
                <a:ea typeface="Times New Roman" panose="02020603050405020304" pitchFamily="18" charset="0"/>
              </a:rPr>
              <a:t>The new DfE statutory guidance is located here:</a:t>
            </a:r>
          </a:p>
          <a:p>
            <a:pPr marL="722313" indent="0">
              <a:spcAft>
                <a:spcPts val="0"/>
              </a:spcAft>
              <a:buNone/>
            </a:pPr>
            <a:r>
              <a:rPr lang="en-GB" u="sng" dirty="0">
                <a:solidFill>
                  <a:srgbClr val="61636B"/>
                </a:solidFill>
                <a:latin typeface="Arial" panose="020B0604020202020204" pitchFamily="34" charset="0"/>
                <a:ea typeface="Times New Roman" panose="02020603050405020304" pitchFamily="18" charset="0"/>
                <a:hlinkClick r:id="rId2"/>
              </a:rPr>
              <a:t>www.gov.uk/government/publications/school-complaints-procedures</a:t>
            </a:r>
            <a:r>
              <a:rPr lang="en-GB" dirty="0">
                <a:solidFill>
                  <a:srgbClr val="61636B"/>
                </a:solidFill>
                <a:latin typeface="Arial" panose="020B0604020202020204" pitchFamily="34" charset="0"/>
                <a:ea typeface="Times New Roman" panose="02020603050405020304" pitchFamily="18" charset="0"/>
              </a:rPr>
              <a:t> </a:t>
            </a:r>
          </a:p>
          <a:p>
            <a:pPr marL="457200" lvl="1" indent="0">
              <a:spcAft>
                <a:spcPts val="1200"/>
              </a:spcAft>
              <a:buNone/>
            </a:pPr>
            <a:endParaRPr lang="en-GB" kern="0" dirty="0"/>
          </a:p>
        </p:txBody>
      </p:sp>
      <p:sp>
        <p:nvSpPr>
          <p:cNvPr id="7" name="Content Placeholder 2"/>
          <p:cNvSpPr txBox="1">
            <a:spLocks/>
          </p:cNvSpPr>
          <p:nvPr/>
        </p:nvSpPr>
        <p:spPr bwMode="auto">
          <a:xfrm>
            <a:off x="614924" y="1382682"/>
            <a:ext cx="7921252" cy="89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1200"/>
              </a:spcAft>
            </a:pPr>
            <a:r>
              <a:rPr lang="en-GB" b="1" kern="0" dirty="0"/>
              <a:t>Item 14.1 - School Complaints Procedures: Guidance for Schools</a:t>
            </a:r>
            <a:endParaRPr lang="en-GB" sz="1100" kern="0" dirty="0"/>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856" y="5877272"/>
            <a:ext cx="2599274" cy="626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911876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93638"/>
          </a:xfrm>
        </p:spPr>
        <p:txBody>
          <a:bodyPr/>
          <a:lstStyle/>
          <a:p>
            <a:r>
              <a:rPr lang="en-GB" dirty="0"/>
              <a:t>Local authority agenda item for </a:t>
            </a:r>
            <a:r>
              <a:rPr lang="en-GB" b="1" dirty="0">
                <a:solidFill>
                  <a:srgbClr val="FF0000"/>
                </a:solidFill>
              </a:rPr>
              <a:t>action</a:t>
            </a:r>
            <a:endParaRPr lang="en-GB" dirty="0">
              <a:solidFill>
                <a:srgbClr val="FF0000"/>
              </a:solidFill>
            </a:endParaRPr>
          </a:p>
        </p:txBody>
      </p:sp>
      <p:sp>
        <p:nvSpPr>
          <p:cNvPr id="3" name="Content Placeholder 2"/>
          <p:cNvSpPr>
            <a:spLocks noGrp="1"/>
          </p:cNvSpPr>
          <p:nvPr>
            <p:ph idx="1"/>
          </p:nvPr>
        </p:nvSpPr>
        <p:spPr>
          <a:xfrm>
            <a:off x="323528" y="1844824"/>
            <a:ext cx="5040560" cy="2088232"/>
          </a:xfrm>
        </p:spPr>
        <p:txBody>
          <a:bodyPr/>
          <a:lstStyle/>
          <a:p>
            <a:pPr>
              <a:spcAft>
                <a:spcPts val="600"/>
              </a:spcAft>
            </a:pPr>
            <a:r>
              <a:rPr lang="en-GB" b="1" dirty="0"/>
              <a:t>Item 14.2 - SEND Local Offer</a:t>
            </a:r>
            <a:endParaRPr lang="en-GB" sz="1100" dirty="0"/>
          </a:p>
          <a:p>
            <a:pPr>
              <a:spcAft>
                <a:spcPts val="600"/>
              </a:spcAft>
            </a:pPr>
            <a:r>
              <a:rPr lang="en-GB" sz="2400" dirty="0">
                <a:solidFill>
                  <a:srgbClr val="61636B"/>
                </a:solidFill>
                <a:latin typeface="Arial" panose="020B0604020202020204" pitchFamily="34" charset="0"/>
                <a:ea typeface="Times New Roman" panose="02020603050405020304" pitchFamily="18" charset="0"/>
              </a:rPr>
              <a:t>Governors should note the link to Oldham’s SEND Local Offer </a:t>
            </a:r>
            <a:r>
              <a:rPr lang="en-GB" sz="2400" u="sng" dirty="0">
                <a:solidFill>
                  <a:srgbClr val="61636B"/>
                </a:solidFill>
                <a:latin typeface="Arial" panose="020B0604020202020204" pitchFamily="34" charset="0"/>
                <a:ea typeface="Times New Roman" panose="02020603050405020304" pitchFamily="18" charset="0"/>
                <a:hlinkClick r:id="rId2"/>
              </a:rPr>
              <a:t>www.oldham.gov.uk/localoffer</a:t>
            </a:r>
            <a:endParaRPr lang="en-GB" sz="2400" u="sng" dirty="0">
              <a:solidFill>
                <a:srgbClr val="61636B"/>
              </a:solidFill>
              <a:latin typeface="Arial" panose="020B0604020202020204" pitchFamily="34" charset="0"/>
              <a:ea typeface="Times New Roman" panose="02020603050405020304" pitchFamily="18" charset="0"/>
            </a:endParaRPr>
          </a:p>
          <a:p>
            <a:pPr lvl="1">
              <a:spcAft>
                <a:spcPts val="0"/>
              </a:spcAft>
            </a:pPr>
            <a:endParaRPr lang="en-GB" sz="2400" dirty="0">
              <a:solidFill>
                <a:srgbClr val="61636B"/>
              </a:solidFill>
              <a:latin typeface="Arial" panose="020B0604020202020204" pitchFamily="34" charset="0"/>
              <a:ea typeface="Times New Roman" panose="02020603050405020304" pitchFamily="18"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7527" y="1556792"/>
            <a:ext cx="3386613" cy="4878512"/>
          </a:xfrm>
          <a:prstGeom prst="rect">
            <a:avLst/>
          </a:prstGeom>
          <a:ln>
            <a:solidFill>
              <a:srgbClr val="3925D1"/>
            </a:solidFill>
          </a:ln>
          <a:effectLst>
            <a:outerShdw blurRad="292100" dist="139700" dir="2700000" algn="tl" rotWithShape="0">
              <a:srgbClr val="333333">
                <a:alpha val="65000"/>
              </a:srgbClr>
            </a:outerShdw>
          </a:effectLst>
        </p:spPr>
      </p:pic>
      <p:sp>
        <p:nvSpPr>
          <p:cNvPr id="4" name="Rectangle 3"/>
          <p:cNvSpPr/>
          <p:nvPr/>
        </p:nvSpPr>
        <p:spPr>
          <a:xfrm>
            <a:off x="557808" y="4221088"/>
            <a:ext cx="4572000" cy="2092881"/>
          </a:xfrm>
          <a:prstGeom prst="rect">
            <a:avLst/>
          </a:prstGeom>
          <a:solidFill>
            <a:schemeClr val="bg1">
              <a:lumMod val="85000"/>
            </a:schemeClr>
          </a:solidFill>
        </p:spPr>
        <p:txBody>
          <a:bodyPr>
            <a:spAutoFit/>
          </a:bodyPr>
          <a:lstStyle/>
          <a:p>
            <a:pPr marL="536575" lvl="1" indent="-449263">
              <a:spcAft>
                <a:spcPts val="1200"/>
              </a:spcAft>
              <a:buFont typeface="Wingdings" panose="05000000000000000000" pitchFamily="2" charset="2"/>
              <a:buChar char="Ø"/>
            </a:pPr>
            <a:r>
              <a:rPr lang="en-GB" dirty="0">
                <a:latin typeface="Arial" panose="020B0604020202020204" pitchFamily="34" charset="0"/>
                <a:ea typeface="Times New Roman" panose="02020603050405020304" pitchFamily="18" charset="0"/>
              </a:rPr>
              <a:t>A4 Posters (PDF) sent to all schools and Business Managers</a:t>
            </a:r>
          </a:p>
          <a:p>
            <a:pPr marL="536575" lvl="1" indent="-449263">
              <a:spcAft>
                <a:spcPts val="0"/>
              </a:spcAft>
              <a:buFont typeface="Wingdings" panose="05000000000000000000" pitchFamily="2" charset="2"/>
              <a:buChar char="Ø"/>
            </a:pPr>
            <a:r>
              <a:rPr lang="en-GB" dirty="0">
                <a:latin typeface="Arial" panose="020B0604020202020204" pitchFamily="34" charset="0"/>
                <a:ea typeface="Times New Roman" panose="02020603050405020304" pitchFamily="18" charset="0"/>
              </a:rPr>
              <a:t>Ofsted Inspectors are due back in Oldham NOW!</a:t>
            </a:r>
          </a:p>
        </p:txBody>
      </p:sp>
    </p:spTree>
    <p:extLst>
      <p:ext uri="{BB962C8B-B14F-4D97-AF65-F5344CB8AC3E}">
        <p14:creationId xmlns:p14="http://schemas.microsoft.com/office/powerpoint/2010/main" val="7998850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6" presetClass="entr" presetSubtype="3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out)">
                                      <p:cBhvr>
                                        <p:cTn id="17" dur="2000"/>
                                        <p:tgtEl>
                                          <p:spTgt spid="5"/>
                                        </p:tgtEl>
                                      </p:cBhvr>
                                    </p:animEffect>
                                  </p:childTnLst>
                                </p:cTn>
                              </p:par>
                            </p:childTnLst>
                          </p:cTn>
                        </p:par>
                        <p:par>
                          <p:cTn id="18" fill="hold">
                            <p:stCondLst>
                              <p:cond delay="3000"/>
                            </p:stCondLst>
                            <p:childTnLst>
                              <p:par>
                                <p:cTn id="19" presetID="32" presetClass="emph" presetSubtype="0" fill="hold" nodeType="after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childTnLst>
                          </p:cTn>
                        </p:par>
                        <p:par>
                          <p:cTn id="25" fill="hold">
                            <p:stCondLst>
                              <p:cond delay="6000"/>
                            </p:stCondLst>
                            <p:childTnLst>
                              <p:par>
                                <p:cTn id="26" presetID="14" presetClass="entr" presetSubtype="1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611188" y="719138"/>
            <a:ext cx="7772400" cy="693737"/>
          </a:xfrm>
        </p:spPr>
        <p:txBody>
          <a:bodyPr/>
          <a:lstStyle/>
          <a:p>
            <a:r>
              <a:rPr lang="en-GB" altLang="en-US" dirty="0"/>
              <a:t>SEND Local Offer – NEW Information</a:t>
            </a:r>
          </a:p>
        </p:txBody>
      </p:sp>
      <p:pic>
        <p:nvPicPr>
          <p:cNvPr id="2" name="Content Placeholder 1" descr="Screen Clipping"/>
          <p:cNvPicPr>
            <a:picLocks noGrp="1" noChangeAspect="1"/>
          </p:cNvPicPr>
          <p:nvPr>
            <p:ph idx="1"/>
          </p:nvPr>
        </p:nvPicPr>
        <p:blipFill>
          <a:blip r:embed="rId3"/>
          <a:stretch>
            <a:fillRect/>
          </a:stretch>
        </p:blipFill>
        <p:spPr>
          <a:xfrm>
            <a:off x="5822950" y="1347788"/>
            <a:ext cx="2703513" cy="3913187"/>
          </a:xfrm>
          <a:effectLst>
            <a:outerShdw blurRad="292100" dist="139700" dir="2700000" algn="tl" rotWithShape="0">
              <a:srgbClr val="333333">
                <a:alpha val="65000"/>
              </a:srgbClr>
            </a:outerShdw>
          </a:effectLst>
        </p:spPr>
      </p:pic>
      <p:sp>
        <p:nvSpPr>
          <p:cNvPr id="6" name="Rectangle 5"/>
          <p:cNvSpPr/>
          <p:nvPr/>
        </p:nvSpPr>
        <p:spPr>
          <a:xfrm>
            <a:off x="5780101" y="5829444"/>
            <a:ext cx="3130537" cy="338554"/>
          </a:xfrm>
          <a:prstGeom prst="rect">
            <a:avLst/>
          </a:prstGeom>
        </p:spPr>
        <p:txBody>
          <a:bodyPr wrap="none">
            <a:spAutoFit/>
          </a:bodyPr>
          <a:lstStyle/>
          <a:p>
            <a:pPr eaLnBrk="0" fontAlgn="base" hangingPunct="0">
              <a:spcBef>
                <a:spcPct val="0"/>
              </a:spcBef>
              <a:spcAft>
                <a:spcPct val="0"/>
              </a:spcAft>
              <a:defRPr/>
            </a:pPr>
            <a:r>
              <a:rPr lang="en-GB" sz="1600" b="1" dirty="0">
                <a:solidFill>
                  <a:srgbClr val="007A87"/>
                </a:solidFill>
                <a:latin typeface="+mn-lt"/>
                <a:cs typeface="Arial" panose="020B0604020202020204" pitchFamily="34" charset="0"/>
              </a:rPr>
              <a:t>www.oldham.gov.uk/localoffer</a:t>
            </a:r>
          </a:p>
        </p:txBody>
      </p:sp>
      <p:sp>
        <p:nvSpPr>
          <p:cNvPr id="7" name="Left Arrow 6"/>
          <p:cNvSpPr/>
          <p:nvPr/>
        </p:nvSpPr>
        <p:spPr>
          <a:xfrm>
            <a:off x="5307013" y="5203825"/>
            <a:ext cx="2968625" cy="685800"/>
          </a:xfrm>
          <a:prstGeom prst="leftArrow">
            <a:avLst/>
          </a:prstGeom>
          <a:solidFill>
            <a:srgbClr val="00B3B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400" dirty="0">
                <a:solidFill>
                  <a:srgbClr val="FFFFFF"/>
                </a:solidFill>
              </a:rPr>
              <a:t>New Buttons and content added</a:t>
            </a:r>
          </a:p>
        </p:txBody>
      </p:sp>
      <p:sp>
        <p:nvSpPr>
          <p:cNvPr id="12" name="Left Arrow 11"/>
          <p:cNvSpPr/>
          <p:nvPr/>
        </p:nvSpPr>
        <p:spPr>
          <a:xfrm>
            <a:off x="5329238" y="6111875"/>
            <a:ext cx="3606800" cy="685800"/>
          </a:xfrm>
          <a:prstGeom prst="leftArrow">
            <a:avLst/>
          </a:prstGeom>
          <a:solidFill>
            <a:srgbClr val="00B3B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400" dirty="0">
                <a:solidFill>
                  <a:srgbClr val="FFFFFF"/>
                </a:solidFill>
              </a:rPr>
              <a:t>Accessibility Toolbar throughout Website</a:t>
            </a:r>
          </a:p>
        </p:txBody>
      </p:sp>
      <p:sp>
        <p:nvSpPr>
          <p:cNvPr id="13" name="Rectangle 12"/>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770562" y="1269377"/>
            <a:ext cx="4501526" cy="5439648"/>
          </a:xfrm>
          <a:prstGeom prst="rect">
            <a:avLst/>
          </a:prstGeom>
        </p:spPr>
      </p:pic>
      <p:sp>
        <p:nvSpPr>
          <p:cNvPr id="5" name="Right Arrow 4"/>
          <p:cNvSpPr/>
          <p:nvPr/>
        </p:nvSpPr>
        <p:spPr>
          <a:xfrm rot="21160241">
            <a:off x="238208" y="2641234"/>
            <a:ext cx="2447925" cy="719138"/>
          </a:xfrm>
          <a:prstGeom prst="rightArrow">
            <a:avLst/>
          </a:prstGeom>
          <a:solidFill>
            <a:srgbClr val="00B3B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600" dirty="0">
                <a:solidFill>
                  <a:srgbClr val="FFFFFF"/>
                </a:solidFill>
              </a:rPr>
              <a:t>New Animated Banner</a:t>
            </a:r>
          </a:p>
        </p:txBody>
      </p:sp>
      <p:pic>
        <p:nvPicPr>
          <p:cNvPr id="10" name="Picture 9"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943" y="1353283"/>
            <a:ext cx="507930" cy="511272"/>
          </a:xfrm>
          <a:prstGeom prst="rect">
            <a:avLst/>
          </a:prstGeom>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00" y="6354763"/>
            <a:ext cx="18573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371" y="6167998"/>
            <a:ext cx="644735" cy="648977"/>
          </a:xfrm>
          <a:prstGeom prst="rect">
            <a:avLst/>
          </a:prstGeom>
        </p:spPr>
      </p:pic>
      <p:pic>
        <p:nvPicPr>
          <p:cNvPr id="8" name="Picture 7" descr="Screen Clippi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8513" y="6354763"/>
            <a:ext cx="2625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2932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1000"/>
                                        <p:tgtEl>
                                          <p:spTgt spid="2"/>
                                        </p:tgtEl>
                                      </p:cBhvr>
                                    </p:animEffect>
                                  </p:childTnLst>
                                </p:cTn>
                              </p:par>
                            </p:childTnLst>
                          </p:cTn>
                        </p:par>
                        <p:par>
                          <p:cTn id="19" fill="hold">
                            <p:stCondLst>
                              <p:cond delay="2500"/>
                            </p:stCondLst>
                            <p:childTnLst>
                              <p:par>
                                <p:cTn id="20" presetID="2" presetClass="entr" presetSubtype="2"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21"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par>
                          <p:cTn id="38" fill="hold">
                            <p:stCondLst>
                              <p:cond delay="6000"/>
                            </p:stCondLst>
                            <p:childTnLst>
                              <p:par>
                                <p:cTn id="39" presetID="2" presetClass="entr" presetSubtype="2"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6500"/>
                            </p:stCondLst>
                            <p:childTnLst>
                              <p:par>
                                <p:cTn id="44" presetID="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par>
                          <p:cTn id="48" fill="hold">
                            <p:stCondLst>
                              <p:cond delay="7000"/>
                            </p:stCondLst>
                            <p:childTnLst>
                              <p:par>
                                <p:cTn id="49" presetID="45"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2000"/>
                                        <p:tgtEl>
                                          <p:spTgt spid="10"/>
                                        </p:tgtEl>
                                      </p:cBhvr>
                                    </p:animEffect>
                                    <p:anim calcmode="lin" valueType="num">
                                      <p:cBhvr>
                                        <p:cTn id="52" dur="2000" fill="hold"/>
                                        <p:tgtEl>
                                          <p:spTgt spid="10"/>
                                        </p:tgtEl>
                                        <p:attrNameLst>
                                          <p:attrName>ppt_w</p:attrName>
                                        </p:attrNameLst>
                                      </p:cBhvr>
                                      <p:tavLst>
                                        <p:tav tm="0" fmla="#ppt_w*sin(2.5*pi*$)">
                                          <p:val>
                                            <p:fltVal val="0"/>
                                          </p:val>
                                        </p:tav>
                                        <p:tav tm="100000">
                                          <p:val>
                                            <p:fltVal val="1"/>
                                          </p:val>
                                        </p:tav>
                                      </p:tavLst>
                                    </p:anim>
                                    <p:anim calcmode="lin" valueType="num">
                                      <p:cBhvr>
                                        <p:cTn id="5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2" grpId="0" animBg="1"/>
      <p:bldP spid="1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BCF6-F156-4E39-A15B-773394C9F186}"/>
              </a:ext>
            </a:extLst>
          </p:cNvPr>
          <p:cNvSpPr>
            <a:spLocks noGrp="1"/>
          </p:cNvSpPr>
          <p:nvPr>
            <p:ph type="title"/>
          </p:nvPr>
        </p:nvSpPr>
        <p:spPr/>
        <p:txBody>
          <a:bodyPr/>
          <a:lstStyle/>
          <a:p>
            <a:r>
              <a:rPr lang="en-GB" dirty="0"/>
              <a:t>What is the Local Offer?</a:t>
            </a:r>
          </a:p>
        </p:txBody>
      </p:sp>
      <p:sp>
        <p:nvSpPr>
          <p:cNvPr id="3" name="Content Placeholder 2">
            <a:extLst>
              <a:ext uri="{FF2B5EF4-FFF2-40B4-BE49-F238E27FC236}">
                <a16:creationId xmlns:a16="http://schemas.microsoft.com/office/drawing/2014/main" id="{95BCCDA5-5084-4641-A6B1-F1F41AE81AC8}"/>
              </a:ext>
            </a:extLst>
          </p:cNvPr>
          <p:cNvSpPr>
            <a:spLocks noGrp="1"/>
          </p:cNvSpPr>
          <p:nvPr>
            <p:ph idx="1"/>
          </p:nvPr>
        </p:nvSpPr>
        <p:spPr>
          <a:xfrm>
            <a:off x="467544" y="6034774"/>
            <a:ext cx="7772400" cy="769050"/>
          </a:xfrm>
        </p:spPr>
        <p:txBody>
          <a:bodyPr/>
          <a:lstStyle/>
          <a:p>
            <a:r>
              <a:rPr lang="en-GB" sz="1600" dirty="0">
                <a:hlinkClick r:id="rId2"/>
              </a:rPr>
              <a:t>www.oldham.gov.uk/info/200368/children_and_young_people_with_special_educational_needs_and_disabilities_local_offer/2129/oldhams_local_offer</a:t>
            </a:r>
            <a:r>
              <a:rPr lang="en-GB" sz="1600" dirty="0"/>
              <a:t> </a:t>
            </a:r>
          </a:p>
        </p:txBody>
      </p:sp>
      <p:pic>
        <p:nvPicPr>
          <p:cNvPr id="5" name="Picture 4">
            <a:hlinkClick r:id="rId2"/>
            <a:extLst>
              <a:ext uri="{FF2B5EF4-FFF2-40B4-BE49-F238E27FC236}">
                <a16:creationId xmlns:a16="http://schemas.microsoft.com/office/drawing/2014/main" id="{D7AC70E6-9AEC-47F5-BBD5-8E59C9AB4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39" y="1484784"/>
            <a:ext cx="7083752" cy="4549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5600050"/>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Language Translation Feature</a:t>
            </a:r>
          </a:p>
        </p:txBody>
      </p:sp>
      <p:pic>
        <p:nvPicPr>
          <p:cNvPr id="12" name="Picture 11" descr="Screen Clipping"/>
          <p:cNvPicPr>
            <a:picLocks noChangeAspect="1"/>
          </p:cNvPicPr>
          <p:nvPr/>
        </p:nvPicPr>
        <p:blipFill rotWithShape="1">
          <a:blip r:embed="rId3">
            <a:extLst>
              <a:ext uri="{28A0092B-C50C-407E-A947-70E740481C1C}">
                <a14:useLocalDpi xmlns:a14="http://schemas.microsoft.com/office/drawing/2010/main" val="0"/>
              </a:ext>
            </a:extLst>
          </a:blip>
          <a:srcRect r="1010" b="26489"/>
          <a:stretch/>
        </p:blipFill>
        <p:spPr>
          <a:xfrm>
            <a:off x="5970196" y="2625975"/>
            <a:ext cx="3071433" cy="4022598"/>
          </a:xfrm>
          <a:prstGeom prst="rect">
            <a:avLst/>
          </a:prstGeom>
          <a:noFill/>
          <a:ln>
            <a:noFill/>
          </a:ln>
        </p:spPr>
      </p:pic>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18779"/>
          <a:stretch/>
        </p:blipFill>
        <p:spPr>
          <a:xfrm>
            <a:off x="142397" y="1876019"/>
            <a:ext cx="4184762" cy="4685647"/>
          </a:xfrm>
          <a:prstGeom prst="rect">
            <a:avLst/>
          </a:prstGeom>
        </p:spPr>
      </p:pic>
      <p:pic>
        <p:nvPicPr>
          <p:cNvPr id="8" name="Picture 2" descr="Image result for click fingers"/>
          <p:cNvPicPr>
            <a:picLocks noChangeAspect="1" noChangeArrowheads="1"/>
          </p:cNvPicPr>
          <p:nvPr/>
        </p:nvPicPr>
        <p:blipFill>
          <a:blip r:embed="rId5"/>
          <a:srcRect/>
          <a:stretch>
            <a:fillRect/>
          </a:stretch>
        </p:blipFill>
        <p:spPr bwMode="auto">
          <a:xfrm>
            <a:off x="177657" y="2270375"/>
            <a:ext cx="709853" cy="71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ight Arrow 2"/>
          <p:cNvSpPr/>
          <p:nvPr/>
        </p:nvSpPr>
        <p:spPr>
          <a:xfrm rot="21236971">
            <a:off x="1065937" y="1364161"/>
            <a:ext cx="4335196" cy="1277985"/>
          </a:xfrm>
          <a:prstGeom prst="rightArrow">
            <a:avLst>
              <a:gd name="adj1" fmla="val 62816"/>
              <a:gd name="adj2" fmla="val 41633"/>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a:r>
              <a:rPr lang="en-GB" dirty="0"/>
              <a:t>Opens up translation and audio Toolbar</a:t>
            </a:r>
          </a:p>
        </p:txBody>
      </p:sp>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810" y="1371360"/>
            <a:ext cx="3545819" cy="857102"/>
          </a:xfrm>
          <a:prstGeom prst="rect">
            <a:avLst/>
          </a:prstGeom>
        </p:spPr>
      </p:pic>
      <p:sp>
        <p:nvSpPr>
          <p:cNvPr id="9" name="Oval 8"/>
          <p:cNvSpPr/>
          <p:nvPr/>
        </p:nvSpPr>
        <p:spPr>
          <a:xfrm>
            <a:off x="27718" y="1666470"/>
            <a:ext cx="907470"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197444" y="1322175"/>
            <a:ext cx="522727" cy="5492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a:off x="3347864" y="3190471"/>
            <a:ext cx="2708055" cy="3157192"/>
          </a:xfrm>
          <a:prstGeom prst="rightArrow">
            <a:avLst>
              <a:gd name="adj1" fmla="val 66360"/>
              <a:gd name="adj2" fmla="val 23489"/>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a:r>
              <a:rPr lang="en-GB" sz="2000" dirty="0"/>
              <a:t>From English </a:t>
            </a:r>
          </a:p>
          <a:p>
            <a:pPr marL="144000"/>
            <a:r>
              <a:rPr lang="en-GB" sz="2000" dirty="0"/>
              <a:t>to Romanian language</a:t>
            </a:r>
          </a:p>
          <a:p>
            <a:pPr marL="144000"/>
            <a:r>
              <a:rPr lang="en-GB" sz="2000" dirty="0"/>
              <a:t>Instantly on any computer, tablet or smart phone.</a:t>
            </a:r>
          </a:p>
        </p:txBody>
      </p:sp>
      <p:sp>
        <p:nvSpPr>
          <p:cNvPr id="14" name="Rectangle 13"/>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spTree>
    <p:extLst>
      <p:ext uri="{BB962C8B-B14F-4D97-AF65-F5344CB8AC3E}">
        <p14:creationId xmlns:p14="http://schemas.microsoft.com/office/powerpoint/2010/main" val="5884043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2" presetClass="entr" presetSubtype="1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000"/>
                            </p:stCondLst>
                            <p:childTnLst>
                              <p:par>
                                <p:cTn id="27" presetID="21"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childTnLst>
                          </p:cTn>
                        </p:par>
                        <p:par>
                          <p:cTn id="30" fill="hold">
                            <p:stCondLst>
                              <p:cond delay="3000"/>
                            </p:stCondLst>
                            <p:childTnLst>
                              <p:par>
                                <p:cTn id="31" presetID="14" presetClass="entr" presetSubtype="1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40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585" y="2345848"/>
            <a:ext cx="5928000" cy="2103708"/>
          </a:xfrm>
          <a:prstGeom prst="rect">
            <a:avLst/>
          </a:prstGeom>
          <a:ln>
            <a:noFill/>
          </a:ln>
          <a:effectLst>
            <a:outerShdw blurRad="292100" dist="139700" dir="2700000" algn="tl" rotWithShape="0">
              <a:srgbClr val="333333">
                <a:alpha val="65000"/>
              </a:srgbClr>
            </a:outerShdw>
          </a:effectLst>
        </p:spPr>
      </p:pic>
      <p:pic>
        <p:nvPicPr>
          <p:cNvPr id="12"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11450" t="49647" r="38494" b="26842"/>
          <a:stretch/>
        </p:blipFill>
        <p:spPr bwMode="auto">
          <a:xfrm>
            <a:off x="181088" y="1314305"/>
            <a:ext cx="2632888" cy="13201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itle 1"/>
          <p:cNvSpPr>
            <a:spLocks noGrp="1"/>
          </p:cNvSpPr>
          <p:nvPr>
            <p:ph type="title"/>
          </p:nvPr>
        </p:nvSpPr>
        <p:spPr>
          <a:xfrm>
            <a:off x="611188" y="701675"/>
            <a:ext cx="7772400" cy="693738"/>
          </a:xfrm>
        </p:spPr>
        <p:txBody>
          <a:bodyPr/>
          <a:lstStyle/>
          <a:p>
            <a:r>
              <a:rPr lang="en-GB" altLang="en-US"/>
              <a:t>SEND Local Offer – Activities directory</a:t>
            </a:r>
          </a:p>
        </p:txBody>
      </p:sp>
      <p:sp>
        <p:nvSpPr>
          <p:cNvPr id="6" name="Rectangle 5"/>
          <p:cNvSpPr/>
          <p:nvPr/>
        </p:nvSpPr>
        <p:spPr>
          <a:xfrm>
            <a:off x="371994" y="5918056"/>
            <a:ext cx="8951008" cy="830997"/>
          </a:xfrm>
          <a:prstGeom prst="rect">
            <a:avLst/>
          </a:prstGeom>
          <a:solidFill>
            <a:schemeClr val="bg1"/>
          </a:solidFill>
          <a:ln>
            <a:solidFill>
              <a:srgbClr val="007A87"/>
            </a:solidFill>
          </a:ln>
        </p:spPr>
        <p:txBody>
          <a:bodyPr wrap="square">
            <a:spAutoFit/>
          </a:bodyPr>
          <a:lstStyle/>
          <a:p>
            <a:pPr eaLnBrk="0" fontAlgn="base" hangingPunct="0">
              <a:spcBef>
                <a:spcPct val="0"/>
              </a:spcBef>
              <a:spcAft>
                <a:spcPct val="0"/>
              </a:spcAft>
              <a:defRPr/>
            </a:pPr>
            <a:r>
              <a:rPr lang="en-GB" b="1" dirty="0">
                <a:solidFill>
                  <a:srgbClr val="007A87"/>
                </a:solidFill>
                <a:latin typeface="+mn-lt"/>
                <a:cs typeface="Arial" panose="020B0604020202020204" pitchFamily="34" charset="0"/>
              </a:rPr>
              <a:t>Please let us know if there are any more we can add: </a:t>
            </a:r>
            <a:r>
              <a:rPr lang="en-GB" b="1" dirty="0">
                <a:solidFill>
                  <a:srgbClr val="007A87"/>
                </a:solidFill>
                <a:latin typeface="+mn-lt"/>
                <a:cs typeface="Arial" panose="020B0604020202020204" pitchFamily="34" charset="0"/>
                <a:hlinkClick r:id="rId5"/>
              </a:rPr>
              <a:t>local.offer@oldham.gov.uk</a:t>
            </a:r>
            <a:endParaRPr lang="en-GB" b="1" dirty="0">
              <a:solidFill>
                <a:srgbClr val="007A87"/>
              </a:solidFill>
              <a:latin typeface="+mn-lt"/>
              <a:cs typeface="Arial" panose="020B0604020202020204" pitchFamily="34" charset="0"/>
            </a:endParaRPr>
          </a:p>
        </p:txBody>
      </p:sp>
      <p:pic>
        <p:nvPicPr>
          <p:cNvPr id="1026" name="Picture 2" descr="Image result for click fingers"/>
          <p:cNvPicPr>
            <a:picLocks noChangeAspect="1" noChangeArrowheads="1"/>
          </p:cNvPicPr>
          <p:nvPr/>
        </p:nvPicPr>
        <p:blipFill>
          <a:blip r:embed="rId6"/>
          <a:srcRect/>
          <a:stretch>
            <a:fillRect/>
          </a:stretch>
        </p:blipFill>
        <p:spPr bwMode="auto">
          <a:xfrm>
            <a:off x="1754474" y="1812448"/>
            <a:ext cx="533400" cy="53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71994" y="4917270"/>
            <a:ext cx="8475591" cy="991419"/>
          </a:xfrm>
          <a:solidFill>
            <a:srgbClr val="00B0F0"/>
          </a:solidFill>
        </p:spPr>
        <p:txBody>
          <a:bodyPr/>
          <a:lstStyle/>
          <a:p>
            <a:pPr marL="0" indent="0">
              <a:buNone/>
            </a:pPr>
            <a:r>
              <a:rPr lang="en-GB" b="1" dirty="0">
                <a:solidFill>
                  <a:srgbClr val="002060"/>
                </a:solidFill>
              </a:rPr>
              <a:t>158</a:t>
            </a:r>
            <a:r>
              <a:rPr lang="en-GB" b="1" dirty="0">
                <a:solidFill>
                  <a:schemeClr val="bg1"/>
                </a:solidFill>
              </a:rPr>
              <a:t> more activities/services added between July 2018  – April 2019</a:t>
            </a:r>
          </a:p>
        </p:txBody>
      </p:sp>
      <p:sp>
        <p:nvSpPr>
          <p:cNvPr id="13" name="Left Arrow 12"/>
          <p:cNvSpPr/>
          <p:nvPr/>
        </p:nvSpPr>
        <p:spPr>
          <a:xfrm rot="16200000">
            <a:off x="5706510" y="4225976"/>
            <a:ext cx="750314" cy="512501"/>
          </a:xfrm>
          <a:prstGeom prst="leftArrow">
            <a:avLst>
              <a:gd name="adj1" fmla="val 50000"/>
              <a:gd name="adj2" fmla="val 60102"/>
            </a:avLst>
          </a:prstGeom>
          <a:solidFill>
            <a:srgbClr val="007A8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sp>
        <p:nvSpPr>
          <p:cNvPr id="14" name="Left Arrow 13"/>
          <p:cNvSpPr/>
          <p:nvPr/>
        </p:nvSpPr>
        <p:spPr>
          <a:xfrm rot="12837784">
            <a:off x="2580861" y="2090999"/>
            <a:ext cx="992331" cy="370939"/>
          </a:xfrm>
          <a:prstGeom prst="leftArrow">
            <a:avLst/>
          </a:prstGeom>
          <a:solidFill>
            <a:srgbClr val="007A8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sp>
        <p:nvSpPr>
          <p:cNvPr id="11" name="Rectangle 10"/>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spTree>
    <p:extLst>
      <p:ext uri="{BB962C8B-B14F-4D97-AF65-F5344CB8AC3E}">
        <p14:creationId xmlns:p14="http://schemas.microsoft.com/office/powerpoint/2010/main" val="17101167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childTnLst>
                          </p:cTn>
                        </p:par>
                        <p:par>
                          <p:cTn id="17" fill="hold">
                            <p:stCondLst>
                              <p:cond delay="20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
                                            <p:bg/>
                                          </p:spTgt>
                                        </p:tgtEl>
                                        <p:attrNameLst>
                                          <p:attrName>style.visibility</p:attrName>
                                        </p:attrNameLst>
                                      </p:cBhvr>
                                      <p:to>
                                        <p:strVal val="visible"/>
                                      </p:to>
                                    </p:set>
                                    <p:animEffect transition="in" filter="wipe(up)">
                                      <p:cBhvr>
                                        <p:cTn id="28" dur="500"/>
                                        <p:tgtEl>
                                          <p:spTgt spid="2">
                                            <p:bg/>
                                          </p:spTgt>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up)">
                                      <p:cBhvr>
                                        <p:cTn id="32" dur="500"/>
                                        <p:tgtEl>
                                          <p:spTgt spid="2">
                                            <p:txEl>
                                              <p:pRg st="0" end="0"/>
                                            </p:txEl>
                                          </p:spTgt>
                                        </p:tgtEl>
                                      </p:cBhvr>
                                    </p:animEffect>
                                  </p:childTnLst>
                                </p:cTn>
                              </p:par>
                            </p:childTnLst>
                          </p:cTn>
                        </p:par>
                        <p:par>
                          <p:cTn id="33" fill="hold">
                            <p:stCondLst>
                              <p:cond delay="4000"/>
                            </p:stCondLst>
                            <p:childTnLst>
                              <p:par>
                                <p:cTn id="34" presetID="14"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par>
                          <p:cTn id="37" fill="hold">
                            <p:stCondLst>
                              <p:cond delay="4500"/>
                            </p:stCondLst>
                            <p:childTnLst>
                              <p:par>
                                <p:cTn id="38" presetID="2" presetClass="entr" presetSubtype="4"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build="p" animBg="1"/>
      <p:bldP spid="13" grpId="0" animBg="1"/>
      <p:bldP spid="14"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346" y="2318364"/>
            <a:ext cx="5131596" cy="45741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GB" dirty="0"/>
              <a:t>Information and advice sheets - SEND</a:t>
            </a:r>
            <a:br>
              <a:rPr lang="en-GB" dirty="0"/>
            </a:br>
            <a:endParaRPr lang="en-GB"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948" y="1294870"/>
            <a:ext cx="3848653" cy="910298"/>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588" y="1307688"/>
            <a:ext cx="1902313" cy="884662"/>
          </a:xfrm>
          <a:prstGeom prst="rect">
            <a:avLst/>
          </a:prstGeom>
          <a:ln>
            <a:noFill/>
          </a:ln>
          <a:effectLst>
            <a:outerShdw blurRad="292100" dist="139700" dir="2700000" algn="tl" rotWithShape="0">
              <a:srgbClr val="333333">
                <a:alpha val="65000"/>
              </a:srgbClr>
            </a:outerShdw>
          </a:effectLst>
        </p:spPr>
      </p:pic>
      <p:pic>
        <p:nvPicPr>
          <p:cNvPr id="9" name="Picture 2" descr="Image result for click fingers"/>
          <p:cNvPicPr>
            <a:picLocks noChangeAspect="1" noChangeArrowheads="1"/>
          </p:cNvPicPr>
          <p:nvPr/>
        </p:nvPicPr>
        <p:blipFill>
          <a:blip r:embed="rId5"/>
          <a:srcRect/>
          <a:stretch>
            <a:fillRect/>
          </a:stretch>
        </p:blipFill>
        <p:spPr bwMode="auto">
          <a:xfrm>
            <a:off x="1099306" y="1659607"/>
            <a:ext cx="657510" cy="6587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Left Arrow 9"/>
          <p:cNvSpPr/>
          <p:nvPr/>
        </p:nvSpPr>
        <p:spPr>
          <a:xfrm rot="10800000">
            <a:off x="2312238" y="1681727"/>
            <a:ext cx="1420776" cy="228122"/>
          </a:xfrm>
          <a:prstGeom prst="leftArrow">
            <a:avLst>
              <a:gd name="adj1" fmla="val 50000"/>
              <a:gd name="adj2" fmla="val 86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sp>
        <p:nvSpPr>
          <p:cNvPr id="11" name="Left Arrow 10"/>
          <p:cNvSpPr/>
          <p:nvPr/>
        </p:nvSpPr>
        <p:spPr>
          <a:xfrm flipV="1">
            <a:off x="4697190" y="4238022"/>
            <a:ext cx="1977931" cy="514900"/>
          </a:xfrm>
          <a:prstGeom prst="leftArrow">
            <a:avLst>
              <a:gd name="adj1" fmla="val 50000"/>
              <a:gd name="adj2" fmla="val 86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sp>
        <p:nvSpPr>
          <p:cNvPr id="3" name="Rectangular Callout 2"/>
          <p:cNvSpPr/>
          <p:nvPr/>
        </p:nvSpPr>
        <p:spPr>
          <a:xfrm>
            <a:off x="6493946" y="3954036"/>
            <a:ext cx="2493311" cy="1082871"/>
          </a:xfrm>
          <a:prstGeom prst="wedgeRectCallout">
            <a:avLst>
              <a:gd name="adj1" fmla="val -31797"/>
              <a:gd name="adj2" fmla="val -218684"/>
            </a:avLst>
          </a:prstGeom>
          <a:solidFill>
            <a:srgbClr val="0080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Screen Clipping"/>
          <p:cNvPicPr>
            <a:picLocks noChangeAspect="1"/>
          </p:cNvPicPr>
          <p:nvPr/>
        </p:nvPicPr>
        <p:blipFill rotWithShape="1">
          <a:blip r:embed="rId3">
            <a:extLst>
              <a:ext uri="{28A0092B-C50C-407E-A947-70E740481C1C}">
                <a14:useLocalDpi xmlns:a14="http://schemas.microsoft.com/office/drawing/2010/main" val="0"/>
              </a:ext>
            </a:extLst>
          </a:blip>
          <a:srcRect l="64016" t="42845" r="6738" b="5635"/>
          <a:stretch/>
        </p:blipFill>
        <p:spPr>
          <a:xfrm>
            <a:off x="6584532" y="3988631"/>
            <a:ext cx="2312138" cy="1013680"/>
          </a:xfrm>
          <a:prstGeom prst="rect">
            <a:avLst/>
          </a:prstGeom>
          <a:ln>
            <a:noFill/>
          </a:ln>
          <a:effectLst/>
        </p:spPr>
      </p:pic>
      <p:sp>
        <p:nvSpPr>
          <p:cNvPr id="14" name="Rectangle 13"/>
          <p:cNvSpPr/>
          <p:nvPr/>
        </p:nvSpPr>
        <p:spPr>
          <a:xfrm>
            <a:off x="1982788" y="53215"/>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spTree>
    <p:extLst>
      <p:ext uri="{BB962C8B-B14F-4D97-AF65-F5344CB8AC3E}">
        <p14:creationId xmlns:p14="http://schemas.microsoft.com/office/powerpoint/2010/main" val="23648371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2500"/>
                            </p:stCondLst>
                            <p:childTnLst>
                              <p:par>
                                <p:cTn id="26" presetID="14" presetClass="entr" presetSubtype="1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par>
                          <p:cTn id="29" fill="hold">
                            <p:stCondLst>
                              <p:cond delay="30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childTnLst>
                          </p:cTn>
                        </p:par>
                        <p:par>
                          <p:cTn id="33" fill="hold">
                            <p:stCondLst>
                              <p:cond delay="3500"/>
                            </p:stCondLst>
                            <p:childTnLst>
                              <p:par>
                                <p:cTn id="34" presetID="26"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80">
                                          <p:stCondLst>
                                            <p:cond delay="0"/>
                                          </p:stCondLst>
                                        </p:cTn>
                                        <p:tgtEl>
                                          <p:spTgt spid="5"/>
                                        </p:tgtEl>
                                      </p:cBhvr>
                                    </p:animEffect>
                                    <p:anim calcmode="lin" valueType="num">
                                      <p:cBhvr>
                                        <p:cTn id="3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2" dur="26">
                                          <p:stCondLst>
                                            <p:cond delay="650"/>
                                          </p:stCondLst>
                                        </p:cTn>
                                        <p:tgtEl>
                                          <p:spTgt spid="5"/>
                                        </p:tgtEl>
                                      </p:cBhvr>
                                      <p:to x="100000" y="60000"/>
                                    </p:animScale>
                                    <p:animScale>
                                      <p:cBhvr>
                                        <p:cTn id="43" dur="166" decel="50000">
                                          <p:stCondLst>
                                            <p:cond delay="676"/>
                                          </p:stCondLst>
                                        </p:cTn>
                                        <p:tgtEl>
                                          <p:spTgt spid="5"/>
                                        </p:tgtEl>
                                      </p:cBhvr>
                                      <p:to x="100000" y="100000"/>
                                    </p:animScale>
                                    <p:animScale>
                                      <p:cBhvr>
                                        <p:cTn id="44" dur="26">
                                          <p:stCondLst>
                                            <p:cond delay="1312"/>
                                          </p:stCondLst>
                                        </p:cTn>
                                        <p:tgtEl>
                                          <p:spTgt spid="5"/>
                                        </p:tgtEl>
                                      </p:cBhvr>
                                      <p:to x="100000" y="80000"/>
                                    </p:animScale>
                                    <p:animScale>
                                      <p:cBhvr>
                                        <p:cTn id="45" dur="166" decel="50000">
                                          <p:stCondLst>
                                            <p:cond delay="1338"/>
                                          </p:stCondLst>
                                        </p:cTn>
                                        <p:tgtEl>
                                          <p:spTgt spid="5"/>
                                        </p:tgtEl>
                                      </p:cBhvr>
                                      <p:to x="100000" y="100000"/>
                                    </p:animScale>
                                    <p:animScale>
                                      <p:cBhvr>
                                        <p:cTn id="46" dur="26">
                                          <p:stCondLst>
                                            <p:cond delay="1642"/>
                                          </p:stCondLst>
                                        </p:cTn>
                                        <p:tgtEl>
                                          <p:spTgt spid="5"/>
                                        </p:tgtEl>
                                      </p:cBhvr>
                                      <p:to x="100000" y="90000"/>
                                    </p:animScale>
                                    <p:animScale>
                                      <p:cBhvr>
                                        <p:cTn id="47" dur="166" decel="50000">
                                          <p:stCondLst>
                                            <p:cond delay="1668"/>
                                          </p:stCondLst>
                                        </p:cTn>
                                        <p:tgtEl>
                                          <p:spTgt spid="5"/>
                                        </p:tgtEl>
                                      </p:cBhvr>
                                      <p:to x="100000" y="100000"/>
                                    </p:animScale>
                                    <p:animScale>
                                      <p:cBhvr>
                                        <p:cTn id="48" dur="26">
                                          <p:stCondLst>
                                            <p:cond delay="1808"/>
                                          </p:stCondLst>
                                        </p:cTn>
                                        <p:tgtEl>
                                          <p:spTgt spid="5"/>
                                        </p:tgtEl>
                                      </p:cBhvr>
                                      <p:to x="100000" y="95000"/>
                                    </p:animScale>
                                    <p:animScale>
                                      <p:cBhvr>
                                        <p:cTn id="49" dur="166" decel="50000">
                                          <p:stCondLst>
                                            <p:cond delay="1834"/>
                                          </p:stCondLst>
                                        </p:cTn>
                                        <p:tgtEl>
                                          <p:spTgt spid="5"/>
                                        </p:tgtEl>
                                      </p:cBhvr>
                                      <p:to x="100000" y="100000"/>
                                    </p:animScale>
                                  </p:childTnLst>
                                </p:cTn>
                              </p:par>
                            </p:childTnLst>
                          </p:cTn>
                        </p:par>
                        <p:par>
                          <p:cTn id="50" fill="hold">
                            <p:stCondLst>
                              <p:cond delay="5500"/>
                            </p:stCondLst>
                            <p:childTnLst>
                              <p:par>
                                <p:cTn id="51" presetID="2" presetClass="entr" presetSubtype="4"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458" y="1615179"/>
            <a:ext cx="7926342" cy="4635753"/>
          </a:xfrm>
        </p:spPr>
      </p:pic>
      <p:sp>
        <p:nvSpPr>
          <p:cNvPr id="2" name="Title 1"/>
          <p:cNvSpPr>
            <a:spLocks noGrp="1"/>
          </p:cNvSpPr>
          <p:nvPr>
            <p:ph type="title"/>
          </p:nvPr>
        </p:nvSpPr>
        <p:spPr>
          <a:xfrm>
            <a:off x="323528" y="720471"/>
            <a:ext cx="8676456" cy="1143000"/>
          </a:xfrm>
        </p:spPr>
        <p:txBody>
          <a:bodyPr/>
          <a:lstStyle/>
          <a:p>
            <a:r>
              <a:rPr lang="en-GB" dirty="0"/>
              <a:t>Governor Webpage </a:t>
            </a:r>
            <a:r>
              <a:rPr lang="en-GB" sz="2800" dirty="0">
                <a:solidFill>
                  <a:schemeClr val="tx1"/>
                </a:solidFill>
                <a:effectLst>
                  <a:glow rad="101600">
                    <a:srgbClr val="3CF0CE">
                      <a:alpha val="60000"/>
                    </a:srgbClr>
                  </a:glow>
                </a:effectLst>
              </a:rPr>
              <a:t>www.oldham.gov.uk/governors</a:t>
            </a:r>
            <a:r>
              <a:rPr lang="en-GB" sz="2400" dirty="0"/>
              <a:t> </a:t>
            </a:r>
          </a:p>
        </p:txBody>
      </p:sp>
      <p:cxnSp>
        <p:nvCxnSpPr>
          <p:cNvPr id="7" name="Straight Arrow Connector 6"/>
          <p:cNvCxnSpPr/>
          <p:nvPr/>
        </p:nvCxnSpPr>
        <p:spPr>
          <a:xfrm>
            <a:off x="1907725" y="5565063"/>
            <a:ext cx="561575" cy="7093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2051720" y="6237312"/>
            <a:ext cx="4320480" cy="46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2400" kern="0"/>
              <a:t>Password protected</a:t>
            </a:r>
            <a:endParaRPr lang="en-GB" sz="2400" kern="0" dirty="0"/>
          </a:p>
        </p:txBody>
      </p:sp>
      <p:cxnSp>
        <p:nvCxnSpPr>
          <p:cNvPr id="10" name="Straight Arrow Connector 9"/>
          <p:cNvCxnSpPr/>
          <p:nvPr/>
        </p:nvCxnSpPr>
        <p:spPr>
          <a:xfrm>
            <a:off x="2051720" y="4437112"/>
            <a:ext cx="1089992"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63888" y="4437112"/>
            <a:ext cx="72008" cy="1800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20967805">
            <a:off x="1125488" y="5387725"/>
            <a:ext cx="1008112" cy="35467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New</a:t>
            </a:r>
            <a:endParaRPr lang="en-GB" dirty="0">
              <a:solidFill>
                <a:schemeClr val="bg1"/>
              </a:solidFill>
            </a:endParaRPr>
          </a:p>
        </p:txBody>
      </p:sp>
    </p:spTree>
    <p:extLst>
      <p:ext uri="{BB962C8B-B14F-4D97-AF65-F5344CB8AC3E}">
        <p14:creationId xmlns:p14="http://schemas.microsoft.com/office/powerpoint/2010/main" val="193902606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90" y="3278649"/>
            <a:ext cx="5856706" cy="1759472"/>
          </a:xfrm>
          <a:prstGeom prst="rect">
            <a:avLst/>
          </a:prstGeom>
          <a:ln>
            <a:noFill/>
          </a:ln>
          <a:effectLst>
            <a:outerShdw blurRad="292100" dist="139700" dir="2700000" algn="tl" rotWithShape="0">
              <a:srgbClr val="333333">
                <a:alpha val="65000"/>
              </a:srgbClr>
            </a:outerShdw>
          </a:effectLst>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35" y="1514653"/>
            <a:ext cx="3134162" cy="1457528"/>
          </a:xfrm>
          <a:prstGeom prst="rect">
            <a:avLst/>
          </a:prstGeom>
          <a:ln>
            <a:noFill/>
          </a:ln>
          <a:effectLst>
            <a:outerShdw blurRad="292100" dist="139700" dir="2700000" algn="tl" rotWithShape="0">
              <a:srgbClr val="333333">
                <a:alpha val="65000"/>
              </a:srgbClr>
            </a:outerShdw>
          </a:effectLst>
        </p:spPr>
      </p:pic>
      <p:sp>
        <p:nvSpPr>
          <p:cNvPr id="89090" name="Title 1"/>
          <p:cNvSpPr>
            <a:spLocks noGrp="1"/>
          </p:cNvSpPr>
          <p:nvPr>
            <p:ph type="title"/>
          </p:nvPr>
        </p:nvSpPr>
        <p:spPr>
          <a:xfrm>
            <a:off x="611188" y="719140"/>
            <a:ext cx="7772400" cy="693737"/>
          </a:xfrm>
        </p:spPr>
        <p:txBody>
          <a:bodyPr/>
          <a:lstStyle/>
          <a:p>
            <a:r>
              <a:rPr lang="en-GB" altLang="en-US"/>
              <a:t>SEND Local Offer – Apps</a:t>
            </a:r>
          </a:p>
        </p:txBody>
      </p:sp>
      <p:sp>
        <p:nvSpPr>
          <p:cNvPr id="6" name="Rectangle 5"/>
          <p:cNvSpPr>
            <a:spLocks noChangeArrowheads="1"/>
          </p:cNvSpPr>
          <p:nvPr/>
        </p:nvSpPr>
        <p:spPr bwMode="auto">
          <a:xfrm>
            <a:off x="354013" y="6308725"/>
            <a:ext cx="3492500" cy="368300"/>
          </a:xfrm>
          <a:prstGeom prst="rect">
            <a:avLst/>
          </a:prstGeom>
          <a:solidFill>
            <a:schemeClr val="bg1"/>
          </a:solidFill>
          <a:ln w="9525">
            <a:solidFill>
              <a:srgbClr val="007A87"/>
            </a:solidFill>
            <a:miter lim="800000"/>
            <a:headEnd/>
            <a:tailEnd/>
          </a:ln>
        </p:spPr>
        <p:txBody>
          <a:bodyPr wrap="none">
            <a:spAutoFit/>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eaLnBrk="0" fontAlgn="base" hangingPunct="0">
              <a:spcBef>
                <a:spcPct val="0"/>
              </a:spcBef>
              <a:spcAft>
                <a:spcPct val="0"/>
              </a:spcAft>
              <a:buFontTx/>
              <a:buNone/>
            </a:pPr>
            <a:r>
              <a:rPr lang="en-GB" altLang="en-US" sz="1800" b="1">
                <a:solidFill>
                  <a:srgbClr val="007A87"/>
                </a:solidFill>
                <a:cs typeface="Arial" panose="020B0604020202020204" pitchFamily="34" charset="0"/>
              </a:rPr>
              <a:t>www.oldham.gov.uk/localoffer</a:t>
            </a:r>
          </a:p>
        </p:txBody>
      </p:sp>
      <p:pic>
        <p:nvPicPr>
          <p:cNvPr id="9" name="Picture 2" descr="Image result for click fingers"/>
          <p:cNvPicPr>
            <a:picLocks noChangeAspect="1" noChangeArrowheads="1"/>
          </p:cNvPicPr>
          <p:nvPr/>
        </p:nvPicPr>
        <p:blipFill>
          <a:blip r:embed="rId5"/>
          <a:srcRect/>
          <a:stretch>
            <a:fillRect/>
          </a:stretch>
        </p:blipFill>
        <p:spPr bwMode="auto">
          <a:xfrm>
            <a:off x="1347046" y="2417419"/>
            <a:ext cx="836613" cy="838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Left Arrow 7"/>
          <p:cNvSpPr/>
          <p:nvPr/>
        </p:nvSpPr>
        <p:spPr>
          <a:xfrm rot="15092630">
            <a:off x="1993396" y="2949108"/>
            <a:ext cx="1304700" cy="207311"/>
          </a:xfrm>
          <a:prstGeom prst="leftArrow">
            <a:avLst>
              <a:gd name="adj1" fmla="val 50000"/>
              <a:gd name="adj2" fmla="val 86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sp>
        <p:nvSpPr>
          <p:cNvPr id="10" name="Left Arrow 9"/>
          <p:cNvSpPr/>
          <p:nvPr/>
        </p:nvSpPr>
        <p:spPr>
          <a:xfrm rot="11703622" flipV="1">
            <a:off x="2956890" y="5017418"/>
            <a:ext cx="3413058" cy="265798"/>
          </a:xfrm>
          <a:prstGeom prst="leftArrow">
            <a:avLst>
              <a:gd name="adj1" fmla="val 50000"/>
              <a:gd name="adj2" fmla="val 865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2400">
              <a:solidFill>
                <a:srgbClr val="FFFFFF"/>
              </a:solidFill>
            </a:endParaRPr>
          </a:p>
        </p:txBody>
      </p:sp>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691" y="166159"/>
            <a:ext cx="2222052" cy="65786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1558713" y="76383"/>
            <a:ext cx="4787153" cy="461665"/>
          </a:xfrm>
          <a:prstGeom prst="rect">
            <a:avLst/>
          </a:prstGeom>
          <a:solidFill>
            <a:schemeClr val="bg1">
              <a:lumMod val="85000"/>
            </a:schemeClr>
          </a:solidFill>
        </p:spPr>
        <p:txBody>
          <a:bodyPr wrap="square">
            <a:spAutoFit/>
          </a:bodyPr>
          <a:lstStyle/>
          <a:p>
            <a:pPr algn="ctr"/>
            <a:r>
              <a:rPr lang="en-GB" sz="2400" b="1" dirty="0"/>
              <a:t>www.oldham.gov.uk/localoffer</a:t>
            </a:r>
          </a:p>
        </p:txBody>
      </p:sp>
    </p:spTree>
    <p:extLst>
      <p:ext uri="{BB962C8B-B14F-4D97-AF65-F5344CB8AC3E}">
        <p14:creationId xmlns:p14="http://schemas.microsoft.com/office/powerpoint/2010/main" val="40916473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5"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anim calcmode="lin" valueType="num">
                                      <p:cBhvr>
                                        <p:cTn id="37" dur="2000" fill="hold"/>
                                        <p:tgtEl>
                                          <p:spTgt spid="6"/>
                                        </p:tgtEl>
                                        <p:attrNameLst>
                                          <p:attrName>ppt_w</p:attrName>
                                        </p:attrNameLst>
                                      </p:cBhvr>
                                      <p:tavLst>
                                        <p:tav tm="0" fmla="#ppt_w*sin(2.5*pi*$)">
                                          <p:val>
                                            <p:fltVal val="0"/>
                                          </p:val>
                                        </p:tav>
                                        <p:tav tm="100000">
                                          <p:val>
                                            <p:fltVal val="1"/>
                                          </p:val>
                                        </p:tav>
                                      </p:tavLst>
                                    </p:anim>
                                    <p:anim calcmode="lin" valueType="num">
                                      <p:cBhvr>
                                        <p:cTn id="38" dur="2000" fill="hold"/>
                                        <p:tgtEl>
                                          <p:spTgt spid="6"/>
                                        </p:tgtEl>
                                        <p:attrNameLst>
                                          <p:attrName>ppt_h</p:attrName>
                                        </p:attrNameLst>
                                      </p:cBhvr>
                                      <p:tavLst>
                                        <p:tav tm="0">
                                          <p:val>
                                            <p:strVal val="#ppt_h"/>
                                          </p:val>
                                        </p:tav>
                                        <p:tav tm="100000">
                                          <p:val>
                                            <p:strVal val="#ppt_h"/>
                                          </p:val>
                                        </p:tav>
                                      </p:tavLst>
                                    </p:anim>
                                  </p:childTnLst>
                                </p:cTn>
                              </p:par>
                            </p:childTnLst>
                          </p:cTn>
                        </p:par>
                        <p:par>
                          <p:cTn id="39" fill="hold">
                            <p:stCondLst>
                              <p:cond delay="5500"/>
                            </p:stCondLst>
                            <p:childTnLst>
                              <p:par>
                                <p:cTn id="40" presetID="2" presetClass="entr" presetSubtype="4"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69754"/>
          </a:xfrm>
        </p:spPr>
        <p:txBody>
          <a:bodyPr/>
          <a:lstStyle/>
          <a:p>
            <a:r>
              <a:rPr lang="en-GB" dirty="0"/>
              <a:t>Activities, Leisure and Short Breaks Button </a:t>
            </a:r>
          </a:p>
        </p:txBody>
      </p:sp>
      <p:pic>
        <p:nvPicPr>
          <p:cNvPr id="6" name="Picture 5"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 y="1444345"/>
            <a:ext cx="3645075" cy="1692149"/>
          </a:xfrm>
          <a:prstGeom prst="rect">
            <a:avLst/>
          </a:prstGeom>
        </p:spPr>
      </p:pic>
      <p:sp>
        <p:nvSpPr>
          <p:cNvPr id="9" name="Rectangle 8"/>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t>www.oldham.gov.uk/localoffer</a:t>
            </a:r>
          </a:p>
        </p:txBody>
      </p:sp>
      <p:sp>
        <p:nvSpPr>
          <p:cNvPr id="7" name="Rectangular Callout 6"/>
          <p:cNvSpPr/>
          <p:nvPr/>
        </p:nvSpPr>
        <p:spPr>
          <a:xfrm>
            <a:off x="5076898" y="1665132"/>
            <a:ext cx="3206489" cy="1471362"/>
          </a:xfrm>
          <a:prstGeom prst="wedgeRectCallout">
            <a:avLst>
              <a:gd name="adj1" fmla="val -113862"/>
              <a:gd name="adj2" fmla="val -45740"/>
            </a:avLst>
          </a:prstGeom>
          <a:solidFill>
            <a:srgbClr val="AB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effectLst>
                <a:outerShdw blurRad="50800" dist="38100" dir="5400000" algn="t" rotWithShape="0">
                  <a:prstClr val="black">
                    <a:alpha val="40000"/>
                  </a:prstClr>
                </a:outerShdw>
              </a:effectLst>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795" y="1665132"/>
            <a:ext cx="3144693" cy="1471362"/>
          </a:xfrm>
          <a:prstGeom prst="rect">
            <a:avLst/>
          </a:prstGeom>
          <a:ln>
            <a:solidFill>
              <a:srgbClr val="FF0000"/>
            </a:solidFill>
          </a:ln>
          <a:effectLst>
            <a:outerShdw blurRad="292100" dist="139700" dir="2700000" algn="tl" rotWithShape="0">
              <a:srgbClr val="333333">
                <a:alpha val="65000"/>
              </a:srgbClr>
            </a:outerShdw>
          </a:effectLst>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30" y="3516429"/>
            <a:ext cx="8685472" cy="303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22047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69754"/>
          </a:xfrm>
        </p:spPr>
        <p:txBody>
          <a:bodyPr/>
          <a:lstStyle/>
          <a:p>
            <a:r>
              <a:rPr lang="en-GB" dirty="0"/>
              <a:t>Free activities and places to go</a:t>
            </a:r>
          </a:p>
        </p:txBody>
      </p:sp>
      <p:sp>
        <p:nvSpPr>
          <p:cNvPr id="9" name="Rectangle 8"/>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r="13121" b="17234"/>
          <a:stretch/>
        </p:blipFill>
        <p:spPr>
          <a:xfrm>
            <a:off x="226665" y="1578171"/>
            <a:ext cx="2793921" cy="1245352"/>
          </a:xfrm>
          <a:prstGeom prst="rect">
            <a:avLst/>
          </a:prstGeom>
          <a:ln>
            <a:noFill/>
          </a:ln>
          <a:effectLst>
            <a:outerShdw blurRad="292100" dist="139700" dir="2700000" algn="tl" rotWithShape="0">
              <a:srgbClr val="333333">
                <a:alpha val="65000"/>
              </a:srgbClr>
            </a:outerShdw>
          </a:effec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354" y="1578171"/>
            <a:ext cx="5752946" cy="4987729"/>
          </a:xfrm>
          <a:prstGeom prst="rect">
            <a:avLst/>
          </a:prstGeom>
        </p:spPr>
      </p:pic>
      <p:pic>
        <p:nvPicPr>
          <p:cNvPr id="8" name="Picture 7" descr="Screen Clipping"/>
          <p:cNvPicPr>
            <a:picLocks noChangeAspect="1"/>
          </p:cNvPicPr>
          <p:nvPr/>
        </p:nvPicPr>
        <p:blipFill rotWithShape="1">
          <a:blip r:embed="rId4">
            <a:extLst>
              <a:ext uri="{28A0092B-C50C-407E-A947-70E740481C1C}">
                <a14:useLocalDpi xmlns:a14="http://schemas.microsoft.com/office/drawing/2010/main" val="0"/>
              </a:ext>
            </a:extLst>
          </a:blip>
          <a:srcRect r="9084" b="21386"/>
          <a:stretch/>
        </p:blipFill>
        <p:spPr>
          <a:xfrm>
            <a:off x="226665" y="4210782"/>
            <a:ext cx="2287935" cy="920018"/>
          </a:xfrm>
          <a:prstGeom prst="rect">
            <a:avLst/>
          </a:prstGeom>
          <a:ln>
            <a:noFill/>
          </a:ln>
          <a:effectLst>
            <a:outerShdw blurRad="292100" dist="139700" dir="2700000" algn="tl" rotWithShape="0">
              <a:srgbClr val="333333">
                <a:alpha val="65000"/>
              </a:srgbClr>
            </a:outerShdw>
          </a:effectLst>
        </p:spPr>
      </p:pic>
      <p:sp>
        <p:nvSpPr>
          <p:cNvPr id="10" name="Down Arrow 9"/>
          <p:cNvSpPr/>
          <p:nvPr/>
        </p:nvSpPr>
        <p:spPr>
          <a:xfrm>
            <a:off x="1224583" y="3033805"/>
            <a:ext cx="520700" cy="96669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own Arrow 10"/>
          <p:cNvSpPr/>
          <p:nvPr/>
        </p:nvSpPr>
        <p:spPr>
          <a:xfrm rot="16200000">
            <a:off x="2689313" y="4344044"/>
            <a:ext cx="507271" cy="6534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58239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696" y="1382113"/>
            <a:ext cx="5835243" cy="1774887"/>
          </a:xfrm>
          <a:prstGeom prst="rect">
            <a:avLst/>
          </a:prstGeom>
          <a:ln w="19050">
            <a:solidFill>
              <a:srgbClr val="FF0000"/>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GB" dirty="0"/>
              <a:t>Tell us your views on the Local Offer</a:t>
            </a:r>
          </a:p>
        </p:txBody>
      </p:sp>
      <p:sp>
        <p:nvSpPr>
          <p:cNvPr id="5" name="Content Placeholder 4"/>
          <p:cNvSpPr>
            <a:spLocks noGrp="1"/>
          </p:cNvSpPr>
          <p:nvPr>
            <p:ph idx="1"/>
          </p:nvPr>
        </p:nvSpPr>
        <p:spPr>
          <a:xfrm>
            <a:off x="494857" y="3572758"/>
            <a:ext cx="4219647" cy="2884600"/>
          </a:xfrm>
          <a:solidFill>
            <a:schemeClr val="bg1">
              <a:lumMod val="85000"/>
            </a:schemeClr>
          </a:solidFill>
          <a:effectLst>
            <a:outerShdw blurRad="63500" sx="102000" sy="102000" algn="ctr" rotWithShape="0">
              <a:prstClr val="black">
                <a:alpha val="40000"/>
              </a:prstClr>
            </a:outerShdw>
          </a:effectLst>
        </p:spPr>
        <p:txBody>
          <a:bodyPr/>
          <a:lstStyle/>
          <a:p>
            <a:r>
              <a:rPr lang="en-GB" dirty="0">
                <a:solidFill>
                  <a:schemeClr val="tx1"/>
                </a:solidFill>
              </a:rPr>
              <a:t>We are encouraging website visitors to give us feedback on the Local Offer in a number of ways.</a:t>
            </a:r>
          </a:p>
          <a:p>
            <a:r>
              <a:rPr lang="en-GB" dirty="0">
                <a:solidFill>
                  <a:schemeClr val="tx1"/>
                </a:solidFill>
              </a:rPr>
              <a:t>The survey pop-up has been added on the Local Offer web pages.</a:t>
            </a:r>
          </a:p>
        </p:txBody>
      </p:sp>
      <p:pic>
        <p:nvPicPr>
          <p:cNvPr id="6"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03267" y="3572758"/>
            <a:ext cx="2785673" cy="311119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3767226" y="6127423"/>
            <a:ext cx="2528272" cy="94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966391" y="2937727"/>
            <a:ext cx="1262389" cy="9990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103811" y="68194"/>
            <a:ext cx="4787153" cy="461665"/>
          </a:xfrm>
          <a:prstGeom prst="rect">
            <a:avLst/>
          </a:prstGeom>
          <a:solidFill>
            <a:schemeClr val="bg1">
              <a:lumMod val="85000"/>
            </a:schemeClr>
          </a:solidFill>
        </p:spPr>
        <p:txBody>
          <a:bodyPr wrap="square">
            <a:spAutoFit/>
          </a:bodyPr>
          <a:lstStyle/>
          <a:p>
            <a:pPr algn="ctr"/>
            <a:r>
              <a:rPr lang="en-GB" sz="2400" b="1" dirty="0">
                <a:latin typeface="+mn-lt"/>
              </a:rPr>
              <a:t>www.oldham.gov.uk/localoffer</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37" y="1623009"/>
            <a:ext cx="2511186" cy="1147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2195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000"/>
                            </p:stCondLst>
                            <p:childTnLst>
                              <p:par>
                                <p:cTn id="24" presetID="31"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3000"/>
                            </p:stCondLst>
                            <p:childTnLst>
                              <p:par>
                                <p:cTn id="31" presetID="14" presetClass="entr" presetSubtype="1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Other Urgent Business at full Governing Body Meetings</a:t>
            </a:r>
          </a:p>
        </p:txBody>
      </p:sp>
      <p:sp>
        <p:nvSpPr>
          <p:cNvPr id="3" name="Content Placeholder 2"/>
          <p:cNvSpPr>
            <a:spLocks noGrp="1"/>
          </p:cNvSpPr>
          <p:nvPr>
            <p:ph idx="1"/>
          </p:nvPr>
        </p:nvSpPr>
        <p:spPr>
          <a:xfrm>
            <a:off x="606901" y="2420888"/>
            <a:ext cx="7772400" cy="2952328"/>
          </a:xfrm>
        </p:spPr>
        <p:txBody>
          <a:bodyPr/>
          <a:lstStyle/>
          <a:p>
            <a:r>
              <a:rPr lang="en-GB" dirty="0"/>
              <a:t>If a governor wants to raise an additional agenda item then this should be agreed at the start of the meeting by the Chair and all the Governors. </a:t>
            </a:r>
          </a:p>
          <a:p>
            <a:pPr lvl="1"/>
            <a:r>
              <a:rPr lang="en-GB" sz="2400" dirty="0"/>
              <a:t>Clerks should also advise if there is enough time to discuss it</a:t>
            </a:r>
          </a:p>
          <a:p>
            <a:endParaRPr lang="en-GB" dirty="0"/>
          </a:p>
          <a:p>
            <a:r>
              <a:rPr lang="en-GB" b="1" dirty="0"/>
              <a:t>Clerks</a:t>
            </a:r>
            <a:r>
              <a:rPr lang="en-GB" dirty="0"/>
              <a:t> </a:t>
            </a:r>
            <a:r>
              <a:rPr lang="en-GB" b="1" dirty="0"/>
              <a:t>should</a:t>
            </a:r>
            <a:r>
              <a:rPr lang="en-GB" dirty="0"/>
              <a:t> </a:t>
            </a:r>
            <a:r>
              <a:rPr lang="en-GB" b="1" dirty="0"/>
              <a:t>remind</a:t>
            </a:r>
            <a:r>
              <a:rPr lang="en-GB" dirty="0"/>
              <a:t> the Chair of this.</a:t>
            </a:r>
          </a:p>
        </p:txBody>
      </p:sp>
    </p:spTree>
    <p:extLst>
      <p:ext uri="{BB962C8B-B14F-4D97-AF65-F5344CB8AC3E}">
        <p14:creationId xmlns:p14="http://schemas.microsoft.com/office/powerpoint/2010/main" val="513691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72200" y="4568186"/>
            <a:ext cx="2952328" cy="2684861"/>
            <a:chOff x="6300192" y="4581128"/>
            <a:chExt cx="2952328" cy="2684861"/>
          </a:xfrm>
        </p:grpSpPr>
        <p:pic>
          <p:nvPicPr>
            <p:cNvPr id="14338" name="Picture 2" descr="ID# 5229 - Two Stickmen Shaking Hands Puzzle - PowerPoint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581128"/>
              <a:ext cx="2952328" cy="2684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480212" y="6833941"/>
              <a:ext cx="259228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611188" y="719138"/>
            <a:ext cx="7772400" cy="621630"/>
          </a:xfrm>
        </p:spPr>
        <p:txBody>
          <a:bodyPr/>
          <a:lstStyle/>
          <a:p>
            <a:r>
              <a:rPr lang="en-GB" dirty="0"/>
              <a:t>New Governors Induction Sessions	</a:t>
            </a:r>
          </a:p>
        </p:txBody>
      </p:sp>
      <p:sp>
        <p:nvSpPr>
          <p:cNvPr id="3" name="Content Placeholder 2"/>
          <p:cNvSpPr>
            <a:spLocks noGrp="1"/>
          </p:cNvSpPr>
          <p:nvPr>
            <p:ph idx="1"/>
          </p:nvPr>
        </p:nvSpPr>
        <p:spPr>
          <a:xfrm>
            <a:off x="604341" y="4720522"/>
            <a:ext cx="6121560" cy="1440160"/>
          </a:xfrm>
        </p:spPr>
        <p:txBody>
          <a:bodyPr/>
          <a:lstStyle/>
          <a:p>
            <a:r>
              <a:rPr lang="en-GB" sz="2200" dirty="0"/>
              <a:t>There are </a:t>
            </a:r>
            <a:r>
              <a:rPr lang="en-GB" sz="2200" b="1" dirty="0">
                <a:solidFill>
                  <a:srgbClr val="FF0000"/>
                </a:solidFill>
              </a:rPr>
              <a:t>85</a:t>
            </a:r>
            <a:r>
              <a:rPr lang="en-GB" sz="2200" dirty="0"/>
              <a:t> new governors in the </a:t>
            </a:r>
            <a:r>
              <a:rPr lang="en-GB" sz="2200" b="1" dirty="0"/>
              <a:t>last 2 years</a:t>
            </a:r>
            <a:r>
              <a:rPr lang="en-GB" sz="2200" dirty="0"/>
              <a:t> who have not completed this important training.</a:t>
            </a:r>
          </a:p>
          <a:p>
            <a:r>
              <a:rPr lang="en-GB" sz="2200" dirty="0"/>
              <a:t>This course is also a refresher course for longer serving governors.</a:t>
            </a:r>
          </a:p>
          <a:p>
            <a:pPr marL="0" indent="0">
              <a:buNone/>
            </a:pP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514591650"/>
              </p:ext>
            </p:extLst>
          </p:nvPr>
        </p:nvGraphicFramePr>
        <p:xfrm>
          <a:off x="788976" y="2566251"/>
          <a:ext cx="7416824" cy="1945640"/>
        </p:xfrm>
        <a:graphic>
          <a:graphicData uri="http://schemas.openxmlformats.org/drawingml/2006/table">
            <a:tbl>
              <a:tblPr/>
              <a:tblGrid>
                <a:gridCol w="2547053">
                  <a:extLst>
                    <a:ext uri="{9D8B030D-6E8A-4147-A177-3AD203B41FA5}">
                      <a16:colId xmlns:a16="http://schemas.microsoft.com/office/drawing/2014/main" val="20000"/>
                    </a:ext>
                  </a:extLst>
                </a:gridCol>
                <a:gridCol w="1990944">
                  <a:extLst>
                    <a:ext uri="{9D8B030D-6E8A-4147-A177-3AD203B41FA5}">
                      <a16:colId xmlns:a16="http://schemas.microsoft.com/office/drawing/2014/main" val="20001"/>
                    </a:ext>
                  </a:extLst>
                </a:gridCol>
                <a:gridCol w="1255738">
                  <a:extLst>
                    <a:ext uri="{9D8B030D-6E8A-4147-A177-3AD203B41FA5}">
                      <a16:colId xmlns:a16="http://schemas.microsoft.com/office/drawing/2014/main" val="20002"/>
                    </a:ext>
                  </a:extLst>
                </a:gridCol>
                <a:gridCol w="1623089">
                  <a:extLst>
                    <a:ext uri="{9D8B030D-6E8A-4147-A177-3AD203B41FA5}">
                      <a16:colId xmlns:a16="http://schemas.microsoft.com/office/drawing/2014/main" val="20003"/>
                    </a:ext>
                  </a:extLst>
                </a:gridCol>
              </a:tblGrid>
              <a:tr h="751388">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dirty="0">
                          <a:solidFill>
                            <a:srgbClr val="00B3BE"/>
                          </a:solidFill>
                          <a:effectLst/>
                        </a:rPr>
                        <a:t>Next Sessions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effectLst/>
                        </a:rPr>
                        <a:t>June/July 2019 </a:t>
                      </a:r>
                    </a:p>
                    <a:p>
                      <a:pPr algn="l"/>
                      <a:endParaRPr lang="en-GB" sz="1700" dirty="0">
                        <a:effectLst/>
                      </a:endParaRPr>
                    </a:p>
                    <a:p>
                      <a:pPr algn="l"/>
                      <a:r>
                        <a:rPr lang="en-GB" sz="1700" dirty="0">
                          <a:effectLst/>
                        </a:rPr>
                        <a:t>Wednesdays 26 June, 3</a:t>
                      </a:r>
                      <a:r>
                        <a:rPr lang="en-GB" sz="1700" baseline="0" dirty="0">
                          <a:effectLst/>
                        </a:rPr>
                        <a:t> &amp; 10 July</a:t>
                      </a:r>
                      <a:r>
                        <a:rPr lang="en-GB" sz="1700" dirty="0">
                          <a:effectLst/>
                        </a:rPr>
                        <a:t> (3 session training for complete</a:t>
                      </a:r>
                      <a:r>
                        <a:rPr lang="en-GB" sz="1700" baseline="0" dirty="0">
                          <a:effectLst/>
                        </a:rPr>
                        <a:t> </a:t>
                      </a:r>
                      <a:r>
                        <a:rPr lang="en-GB" sz="1700" dirty="0">
                          <a:effectLst/>
                        </a:rPr>
                        <a:t>course)</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rowSpan="3">
                  <a:txBody>
                    <a:bodyPr/>
                    <a:lstStyle/>
                    <a:p>
                      <a:pPr algn="l"/>
                      <a:r>
                        <a:rPr lang="en-GB" sz="1700" u="none" strike="noStrike" dirty="0">
                          <a:solidFill>
                            <a:srgbClr val="653089"/>
                          </a:solidFill>
                          <a:effectLst/>
                          <a:hlinkClick r:id="rId3"/>
                        </a:rPr>
                        <a:t>Induction for New Governors / Refresher Course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dirty="0">
                          <a:effectLst/>
                        </a:rPr>
                        <a:t>2.30-5pm </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algn="l"/>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0"/>
                  </a:ext>
                </a:extLst>
              </a:tr>
              <a:tr h="183369">
                <a:tc vMerge="1">
                  <a:txBody>
                    <a:bodyPr/>
                    <a:lstStyle/>
                    <a:p>
                      <a:endParaRPr lang="en-GB"/>
                    </a:p>
                  </a:txBody>
                  <a:tcPr/>
                </a:tc>
                <a:tc vMerge="1">
                  <a:txBody>
                    <a:bodyPr/>
                    <a:lstStyle/>
                    <a:p>
                      <a:endParaRPr lang="en-GB"/>
                    </a:p>
                  </a:txBody>
                  <a:tcPr/>
                </a:tc>
                <a:tc gridSpan="2">
                  <a:txBody>
                    <a:bodyPr/>
                    <a:lstStyle/>
                    <a:p>
                      <a:pPr algn="l"/>
                      <a:r>
                        <a:rPr lang="en-GB" sz="1600" dirty="0">
                          <a:effectLst/>
                        </a:rPr>
                        <a:t>OR</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h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1"/>
                  </a:ext>
                </a:extLst>
              </a:tr>
              <a:tr h="789273">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vMerge="1">
                  <a:txBody>
                    <a:bodyPr/>
                    <a:lstStyle/>
                    <a:p>
                      <a:pPr algn="l"/>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dirty="0">
                          <a:effectLst/>
                        </a:rPr>
                        <a:t>6-8.30pm</a:t>
                      </a: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u="none" strike="noStrike" dirty="0">
                          <a:solidFill>
                            <a:srgbClr val="653089"/>
                          </a:solidFill>
                          <a:effectLst/>
                          <a:hlinkClick r:id="rId4" tooltip="The Honeywell Centre"/>
                        </a:rPr>
                        <a:t>The Honeywell Centre</a:t>
                      </a:r>
                      <a:endParaRPr lang="en-GB" sz="1700" dirty="0">
                        <a:effectLst/>
                      </a:endParaRPr>
                    </a:p>
                  </a:txBody>
                  <a:tcPr marL="86360" marR="86360" marT="43180" marB="43180" anchor="ctr">
                    <a:lnL w="12700" cap="flat" cmpd="sng" algn="ctr">
                      <a:solidFill>
                        <a:srgbClr val="00CC99"/>
                      </a:solidFill>
                      <a:prstDash val="solid"/>
                      <a:round/>
                      <a:headEnd type="none" w="med" len="med"/>
                      <a:tailEnd type="none" w="med" len="med"/>
                    </a:lnL>
                    <a:lnR w="12700" cap="flat" cmpd="sng" algn="ctr">
                      <a:solidFill>
                        <a:srgbClr val="00CC99"/>
                      </a:solidFill>
                      <a:prstDash val="solid"/>
                      <a:round/>
                      <a:headEnd type="none" w="med" len="med"/>
                      <a:tailEnd type="none" w="med" len="med"/>
                    </a:lnR>
                    <a:lnT w="12700" cap="flat" cmpd="sng" algn="ctr">
                      <a:solidFill>
                        <a:srgbClr val="00CC99"/>
                      </a:solidFill>
                      <a:prstDash val="solid"/>
                      <a:round/>
                      <a:headEnd type="none" w="med" len="med"/>
                      <a:tailEnd type="none" w="med" len="med"/>
                    </a:lnT>
                    <a:lnB w="12700" cap="flat" cmpd="sng" algn="ctr">
                      <a:solidFill>
                        <a:srgbClr val="00CC99"/>
                      </a:solidFill>
                      <a:prstDash val="solid"/>
                      <a:round/>
                      <a:headEnd type="none" w="med" len="med"/>
                      <a:tailEnd type="none" w="med" len="med"/>
                    </a:lnB>
                    <a:solidFill>
                      <a:srgbClr val="EFF0F0"/>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604341" y="1604065"/>
            <a:ext cx="8000107" cy="830997"/>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65000"/>
                    <a:lumOff val="35000"/>
                  </a:schemeClr>
                </a:solidFill>
                <a:latin typeface="+mn-lt"/>
              </a:rPr>
              <a:t>Sign up ALL new governors (within the last 24 months) on to the ‘Induction for New Governors’ course</a:t>
            </a:r>
          </a:p>
        </p:txBody>
      </p:sp>
    </p:spTree>
    <p:extLst>
      <p:ext uri="{BB962C8B-B14F-4D97-AF65-F5344CB8AC3E}">
        <p14:creationId xmlns:p14="http://schemas.microsoft.com/office/powerpoint/2010/main" val="8738197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921252" cy="693638"/>
          </a:xfrm>
        </p:spPr>
        <p:txBody>
          <a:bodyPr/>
          <a:lstStyle/>
          <a:p>
            <a:r>
              <a:rPr lang="en-GB" dirty="0"/>
              <a:t>Local authority agenda item for </a:t>
            </a:r>
            <a:r>
              <a:rPr lang="en-GB" b="1" dirty="0">
                <a:solidFill>
                  <a:srgbClr val="FF0000"/>
                </a:solidFill>
              </a:rPr>
              <a:t>information</a:t>
            </a:r>
          </a:p>
        </p:txBody>
      </p:sp>
      <p:sp>
        <p:nvSpPr>
          <p:cNvPr id="3" name="Content Placeholder 2"/>
          <p:cNvSpPr>
            <a:spLocks noGrp="1"/>
          </p:cNvSpPr>
          <p:nvPr>
            <p:ph idx="1"/>
          </p:nvPr>
        </p:nvSpPr>
        <p:spPr>
          <a:xfrm>
            <a:off x="611560" y="2132856"/>
            <a:ext cx="7993260" cy="4104456"/>
          </a:xfrm>
        </p:spPr>
        <p:txBody>
          <a:bodyPr/>
          <a:lstStyle/>
          <a:p>
            <a:r>
              <a:rPr lang="en-GB" b="1" dirty="0"/>
              <a:t>Item 15.1 - Schools Forum</a:t>
            </a:r>
          </a:p>
          <a:p>
            <a:pPr lvl="1"/>
            <a:r>
              <a:rPr lang="en-GB" sz="2400" dirty="0"/>
              <a:t>Governors are asked to receive and note the summary papers outlining discussions held at the meetings of the Schools Forum held during last term on 17 January 2019 and 13 March 2019.</a:t>
            </a:r>
          </a:p>
          <a:p>
            <a:pPr lvl="1"/>
            <a:endParaRPr lang="en-GB" sz="2400" dirty="0"/>
          </a:p>
          <a:p>
            <a:pPr lvl="1"/>
            <a:r>
              <a:rPr lang="en-GB" sz="2400" dirty="0"/>
              <a:t>Link to the document: </a:t>
            </a:r>
            <a:r>
              <a:rPr lang="en-GB" sz="2400" u="sng" dirty="0">
                <a:hlinkClick r:id="rId2"/>
              </a:rPr>
              <a:t>www.oldham.gov.uk/schoolsforum</a:t>
            </a:r>
            <a:endParaRPr lang="en-GB" sz="2400" dirty="0"/>
          </a:p>
        </p:txBody>
      </p:sp>
      <p:sp>
        <p:nvSpPr>
          <p:cNvPr id="4" name="Rectangle 2"/>
          <p:cNvSpPr>
            <a:spLocks noChangeArrowheads="1"/>
          </p:cNvSpPr>
          <p:nvPr/>
        </p:nvSpPr>
        <p:spPr bwMode="auto">
          <a:xfrm>
            <a:off x="6156176" y="47251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2749218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921252" cy="693638"/>
          </a:xfrm>
        </p:spPr>
        <p:txBody>
          <a:bodyPr/>
          <a:lstStyle/>
          <a:p>
            <a:r>
              <a:rPr lang="en-GB" dirty="0"/>
              <a:t>Local authority agenda item for </a:t>
            </a:r>
            <a:r>
              <a:rPr lang="en-GB" b="1" dirty="0">
                <a:solidFill>
                  <a:srgbClr val="FF0000"/>
                </a:solidFill>
              </a:rPr>
              <a:t>information</a:t>
            </a:r>
          </a:p>
        </p:txBody>
      </p:sp>
      <p:sp>
        <p:nvSpPr>
          <p:cNvPr id="3" name="Content Placeholder 2"/>
          <p:cNvSpPr>
            <a:spLocks noGrp="1"/>
          </p:cNvSpPr>
          <p:nvPr>
            <p:ph idx="1"/>
          </p:nvPr>
        </p:nvSpPr>
        <p:spPr>
          <a:xfrm>
            <a:off x="467544" y="1735242"/>
            <a:ext cx="4875641" cy="4752528"/>
          </a:xfrm>
        </p:spPr>
        <p:txBody>
          <a:bodyPr/>
          <a:lstStyle/>
          <a:p>
            <a:pPr>
              <a:spcAft>
                <a:spcPts val="600"/>
              </a:spcAft>
            </a:pPr>
            <a:r>
              <a:rPr lang="en-GB" b="1" dirty="0"/>
              <a:t>Item 15.2 - Governance Handbook – March 2019</a:t>
            </a:r>
            <a:endParaRPr lang="en-GB" dirty="0"/>
          </a:p>
          <a:p>
            <a:pPr lvl="1">
              <a:spcAft>
                <a:spcPts val="600"/>
              </a:spcAft>
            </a:pPr>
            <a:r>
              <a:rPr lang="en-GB" sz="2400" dirty="0"/>
              <a:t>The new and updated edition of Governance handbook was released in March 2019.</a:t>
            </a:r>
          </a:p>
          <a:p>
            <a:pPr lvl="1">
              <a:spcAft>
                <a:spcPts val="600"/>
              </a:spcAft>
            </a:pPr>
            <a:r>
              <a:rPr lang="en-GB" sz="2400" dirty="0"/>
              <a:t>The most significant updates and changes can be viewed on page 6 of the handbook  which can be viewed here: </a:t>
            </a:r>
            <a:r>
              <a:rPr lang="en-GB" sz="2400" dirty="0">
                <a:hlinkClick r:id="rId2"/>
              </a:rPr>
              <a:t>www.gov.uk/government/publications/governance-handbook</a:t>
            </a:r>
            <a:r>
              <a:rPr lang="en-GB" sz="2400" dirty="0"/>
              <a:t> </a:t>
            </a:r>
          </a:p>
        </p:txBody>
      </p:sp>
      <p:sp>
        <p:nvSpPr>
          <p:cNvPr id="4" name="Rectangle 2"/>
          <p:cNvSpPr>
            <a:spLocks noChangeArrowheads="1"/>
          </p:cNvSpPr>
          <p:nvPr/>
        </p:nvSpPr>
        <p:spPr bwMode="auto">
          <a:xfrm>
            <a:off x="6156176" y="47251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741024"/>
            <a:ext cx="3240209" cy="4566908"/>
          </a:xfrm>
          <a:prstGeom prst="rect">
            <a:avLst/>
          </a:prstGeom>
          <a:ln>
            <a:solidFill>
              <a:srgbClr val="3925D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0760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683568" y="764704"/>
            <a:ext cx="7488832" cy="648072"/>
          </a:xfrm>
        </p:spPr>
        <p:txBody>
          <a:bodyPr/>
          <a:lstStyle/>
          <a:p>
            <a:pPr eaLnBrk="1" hangingPunct="1"/>
            <a:r>
              <a:rPr lang="en-GB" altLang="en-US" dirty="0"/>
              <a:t>Clerk Update as an Agenda item</a:t>
            </a:r>
            <a:br>
              <a:rPr lang="en-GB" altLang="en-US" dirty="0"/>
            </a:br>
            <a:endParaRPr lang="en-GB" altLang="en-US" sz="2400" dirty="0">
              <a:solidFill>
                <a:srgbClr val="007A87"/>
              </a:solidFill>
            </a:endParaRPr>
          </a:p>
        </p:txBody>
      </p:sp>
      <p:sp>
        <p:nvSpPr>
          <p:cNvPr id="4099" name="Rectangle 1027"/>
          <p:cNvSpPr>
            <a:spLocks noGrp="1" noChangeArrowheads="1"/>
          </p:cNvSpPr>
          <p:nvPr>
            <p:ph type="body" idx="1"/>
          </p:nvPr>
        </p:nvSpPr>
        <p:spPr>
          <a:xfrm>
            <a:off x="395536" y="1628799"/>
            <a:ext cx="8280920" cy="3384376"/>
          </a:xfrm>
        </p:spPr>
        <p:txBody>
          <a:bodyPr/>
          <a:lstStyle/>
          <a:p>
            <a:pPr lvl="1">
              <a:spcAft>
                <a:spcPts val="1200"/>
              </a:spcAft>
              <a:buFont typeface="Arial" panose="020B0604020202020204" pitchFamily="34" charset="0"/>
              <a:buChar char="•"/>
              <a:defRPr/>
            </a:pPr>
            <a:r>
              <a:rPr lang="en-GB" altLang="en-US" sz="2400" dirty="0"/>
              <a:t>Clerks </a:t>
            </a:r>
            <a:r>
              <a:rPr lang="en-GB" altLang="en-US" sz="2400" b="1" dirty="0">
                <a:solidFill>
                  <a:srgbClr val="FF0000"/>
                </a:solidFill>
              </a:rPr>
              <a:t>must</a:t>
            </a:r>
            <a:r>
              <a:rPr lang="en-GB" altLang="en-US" sz="2400" dirty="0"/>
              <a:t> </a:t>
            </a:r>
            <a:r>
              <a:rPr lang="en-GB" altLang="en-US" sz="2400" b="1" dirty="0"/>
              <a:t>share any new updates that occur during the term </a:t>
            </a:r>
            <a:r>
              <a:rPr lang="en-GB" altLang="en-US" sz="2400" dirty="0"/>
              <a:t>e.g. Appointment of a new Director of Education and Early Years etc.</a:t>
            </a:r>
          </a:p>
          <a:p>
            <a:pPr lvl="1">
              <a:spcAft>
                <a:spcPts val="0"/>
              </a:spcAft>
              <a:buFont typeface="Arial" panose="020B0604020202020204" pitchFamily="34" charset="0"/>
              <a:buChar char="•"/>
              <a:defRPr/>
            </a:pPr>
            <a:r>
              <a:rPr lang="en-GB" altLang="en-US" sz="2400" dirty="0"/>
              <a:t>LOOK OUT for a ‘</a:t>
            </a:r>
            <a:r>
              <a:rPr lang="en-GB" altLang="en-US" sz="2400" b="1" dirty="0"/>
              <a:t>Clerk Update</a:t>
            </a:r>
            <a:r>
              <a:rPr lang="en-GB" altLang="en-US" sz="2400" dirty="0"/>
              <a:t>’ email</a:t>
            </a:r>
          </a:p>
          <a:p>
            <a:pPr lvl="2">
              <a:spcAft>
                <a:spcPts val="0"/>
              </a:spcAft>
              <a:buFont typeface="Symbol" panose="05050102010706020507" pitchFamily="18" charset="2"/>
              <a:buChar char="-"/>
              <a:defRPr/>
            </a:pPr>
            <a:r>
              <a:rPr lang="en-GB" altLang="en-US" sz="2200" dirty="0"/>
              <a:t>Drop in text from email ensuring that the information is written in it’s correct ‘tense’ – i.e. something that happened or is going to happen etc.</a:t>
            </a:r>
          </a:p>
          <a:p>
            <a:pPr lvl="1">
              <a:spcAft>
                <a:spcPts val="1200"/>
              </a:spcAft>
              <a:buFont typeface="Arial" panose="020B0604020202020204" pitchFamily="34" charset="0"/>
              <a:buChar char="•"/>
              <a:defRPr/>
            </a:pPr>
            <a:r>
              <a:rPr lang="en-GB" altLang="en-US" sz="2400" dirty="0"/>
              <a:t>Please make sure it is minuted</a:t>
            </a:r>
          </a:p>
          <a:p>
            <a:pPr lvl="1">
              <a:spcAft>
                <a:spcPts val="1200"/>
              </a:spcAft>
              <a:buFont typeface="Arial" panose="020B0604020202020204" pitchFamily="34" charset="0"/>
              <a:buChar char="•"/>
              <a:defRPr/>
            </a:pPr>
            <a:endParaRPr lang="en-GB" altLang="en-US" sz="2400" dirty="0"/>
          </a:p>
          <a:p>
            <a:pPr lvl="1">
              <a:spcAft>
                <a:spcPts val="1200"/>
              </a:spcAft>
              <a:buFont typeface="Arial" panose="020B0604020202020204" pitchFamily="34" charset="0"/>
              <a:buChar char="•"/>
              <a:defRPr/>
            </a:pPr>
            <a:endParaRPr lang="en-GB" altLang="en-US" sz="2400" dirty="0"/>
          </a:p>
          <a:p>
            <a:pPr marL="457200" lvl="1" indent="0">
              <a:spcAft>
                <a:spcPts val="1200"/>
              </a:spcAft>
              <a:buNone/>
              <a:defRPr/>
            </a:pPr>
            <a:endParaRPr lang="en-GB" altLang="en-US" sz="2400" dirty="0"/>
          </a:p>
        </p:txBody>
      </p:sp>
      <p:sp>
        <p:nvSpPr>
          <p:cNvPr id="2" name="Rounded Rectangle 1"/>
          <p:cNvSpPr/>
          <p:nvPr/>
        </p:nvSpPr>
        <p:spPr>
          <a:xfrm rot="21200656">
            <a:off x="1790179" y="5261314"/>
            <a:ext cx="5760640" cy="792088"/>
          </a:xfrm>
          <a:prstGeom prst="roundRect">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This is important!</a:t>
            </a:r>
          </a:p>
        </p:txBody>
      </p:sp>
    </p:spTree>
    <p:extLst>
      <p:ext uri="{BB962C8B-B14F-4D97-AF65-F5344CB8AC3E}">
        <p14:creationId xmlns:p14="http://schemas.microsoft.com/office/powerpoint/2010/main" val="7884954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1000"/>
                                        <p:tgtEl>
                                          <p:spTgt spid="4099">
                                            <p:txEl>
                                              <p:pRg st="0" end="0"/>
                                            </p:txEl>
                                          </p:spTgt>
                                        </p:tgtEl>
                                      </p:cBhvr>
                                    </p:animEffect>
                                    <p:anim calcmode="lin" valueType="num">
                                      <p:cBhvr>
                                        <p:cTn id="14"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09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4099">
                                            <p:txEl>
                                              <p:pRg st="1" end="1"/>
                                            </p:txEl>
                                          </p:spTgt>
                                        </p:tgtEl>
                                        <p:attrNameLst>
                                          <p:attrName>style.visibility</p:attrName>
                                        </p:attrNameLst>
                                      </p:cBhvr>
                                      <p:to>
                                        <p:strVal val="visible"/>
                                      </p:to>
                                    </p:set>
                                    <p:animEffect transition="in" filter="fade">
                                      <p:cBhvr>
                                        <p:cTn id="18" dur="1000"/>
                                        <p:tgtEl>
                                          <p:spTgt spid="4099">
                                            <p:txEl>
                                              <p:pRg st="1" end="1"/>
                                            </p:txEl>
                                          </p:spTgt>
                                        </p:tgtEl>
                                      </p:cBhvr>
                                    </p:animEffect>
                                    <p:anim calcmode="lin" valueType="num">
                                      <p:cBhvr>
                                        <p:cTn id="19" dur="1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099">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099">
                                            <p:txEl>
                                              <p:pRg st="2" end="2"/>
                                            </p:txEl>
                                          </p:spTgt>
                                        </p:tgtEl>
                                        <p:attrNameLst>
                                          <p:attrName>style.visibility</p:attrName>
                                        </p:attrNameLst>
                                      </p:cBhvr>
                                      <p:to>
                                        <p:strVal val="visible"/>
                                      </p:to>
                                    </p:set>
                                    <p:animEffect transition="in" filter="fade">
                                      <p:cBhvr>
                                        <p:cTn id="23" dur="1000"/>
                                        <p:tgtEl>
                                          <p:spTgt spid="4099">
                                            <p:txEl>
                                              <p:pRg st="2" end="2"/>
                                            </p:txEl>
                                          </p:spTgt>
                                        </p:tgtEl>
                                      </p:cBhvr>
                                    </p:animEffect>
                                    <p:anim calcmode="lin" valueType="num">
                                      <p:cBhvr>
                                        <p:cTn id="24" dur="1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099">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4099">
                                            <p:txEl>
                                              <p:pRg st="3" end="3"/>
                                            </p:txEl>
                                          </p:spTgt>
                                        </p:tgtEl>
                                        <p:attrNameLst>
                                          <p:attrName>style.visibility</p:attrName>
                                        </p:attrNameLst>
                                      </p:cBhvr>
                                      <p:to>
                                        <p:strVal val="visible"/>
                                      </p:to>
                                    </p:set>
                                    <p:animEffect transition="in" filter="fade">
                                      <p:cBhvr>
                                        <p:cTn id="28" dur="1000"/>
                                        <p:tgtEl>
                                          <p:spTgt spid="4099">
                                            <p:txEl>
                                              <p:pRg st="3" end="3"/>
                                            </p:txEl>
                                          </p:spTgt>
                                        </p:tgtEl>
                                      </p:cBhvr>
                                    </p:animEffect>
                                    <p:anim calcmode="lin" valueType="num">
                                      <p:cBhvr>
                                        <p:cTn id="29" dur="1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099">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1" presetClass="entr" presetSubtype="0" fill="hold" grpId="1"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1000" fill="hold"/>
                                        <p:tgtEl>
                                          <p:spTgt spid="2"/>
                                        </p:tgtEl>
                                        <p:attrNameLst>
                                          <p:attrName>ppt_w</p:attrName>
                                        </p:attrNameLst>
                                      </p:cBhvr>
                                      <p:tavLst>
                                        <p:tav tm="0">
                                          <p:val>
                                            <p:fltVal val="0"/>
                                          </p:val>
                                        </p:tav>
                                        <p:tav tm="100000">
                                          <p:val>
                                            <p:strVal val="#ppt_w"/>
                                          </p:val>
                                        </p:tav>
                                      </p:tavLst>
                                    </p:anim>
                                    <p:anim calcmode="lin" valueType="num">
                                      <p:cBhvr>
                                        <p:cTn id="35" dur="1000" fill="hold"/>
                                        <p:tgtEl>
                                          <p:spTgt spid="2"/>
                                        </p:tgtEl>
                                        <p:attrNameLst>
                                          <p:attrName>ppt_h</p:attrName>
                                        </p:attrNameLst>
                                      </p:cBhvr>
                                      <p:tavLst>
                                        <p:tav tm="0">
                                          <p:val>
                                            <p:fltVal val="0"/>
                                          </p:val>
                                        </p:tav>
                                        <p:tav tm="100000">
                                          <p:val>
                                            <p:strVal val="#ppt_h"/>
                                          </p:val>
                                        </p:tav>
                                      </p:tavLst>
                                    </p:anim>
                                    <p:anim calcmode="lin" valueType="num">
                                      <p:cBhvr>
                                        <p:cTn id="36" dur="1000" fill="hold"/>
                                        <p:tgtEl>
                                          <p:spTgt spid="2"/>
                                        </p:tgtEl>
                                        <p:attrNameLst>
                                          <p:attrName>style.rotation</p:attrName>
                                        </p:attrNameLst>
                                      </p:cBhvr>
                                      <p:tavLst>
                                        <p:tav tm="0">
                                          <p:val>
                                            <p:fltVal val="90"/>
                                          </p:val>
                                        </p:tav>
                                        <p:tav tm="100000">
                                          <p:val>
                                            <p:fltVal val="0"/>
                                          </p:val>
                                        </p:tav>
                                      </p:tavLst>
                                    </p:anim>
                                    <p:animEffect transition="in" filter="fade">
                                      <p:cBhvr>
                                        <p:cTn id="37" dur="1000"/>
                                        <p:tgtEl>
                                          <p:spTgt spid="2"/>
                                        </p:tgtEl>
                                      </p:cBhvr>
                                    </p:animEffect>
                                  </p:childTnLst>
                                </p:cTn>
                              </p:par>
                            </p:childTnLst>
                          </p:cTn>
                        </p:par>
                        <p:par>
                          <p:cTn id="38" fill="hold">
                            <p:stCondLst>
                              <p:cond delay="3000"/>
                            </p:stCondLst>
                            <p:childTnLst>
                              <p:par>
                                <p:cTn id="39" presetID="6" presetClass="emph" presetSubtype="0" fill="hold" grpId="0" nodeType="afterEffect">
                                  <p:stCondLst>
                                    <p:cond delay="0"/>
                                  </p:stCondLst>
                                  <p:childTnLst>
                                    <p:animScale>
                                      <p:cBhvr>
                                        <p:cTn id="4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4099" grpId="0" build="p"/>
      <p:bldP spid="2" grpId="0" animBg="1"/>
      <p:bldP spid="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Clerks Update		</a:t>
            </a:r>
          </a:p>
        </p:txBody>
      </p:sp>
      <p:sp>
        <p:nvSpPr>
          <p:cNvPr id="3" name="Content Placeholder 2"/>
          <p:cNvSpPr>
            <a:spLocks noGrp="1"/>
          </p:cNvSpPr>
          <p:nvPr>
            <p:ph idx="1"/>
          </p:nvPr>
        </p:nvSpPr>
        <p:spPr>
          <a:xfrm>
            <a:off x="611188" y="2564904"/>
            <a:ext cx="8011155" cy="4159021"/>
          </a:xfrm>
        </p:spPr>
        <p:txBody>
          <a:bodyPr/>
          <a:lstStyle/>
          <a:p>
            <a:pPr>
              <a:spcAft>
                <a:spcPts val="600"/>
              </a:spcAft>
            </a:pPr>
            <a:r>
              <a:rPr lang="en-GB" dirty="0"/>
              <a:t>The following update was emailed to all Clerks on Tuesday 7 May 2019: </a:t>
            </a:r>
          </a:p>
          <a:p>
            <a:pPr marL="457200" lvl="1" indent="0">
              <a:spcAft>
                <a:spcPts val="600"/>
              </a:spcAft>
              <a:buNone/>
            </a:pPr>
            <a:r>
              <a:rPr lang="en-GB" sz="2400" b="1" dirty="0"/>
              <a:t>Stars in Our Eyes event</a:t>
            </a:r>
            <a:endParaRPr lang="en-GB" sz="2400" dirty="0"/>
          </a:p>
          <a:p>
            <a:pPr marL="457200" lvl="1" indent="0">
              <a:buNone/>
            </a:pPr>
            <a:r>
              <a:rPr lang="en-GB" sz="2400" dirty="0"/>
              <a:t>Your minute could read ‘</a:t>
            </a:r>
            <a:r>
              <a:rPr lang="en-GB" sz="2400" i="1" dirty="0"/>
              <a:t>The Clerk updated governors encouraging all to take up the opportunity to nominate all the children looked after or care leavers for an award at the Oldham ‘Stars in Our Eyes’ celebration event 2019. Nominations can be made here:  </a:t>
            </a:r>
            <a:r>
              <a:rPr lang="en-GB" sz="2400" i="1" dirty="0">
                <a:hlinkClick r:id="rId2"/>
              </a:rPr>
              <a:t>www.oldham.gov.uk/stars19</a:t>
            </a:r>
            <a:r>
              <a:rPr lang="en-GB" sz="2400" i="1" dirty="0"/>
              <a:t> closing date for nominations is </a:t>
            </a:r>
            <a:r>
              <a:rPr lang="en-GB" sz="2400" b="1" i="1" dirty="0"/>
              <a:t>Friday 21 June 2019’</a:t>
            </a:r>
            <a:r>
              <a:rPr lang="en-GB" i="1" dirty="0"/>
              <a:t>.</a:t>
            </a:r>
          </a:p>
        </p:txBody>
      </p:sp>
      <p:pic>
        <p:nvPicPr>
          <p:cNvPr id="21506" name="Picture 1" descr="cid:image003.jpg@01D5000F.C453E6C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8450">
            <a:off x="3359990" y="552804"/>
            <a:ext cx="5626546" cy="1641245"/>
          </a:xfrm>
          <a:prstGeom prst="rect">
            <a:avLst/>
          </a:prstGeom>
          <a:ln>
            <a:solidFill>
              <a:srgbClr val="3925D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4914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1506"/>
                                        </p:tgtEl>
                                        <p:attrNameLst>
                                          <p:attrName>style.visibility</p:attrName>
                                        </p:attrNameLst>
                                      </p:cBhvr>
                                      <p:to>
                                        <p:strVal val="visible"/>
                                      </p:to>
                                    </p:set>
                                    <p:anim calcmode="lin" valueType="num">
                                      <p:cBhvr>
                                        <p:cTn id="22" dur="1000" fill="hold"/>
                                        <p:tgtEl>
                                          <p:spTgt spid="21506"/>
                                        </p:tgtEl>
                                        <p:attrNameLst>
                                          <p:attrName>ppt_w</p:attrName>
                                        </p:attrNameLst>
                                      </p:cBhvr>
                                      <p:tavLst>
                                        <p:tav tm="0">
                                          <p:val>
                                            <p:fltVal val="0"/>
                                          </p:val>
                                        </p:tav>
                                        <p:tav tm="100000">
                                          <p:val>
                                            <p:strVal val="#ppt_w"/>
                                          </p:val>
                                        </p:tav>
                                      </p:tavLst>
                                    </p:anim>
                                    <p:anim calcmode="lin" valueType="num">
                                      <p:cBhvr>
                                        <p:cTn id="23" dur="1000" fill="hold"/>
                                        <p:tgtEl>
                                          <p:spTgt spid="21506"/>
                                        </p:tgtEl>
                                        <p:attrNameLst>
                                          <p:attrName>ppt_h</p:attrName>
                                        </p:attrNameLst>
                                      </p:cBhvr>
                                      <p:tavLst>
                                        <p:tav tm="0">
                                          <p:val>
                                            <p:fltVal val="0"/>
                                          </p:val>
                                        </p:tav>
                                        <p:tav tm="100000">
                                          <p:val>
                                            <p:strVal val="#ppt_h"/>
                                          </p:val>
                                        </p:tav>
                                      </p:tavLst>
                                    </p:anim>
                                    <p:animEffect transition="in" filter="fade">
                                      <p:cBhvr>
                                        <p:cTn id="24" dur="1000"/>
                                        <p:tgtEl>
                                          <p:spTgt spid="21506"/>
                                        </p:tgtEl>
                                      </p:cBhvr>
                                    </p:animEffect>
                                  </p:childTnLst>
                                </p:cTn>
                              </p:par>
                            </p:childTnLst>
                          </p:cTn>
                        </p:par>
                        <p:par>
                          <p:cTn id="25" fill="hold">
                            <p:stCondLst>
                              <p:cond delay="2500"/>
                            </p:stCondLst>
                            <p:childTnLst>
                              <p:par>
                                <p:cTn id="26" presetID="32" presetClass="emph" presetSubtype="0" fill="hold" nodeType="afterEffect">
                                  <p:stCondLst>
                                    <p:cond delay="0"/>
                                  </p:stCondLst>
                                  <p:childTnLst>
                                    <p:animRot by="120000">
                                      <p:cBhvr>
                                        <p:cTn id="27" dur="1" fill="hold">
                                          <p:stCondLst>
                                            <p:cond delay="0"/>
                                          </p:stCondLst>
                                        </p:cTn>
                                        <p:tgtEl>
                                          <p:spTgt spid="21506"/>
                                        </p:tgtEl>
                                        <p:attrNameLst>
                                          <p:attrName>r</p:attrName>
                                        </p:attrNameLst>
                                      </p:cBhvr>
                                    </p:animRot>
                                    <p:animRot by="-240000">
                                      <p:cBhvr>
                                        <p:cTn id="28" dur="2" fill="hold">
                                          <p:stCondLst>
                                            <p:cond delay="298"/>
                                          </p:stCondLst>
                                        </p:cTn>
                                        <p:tgtEl>
                                          <p:spTgt spid="21506"/>
                                        </p:tgtEl>
                                        <p:attrNameLst>
                                          <p:attrName>r</p:attrName>
                                        </p:attrNameLst>
                                      </p:cBhvr>
                                    </p:animRot>
                                    <p:animRot by="240000">
                                      <p:cBhvr>
                                        <p:cTn id="29" dur="2" fill="hold">
                                          <p:stCondLst>
                                            <p:cond delay="595"/>
                                          </p:stCondLst>
                                        </p:cTn>
                                        <p:tgtEl>
                                          <p:spTgt spid="21506"/>
                                        </p:tgtEl>
                                        <p:attrNameLst>
                                          <p:attrName>r</p:attrName>
                                        </p:attrNameLst>
                                      </p:cBhvr>
                                    </p:animRot>
                                    <p:animRot by="-240000">
                                      <p:cBhvr>
                                        <p:cTn id="30" dur="2" fill="hold">
                                          <p:stCondLst>
                                            <p:cond delay="893"/>
                                          </p:stCondLst>
                                        </p:cTn>
                                        <p:tgtEl>
                                          <p:spTgt spid="21506"/>
                                        </p:tgtEl>
                                        <p:attrNameLst>
                                          <p:attrName>r</p:attrName>
                                        </p:attrNameLst>
                                      </p:cBhvr>
                                    </p:animRot>
                                    <p:animRot by="120000">
                                      <p:cBhvr>
                                        <p:cTn id="31" dur="2" fill="hold">
                                          <p:stCondLst>
                                            <p:cond delay="1499"/>
                                          </p:stCondLst>
                                        </p:cTn>
                                        <p:tgtEl>
                                          <p:spTgt spid="21506"/>
                                        </p:tgtEl>
                                        <p:attrNameLst>
                                          <p:attrName>r</p:attrName>
                                        </p:attrNameLst>
                                      </p:cBhvr>
                                    </p:animRot>
                                  </p:childTnLst>
                                </p:cTn>
                              </p:par>
                            </p:childTnLst>
                          </p:cTn>
                        </p:par>
                        <p:par>
                          <p:cTn id="32" fill="hold">
                            <p:stCondLst>
                              <p:cond delay="4001"/>
                            </p:stCondLst>
                            <p:childTnLst>
                              <p:par>
                                <p:cTn id="33" presetID="32" presetClass="emph" presetSubtype="0" fill="hold" nodeType="afterEffect">
                                  <p:stCondLst>
                                    <p:cond delay="0"/>
                                  </p:stCondLst>
                                  <p:childTnLst>
                                    <p:animRot by="120000">
                                      <p:cBhvr>
                                        <p:cTn id="34" dur="100" fill="hold">
                                          <p:stCondLst>
                                            <p:cond delay="0"/>
                                          </p:stCondLst>
                                        </p:cTn>
                                        <p:tgtEl>
                                          <p:spTgt spid="21506"/>
                                        </p:tgtEl>
                                        <p:attrNameLst>
                                          <p:attrName>r</p:attrName>
                                        </p:attrNameLst>
                                      </p:cBhvr>
                                    </p:animRot>
                                    <p:animRot by="-240000">
                                      <p:cBhvr>
                                        <p:cTn id="35" dur="200" fill="hold">
                                          <p:stCondLst>
                                            <p:cond delay="200"/>
                                          </p:stCondLst>
                                        </p:cTn>
                                        <p:tgtEl>
                                          <p:spTgt spid="21506"/>
                                        </p:tgtEl>
                                        <p:attrNameLst>
                                          <p:attrName>r</p:attrName>
                                        </p:attrNameLst>
                                      </p:cBhvr>
                                    </p:animRot>
                                    <p:animRot by="240000">
                                      <p:cBhvr>
                                        <p:cTn id="36" dur="200" fill="hold">
                                          <p:stCondLst>
                                            <p:cond delay="400"/>
                                          </p:stCondLst>
                                        </p:cTn>
                                        <p:tgtEl>
                                          <p:spTgt spid="21506"/>
                                        </p:tgtEl>
                                        <p:attrNameLst>
                                          <p:attrName>r</p:attrName>
                                        </p:attrNameLst>
                                      </p:cBhvr>
                                    </p:animRot>
                                    <p:animRot by="-240000">
                                      <p:cBhvr>
                                        <p:cTn id="37" dur="200" fill="hold">
                                          <p:stCondLst>
                                            <p:cond delay="600"/>
                                          </p:stCondLst>
                                        </p:cTn>
                                        <p:tgtEl>
                                          <p:spTgt spid="21506"/>
                                        </p:tgtEl>
                                        <p:attrNameLst>
                                          <p:attrName>r</p:attrName>
                                        </p:attrNameLst>
                                      </p:cBhvr>
                                    </p:animRot>
                                    <p:animRot by="120000">
                                      <p:cBhvr>
                                        <p:cTn id="38" dur="200" fill="hold">
                                          <p:stCondLst>
                                            <p:cond delay="800"/>
                                          </p:stCondLst>
                                        </p:cTn>
                                        <p:tgtEl>
                                          <p:spTgt spid="21506"/>
                                        </p:tgtEl>
                                        <p:attrNameLst>
                                          <p:attrName>r</p:attrName>
                                        </p:attrNameLst>
                                      </p:cBhvr>
                                    </p:animRot>
                                  </p:childTnLst>
                                </p:cTn>
                              </p:par>
                            </p:childTnLst>
                          </p:cTn>
                        </p:par>
                        <p:par>
                          <p:cTn id="39" fill="hold">
                            <p:stCondLst>
                              <p:cond delay="5001"/>
                            </p:stCondLst>
                            <p:childTnLst>
                              <p:par>
                                <p:cTn id="40" presetID="32" presetClass="emph" presetSubtype="0" fill="hold" nodeType="afterEffect">
                                  <p:stCondLst>
                                    <p:cond delay="0"/>
                                  </p:stCondLst>
                                  <p:childTnLst>
                                    <p:animRot by="120000">
                                      <p:cBhvr>
                                        <p:cTn id="41" dur="100" fill="hold">
                                          <p:stCondLst>
                                            <p:cond delay="0"/>
                                          </p:stCondLst>
                                        </p:cTn>
                                        <p:tgtEl>
                                          <p:spTgt spid="21506"/>
                                        </p:tgtEl>
                                        <p:attrNameLst>
                                          <p:attrName>r</p:attrName>
                                        </p:attrNameLst>
                                      </p:cBhvr>
                                    </p:animRot>
                                    <p:animRot by="-240000">
                                      <p:cBhvr>
                                        <p:cTn id="42" dur="200" fill="hold">
                                          <p:stCondLst>
                                            <p:cond delay="200"/>
                                          </p:stCondLst>
                                        </p:cTn>
                                        <p:tgtEl>
                                          <p:spTgt spid="21506"/>
                                        </p:tgtEl>
                                        <p:attrNameLst>
                                          <p:attrName>r</p:attrName>
                                        </p:attrNameLst>
                                      </p:cBhvr>
                                    </p:animRot>
                                    <p:animRot by="240000">
                                      <p:cBhvr>
                                        <p:cTn id="43" dur="200" fill="hold">
                                          <p:stCondLst>
                                            <p:cond delay="400"/>
                                          </p:stCondLst>
                                        </p:cTn>
                                        <p:tgtEl>
                                          <p:spTgt spid="21506"/>
                                        </p:tgtEl>
                                        <p:attrNameLst>
                                          <p:attrName>r</p:attrName>
                                        </p:attrNameLst>
                                      </p:cBhvr>
                                    </p:animRot>
                                    <p:animRot by="-240000">
                                      <p:cBhvr>
                                        <p:cTn id="44" dur="200" fill="hold">
                                          <p:stCondLst>
                                            <p:cond delay="600"/>
                                          </p:stCondLst>
                                        </p:cTn>
                                        <p:tgtEl>
                                          <p:spTgt spid="21506"/>
                                        </p:tgtEl>
                                        <p:attrNameLst>
                                          <p:attrName>r</p:attrName>
                                        </p:attrNameLst>
                                      </p:cBhvr>
                                    </p:animRot>
                                    <p:animRot by="120000">
                                      <p:cBhvr>
                                        <p:cTn id="45" dur="200" fill="hold">
                                          <p:stCondLst>
                                            <p:cond delay="800"/>
                                          </p:stCondLst>
                                        </p:cTn>
                                        <p:tgtEl>
                                          <p:spTgt spid="21506"/>
                                        </p:tgtEl>
                                        <p:attrNameLst>
                                          <p:attrName>r</p:attrName>
                                        </p:attrNameLst>
                                      </p:cBhvr>
                                    </p:animRot>
                                  </p:childTnLst>
                                </p:cTn>
                              </p:par>
                            </p:childTnLst>
                          </p:cTn>
                        </p:par>
                        <p:par>
                          <p:cTn id="46" fill="hold">
                            <p:stCondLst>
                              <p:cond delay="6001"/>
                            </p:stCondLst>
                            <p:childTnLst>
                              <p:par>
                                <p:cTn id="47" presetID="32" presetClass="emph" presetSubtype="0" fill="hold" nodeType="afterEffect">
                                  <p:stCondLst>
                                    <p:cond delay="0"/>
                                  </p:stCondLst>
                                  <p:childTnLst>
                                    <p:animRot by="120000">
                                      <p:cBhvr>
                                        <p:cTn id="48" dur="200" fill="hold">
                                          <p:stCondLst>
                                            <p:cond delay="0"/>
                                          </p:stCondLst>
                                        </p:cTn>
                                        <p:tgtEl>
                                          <p:spTgt spid="21506"/>
                                        </p:tgtEl>
                                        <p:attrNameLst>
                                          <p:attrName>r</p:attrName>
                                        </p:attrNameLst>
                                      </p:cBhvr>
                                    </p:animRot>
                                    <p:animRot by="-240000">
                                      <p:cBhvr>
                                        <p:cTn id="49" dur="400" fill="hold">
                                          <p:stCondLst>
                                            <p:cond delay="400"/>
                                          </p:stCondLst>
                                        </p:cTn>
                                        <p:tgtEl>
                                          <p:spTgt spid="21506"/>
                                        </p:tgtEl>
                                        <p:attrNameLst>
                                          <p:attrName>r</p:attrName>
                                        </p:attrNameLst>
                                      </p:cBhvr>
                                    </p:animRot>
                                    <p:animRot by="240000">
                                      <p:cBhvr>
                                        <p:cTn id="50" dur="400" fill="hold">
                                          <p:stCondLst>
                                            <p:cond delay="800"/>
                                          </p:stCondLst>
                                        </p:cTn>
                                        <p:tgtEl>
                                          <p:spTgt spid="21506"/>
                                        </p:tgtEl>
                                        <p:attrNameLst>
                                          <p:attrName>r</p:attrName>
                                        </p:attrNameLst>
                                      </p:cBhvr>
                                    </p:animRot>
                                    <p:animRot by="-240000">
                                      <p:cBhvr>
                                        <p:cTn id="51" dur="400" fill="hold">
                                          <p:stCondLst>
                                            <p:cond delay="1200"/>
                                          </p:stCondLst>
                                        </p:cTn>
                                        <p:tgtEl>
                                          <p:spTgt spid="21506"/>
                                        </p:tgtEl>
                                        <p:attrNameLst>
                                          <p:attrName>r</p:attrName>
                                        </p:attrNameLst>
                                      </p:cBhvr>
                                    </p:animRot>
                                    <p:animRot by="120000">
                                      <p:cBhvr>
                                        <p:cTn id="52" dur="400" fill="hold">
                                          <p:stCondLst>
                                            <p:cond delay="1600"/>
                                          </p:stCondLst>
                                        </p:cTn>
                                        <p:tgtEl>
                                          <p:spTgt spid="21506"/>
                                        </p:tgtEl>
                                        <p:attrNameLst>
                                          <p:attrName>r</p:attrName>
                                        </p:attrNameLst>
                                      </p:cBhvr>
                                    </p:animRot>
                                  </p:childTnLst>
                                </p:cTn>
                              </p:par>
                            </p:childTnLst>
                          </p:cTn>
                        </p:par>
                        <p:par>
                          <p:cTn id="53" fill="hold">
                            <p:stCondLst>
                              <p:cond delay="8001"/>
                            </p:stCondLst>
                            <p:childTnLst>
                              <p:par>
                                <p:cTn id="54" presetID="26" presetClass="emph" presetSubtype="0" fill="hold" nodeType="afterEffect">
                                  <p:stCondLst>
                                    <p:cond delay="0"/>
                                  </p:stCondLst>
                                  <p:childTnLst>
                                    <p:animEffect transition="out" filter="fade">
                                      <p:cBhvr>
                                        <p:cTn id="55" dur="500" tmFilter="0, 0; .2, .5; .8, .5; 1, 0"/>
                                        <p:tgtEl>
                                          <p:spTgt spid="21506"/>
                                        </p:tgtEl>
                                      </p:cBhvr>
                                    </p:animEffect>
                                    <p:animScale>
                                      <p:cBhvr>
                                        <p:cTn id="56" dur="250" autoRev="1" fill="hold"/>
                                        <p:tgtEl>
                                          <p:spTgt spid="215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54" name="Straight Connector 53"/>
          <p:cNvCxnSpPr/>
          <p:nvPr/>
        </p:nvCxnSpPr>
        <p:spPr bwMode="auto">
          <a:xfrm>
            <a:off x="3130550" y="2622550"/>
            <a:ext cx="2774950" cy="4763"/>
          </a:xfrm>
          <a:prstGeom prst="line">
            <a:avLst/>
          </a:prstGeom>
          <a:ln w="38100">
            <a:solidFill>
              <a:srgbClr val="00B3BE"/>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36" idx="0"/>
          </p:cNvCxnSpPr>
          <p:nvPr/>
        </p:nvCxnSpPr>
        <p:spPr bwMode="auto">
          <a:xfrm>
            <a:off x="4402138" y="3217863"/>
            <a:ext cx="1587" cy="1624012"/>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auto">
          <a:xfrm>
            <a:off x="5740400" y="4646613"/>
            <a:ext cx="0" cy="18732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a:off x="6645275" y="4637088"/>
            <a:ext cx="1588" cy="211137"/>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a:off x="6237288" y="4433888"/>
            <a:ext cx="0" cy="21272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 idx="2"/>
          </p:cNvCxnSpPr>
          <p:nvPr/>
        </p:nvCxnSpPr>
        <p:spPr bwMode="auto">
          <a:xfrm>
            <a:off x="4398963" y="2212975"/>
            <a:ext cx="4762" cy="998538"/>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5128" name="Rectangle 1026"/>
          <p:cNvSpPr>
            <a:spLocks noGrp="1" noChangeArrowheads="1"/>
          </p:cNvSpPr>
          <p:nvPr>
            <p:ph type="title"/>
          </p:nvPr>
        </p:nvSpPr>
        <p:spPr>
          <a:xfrm>
            <a:off x="539750" y="188913"/>
            <a:ext cx="8212138" cy="717550"/>
          </a:xfrm>
          <a:solidFill>
            <a:schemeClr val="bg1"/>
          </a:solidFill>
        </p:spPr>
        <p:txBody>
          <a:bodyPr/>
          <a:lstStyle/>
          <a:p>
            <a:pPr eaLnBrk="1" hangingPunct="1"/>
            <a:r>
              <a:rPr lang="en-GB" altLang="en-US" dirty="0"/>
              <a:t>Education &amp; Early Years Service – May 2019</a:t>
            </a:r>
            <a:br>
              <a:rPr lang="en-GB" altLang="en-US" dirty="0"/>
            </a:br>
            <a:endParaRPr lang="en-GB" altLang="en-US" sz="2000" dirty="0">
              <a:solidFill>
                <a:srgbClr val="FF0000"/>
              </a:solidFill>
            </a:endParaRPr>
          </a:p>
        </p:txBody>
      </p:sp>
      <p:grpSp>
        <p:nvGrpSpPr>
          <p:cNvPr id="5129" name="Group 132"/>
          <p:cNvGrpSpPr>
            <a:grpSpLocks/>
          </p:cNvGrpSpPr>
          <p:nvPr/>
        </p:nvGrpSpPr>
        <p:grpSpPr bwMode="auto">
          <a:xfrm>
            <a:off x="782638" y="1282700"/>
            <a:ext cx="8278812" cy="5462588"/>
            <a:chOff x="800457" y="1074349"/>
            <a:chExt cx="8279734" cy="5460921"/>
          </a:xfrm>
        </p:grpSpPr>
        <p:cxnSp>
          <p:nvCxnSpPr>
            <p:cNvPr id="150" name="Straight Connector 149"/>
            <p:cNvCxnSpPr/>
            <p:nvPr/>
          </p:nvCxnSpPr>
          <p:spPr>
            <a:xfrm>
              <a:off x="8615002" y="4426126"/>
              <a:ext cx="3175" cy="387232"/>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570311" y="4424539"/>
              <a:ext cx="0" cy="379296"/>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193085" y="1074349"/>
              <a:ext cx="2446610" cy="929991"/>
            </a:xfrm>
            <a:prstGeom prst="roundRect">
              <a:avLst/>
            </a:prstGeom>
            <a:solidFill>
              <a:srgbClr val="00B3BE"/>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Director of Education &amp; Early Years</a:t>
              </a:r>
            </a:p>
            <a:p>
              <a:pPr algn="ctr">
                <a:defRPr/>
              </a:pPr>
              <a:r>
                <a:rPr lang="en-GB" sz="1600" dirty="0">
                  <a:solidFill>
                    <a:schemeClr val="bg1"/>
                  </a:solidFill>
                </a:rPr>
                <a:t>Andrew Sutherland</a:t>
              </a:r>
            </a:p>
          </p:txBody>
        </p:sp>
        <p:sp>
          <p:nvSpPr>
            <p:cNvPr id="39" name="Rounded Rectangle 38"/>
            <p:cNvSpPr/>
            <p:nvPr/>
          </p:nvSpPr>
          <p:spPr>
            <a:xfrm>
              <a:off x="946523" y="3286649"/>
              <a:ext cx="1944904" cy="93633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tx1"/>
                  </a:solidFill>
                </a:rPr>
                <a:t>Head of Learning</a:t>
              </a:r>
            </a:p>
            <a:p>
              <a:pPr algn="ctr">
                <a:defRPr/>
              </a:pPr>
              <a:r>
                <a:rPr lang="en-GB" sz="1600" dirty="0">
                  <a:solidFill>
                    <a:schemeClr val="tx1"/>
                  </a:solidFill>
                </a:rPr>
                <a:t>Tony Shepherd</a:t>
              </a:r>
            </a:p>
          </p:txBody>
        </p:sp>
        <p:sp>
          <p:nvSpPr>
            <p:cNvPr id="40" name="Rounded Rectangle 39"/>
            <p:cNvSpPr/>
            <p:nvPr/>
          </p:nvSpPr>
          <p:spPr>
            <a:xfrm>
              <a:off x="5439649" y="3292997"/>
              <a:ext cx="1632132" cy="936339"/>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Assistant Director </a:t>
              </a:r>
              <a:r>
                <a:rPr lang="en-GB" sz="1100" b="1" dirty="0">
                  <a:solidFill>
                    <a:schemeClr val="bg1"/>
                  </a:solidFill>
                </a:rPr>
                <a:t>of </a:t>
              </a:r>
              <a:r>
                <a:rPr lang="en-GB" sz="1200" b="1" dirty="0">
                  <a:solidFill>
                    <a:schemeClr val="bg1"/>
                  </a:solidFill>
                </a:rPr>
                <a:t>Education </a:t>
              </a:r>
              <a:r>
                <a:rPr lang="en-GB" sz="1100" b="1" dirty="0">
                  <a:solidFill>
                    <a:schemeClr val="bg1"/>
                  </a:solidFill>
                </a:rPr>
                <a:t>SEND</a:t>
              </a:r>
            </a:p>
            <a:p>
              <a:pPr algn="ctr">
                <a:defRPr/>
              </a:pPr>
              <a:r>
                <a:rPr lang="en-GB" sz="1400" dirty="0">
                  <a:solidFill>
                    <a:schemeClr val="bg1"/>
                  </a:solidFill>
                </a:rPr>
                <a:t>Dr </a:t>
              </a:r>
              <a:r>
                <a:rPr lang="en-GB" sz="1400">
                  <a:solidFill>
                    <a:schemeClr val="bg1"/>
                  </a:solidFill>
                </a:rPr>
                <a:t>Shirley </a:t>
              </a:r>
            </a:p>
            <a:p>
              <a:pPr algn="ctr">
                <a:defRPr/>
              </a:pPr>
              <a:r>
                <a:rPr lang="en-GB" sz="1200">
                  <a:solidFill>
                    <a:schemeClr val="bg1"/>
                  </a:solidFill>
                </a:rPr>
                <a:t>Woods-Gallagher</a:t>
              </a:r>
              <a:endParaRPr lang="en-GB" sz="1200" dirty="0">
                <a:solidFill>
                  <a:schemeClr val="bg1"/>
                </a:solidFill>
              </a:endParaRPr>
            </a:p>
          </p:txBody>
        </p:sp>
        <p:sp>
          <p:nvSpPr>
            <p:cNvPr id="41" name="Rounded Rectangle 40"/>
            <p:cNvSpPr/>
            <p:nvPr/>
          </p:nvSpPr>
          <p:spPr>
            <a:xfrm>
              <a:off x="3563015" y="3302519"/>
              <a:ext cx="1678174" cy="926817"/>
            </a:xfrm>
            <a:prstGeom prst="roundRect">
              <a:avLst/>
            </a:prstGeom>
            <a:solidFill>
              <a:schemeClr val="bg1">
                <a:lumMod val="50000"/>
              </a:schemeClr>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Head of Inclusion &amp; </a:t>
              </a:r>
              <a:r>
                <a:rPr lang="en-GB" sz="1200" b="1" dirty="0">
                  <a:solidFill>
                    <a:schemeClr val="bg1"/>
                  </a:solidFill>
                </a:rPr>
                <a:t>Post</a:t>
              </a:r>
              <a:r>
                <a:rPr lang="en-GB" sz="1100" b="1" dirty="0">
                  <a:solidFill>
                    <a:schemeClr val="bg1"/>
                  </a:solidFill>
                </a:rPr>
                <a:t> 16 </a:t>
              </a:r>
            </a:p>
            <a:p>
              <a:pPr algn="ctr">
                <a:defRPr/>
              </a:pPr>
              <a:r>
                <a:rPr lang="en-GB" sz="1800" dirty="0">
                  <a:solidFill>
                    <a:schemeClr val="bg1"/>
                  </a:solidFill>
                </a:rPr>
                <a:t>Donna Lewis</a:t>
              </a:r>
            </a:p>
          </p:txBody>
        </p:sp>
        <p:sp>
          <p:nvSpPr>
            <p:cNvPr id="42" name="Rounded Rectangle 41"/>
            <p:cNvSpPr/>
            <p:nvPr/>
          </p:nvSpPr>
          <p:spPr>
            <a:xfrm>
              <a:off x="7275003" y="3285062"/>
              <a:ext cx="1689288" cy="934752"/>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Head of School Support Services (Compliance)</a:t>
              </a:r>
            </a:p>
            <a:p>
              <a:pPr algn="ctr">
                <a:defRPr/>
              </a:pPr>
              <a:r>
                <a:rPr lang="en-GB" sz="1600" dirty="0">
                  <a:solidFill>
                    <a:schemeClr val="bg1"/>
                  </a:solidFill>
                </a:rPr>
                <a:t>Andy Collinge</a:t>
              </a:r>
            </a:p>
          </p:txBody>
        </p:sp>
        <p:sp>
          <p:nvSpPr>
            <p:cNvPr id="43" name="Rounded Rectangle 42"/>
            <p:cNvSpPr/>
            <p:nvPr/>
          </p:nvSpPr>
          <p:spPr>
            <a:xfrm>
              <a:off x="1422826" y="4632438"/>
              <a:ext cx="998648" cy="187267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Head of Virtual School for Children who are Looked After</a:t>
              </a:r>
            </a:p>
            <a:p>
              <a:pPr algn="ctr">
                <a:defRPr/>
              </a:pPr>
              <a:endParaRPr lang="en-GB" sz="500" dirty="0">
                <a:solidFill>
                  <a:schemeClr val="tx1"/>
                </a:solidFill>
              </a:endParaRPr>
            </a:p>
            <a:p>
              <a:pPr algn="ctr">
                <a:defRPr/>
              </a:pPr>
              <a:r>
                <a:rPr lang="en-GB" sz="1400" dirty="0">
                  <a:solidFill>
                    <a:schemeClr val="tx1"/>
                  </a:solidFill>
                </a:rPr>
                <a:t>Jennie Davies</a:t>
              </a:r>
              <a:endParaRPr lang="en-GB" sz="1200" dirty="0">
                <a:solidFill>
                  <a:schemeClr val="tx1"/>
                </a:solidFill>
              </a:endParaRPr>
            </a:p>
          </p:txBody>
        </p:sp>
        <p:sp>
          <p:nvSpPr>
            <p:cNvPr id="44" name="Rounded Rectangle 43"/>
            <p:cNvSpPr/>
            <p:nvPr/>
          </p:nvSpPr>
          <p:spPr>
            <a:xfrm>
              <a:off x="2562778" y="4638786"/>
              <a:ext cx="1008174" cy="187267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Education </a:t>
              </a:r>
              <a:r>
                <a:rPr lang="en-GB" sz="900" b="1" dirty="0">
                  <a:solidFill>
                    <a:schemeClr val="tx1"/>
                  </a:solidFill>
                </a:rPr>
                <a:t>Improvement</a:t>
              </a:r>
              <a:r>
                <a:rPr lang="en-GB" sz="1000" b="1" dirty="0">
                  <a:solidFill>
                    <a:schemeClr val="tx1"/>
                  </a:solidFill>
                </a:rPr>
                <a:t> Manager</a:t>
              </a:r>
            </a:p>
            <a:p>
              <a:pPr algn="ctr">
                <a:defRPr/>
              </a:pPr>
              <a:endParaRPr lang="en-GB" sz="1600" dirty="0">
                <a:solidFill>
                  <a:schemeClr val="tx1"/>
                </a:solidFill>
              </a:endParaRPr>
            </a:p>
            <a:p>
              <a:pPr algn="ctr">
                <a:defRPr/>
              </a:pPr>
              <a:endParaRPr lang="en-GB" sz="1400" dirty="0">
                <a:solidFill>
                  <a:schemeClr val="tx1"/>
                </a:solidFill>
              </a:endParaRPr>
            </a:p>
            <a:p>
              <a:pPr algn="ctr">
                <a:defRPr/>
              </a:pPr>
              <a:r>
                <a:rPr lang="en-GB" sz="1400" dirty="0">
                  <a:solidFill>
                    <a:schemeClr val="tx1"/>
                  </a:solidFill>
                </a:rPr>
                <a:t>Paula Healey</a:t>
              </a:r>
            </a:p>
          </p:txBody>
        </p:sp>
        <p:sp>
          <p:nvSpPr>
            <p:cNvPr id="47" name="Rounded Rectangle 46"/>
            <p:cNvSpPr/>
            <p:nvPr/>
          </p:nvSpPr>
          <p:spPr>
            <a:xfrm>
              <a:off x="6268416" y="4638786"/>
              <a:ext cx="785900" cy="1863156"/>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8">
                <a:defRPr/>
              </a:pPr>
              <a:r>
                <a:rPr lang="en-GB" sz="800" b="1" dirty="0">
                  <a:solidFill>
                    <a:schemeClr val="bg1"/>
                  </a:solidFill>
                </a:rPr>
                <a:t>Education</a:t>
              </a:r>
              <a:r>
                <a:rPr lang="en-GB" sz="700" b="1" dirty="0">
                  <a:solidFill>
                    <a:schemeClr val="bg1"/>
                  </a:solidFill>
                </a:rPr>
                <a:t> Psychology </a:t>
              </a:r>
            </a:p>
            <a:p>
              <a:pPr algn="ctr" defTabSz="914308">
                <a:defRPr/>
              </a:pPr>
              <a:r>
                <a:rPr lang="en-GB" sz="700" b="1" dirty="0">
                  <a:solidFill>
                    <a:schemeClr val="bg1"/>
                  </a:solidFill>
                </a:rPr>
                <a:t>&amp; Prevention </a:t>
              </a:r>
              <a:r>
                <a:rPr lang="en-GB" sz="800" b="1" dirty="0">
                  <a:solidFill>
                    <a:schemeClr val="bg1"/>
                  </a:solidFill>
                </a:rPr>
                <a:t>Services</a:t>
              </a:r>
            </a:p>
            <a:p>
              <a:pPr algn="ctr" defTabSz="914308">
                <a:defRPr/>
              </a:pPr>
              <a:endParaRPr lang="en-GB" sz="400" b="1" dirty="0">
                <a:solidFill>
                  <a:schemeClr val="bg1"/>
                </a:solidFill>
              </a:endParaRPr>
            </a:p>
            <a:p>
              <a:pPr algn="ctr" defTabSz="914308">
                <a:defRPr/>
              </a:pPr>
              <a:r>
                <a:rPr lang="en-GB" sz="1400" dirty="0">
                  <a:solidFill>
                    <a:schemeClr val="bg1"/>
                  </a:solidFill>
                </a:rPr>
                <a:t>Dr Helen Wyton</a:t>
              </a:r>
              <a:endParaRPr lang="en-GB" sz="1800" dirty="0">
                <a:solidFill>
                  <a:schemeClr val="bg1"/>
                </a:solidFill>
              </a:endParaRPr>
            </a:p>
          </p:txBody>
        </p:sp>
        <p:sp>
          <p:nvSpPr>
            <p:cNvPr id="48" name="Rounded Rectangle 47"/>
            <p:cNvSpPr/>
            <p:nvPr/>
          </p:nvSpPr>
          <p:spPr>
            <a:xfrm>
              <a:off x="7147989" y="4654656"/>
              <a:ext cx="885924" cy="1872678"/>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bg1"/>
                  </a:solidFill>
                </a:rPr>
                <a:t>Education </a:t>
              </a:r>
              <a:r>
                <a:rPr lang="en-GB" sz="1050" b="1" dirty="0">
                  <a:solidFill>
                    <a:schemeClr val="bg1"/>
                  </a:solidFill>
                </a:rPr>
                <a:t>Provision </a:t>
              </a:r>
              <a:r>
                <a:rPr lang="en-GB" sz="1100" b="1" dirty="0">
                  <a:solidFill>
                    <a:schemeClr val="bg1"/>
                  </a:solidFill>
                </a:rPr>
                <a:t>Manager</a:t>
              </a:r>
            </a:p>
            <a:p>
              <a:pPr algn="ctr">
                <a:defRPr/>
              </a:pPr>
              <a:endParaRPr lang="en-GB" sz="1600" dirty="0">
                <a:solidFill>
                  <a:schemeClr val="bg1"/>
                </a:solidFill>
              </a:endParaRPr>
            </a:p>
            <a:p>
              <a:pPr algn="ctr">
                <a:defRPr/>
              </a:pPr>
              <a:endParaRPr lang="en-GB" sz="1600" dirty="0">
                <a:solidFill>
                  <a:schemeClr val="bg1"/>
                </a:solidFill>
              </a:endParaRPr>
            </a:p>
            <a:p>
              <a:pPr algn="ctr">
                <a:defRPr/>
              </a:pPr>
              <a:r>
                <a:rPr lang="en-GB" sz="1400" dirty="0">
                  <a:solidFill>
                    <a:schemeClr val="bg1"/>
                  </a:solidFill>
                </a:rPr>
                <a:t>Andy Wood</a:t>
              </a:r>
            </a:p>
          </p:txBody>
        </p:sp>
        <p:sp>
          <p:nvSpPr>
            <p:cNvPr id="49" name="Rounded Rectangle 48"/>
            <p:cNvSpPr/>
            <p:nvPr/>
          </p:nvSpPr>
          <p:spPr>
            <a:xfrm>
              <a:off x="8145050" y="4662592"/>
              <a:ext cx="935141" cy="1872678"/>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900" b="1" dirty="0">
                  <a:solidFill>
                    <a:schemeClr val="bg1"/>
                  </a:solidFill>
                </a:rPr>
                <a:t>Information </a:t>
              </a:r>
              <a:r>
                <a:rPr lang="en-GB" sz="1100" b="1" dirty="0">
                  <a:solidFill>
                    <a:schemeClr val="bg1"/>
                  </a:solidFill>
                </a:rPr>
                <a:t>&amp; Advice Service Manager</a:t>
              </a:r>
            </a:p>
            <a:p>
              <a:pPr algn="ctr">
                <a:defRPr/>
              </a:pPr>
              <a:endParaRPr lang="en-GB" sz="1100" dirty="0">
                <a:solidFill>
                  <a:schemeClr val="bg1"/>
                </a:solidFill>
              </a:endParaRPr>
            </a:p>
            <a:p>
              <a:pPr algn="ctr">
                <a:defRPr/>
              </a:pPr>
              <a:endParaRPr lang="en-GB" sz="1400" dirty="0">
                <a:solidFill>
                  <a:schemeClr val="bg1"/>
                </a:solidFill>
              </a:endParaRPr>
            </a:p>
            <a:p>
              <a:pPr algn="ctr">
                <a:defRPr/>
              </a:pPr>
              <a:r>
                <a:rPr lang="en-GB" sz="1400" dirty="0">
                  <a:solidFill>
                    <a:schemeClr val="bg1"/>
                  </a:solidFill>
                </a:rPr>
                <a:t>Gerri Barry</a:t>
              </a:r>
            </a:p>
          </p:txBody>
        </p:sp>
        <p:cxnSp>
          <p:nvCxnSpPr>
            <p:cNvPr id="30" name="Straight Connector 29"/>
            <p:cNvCxnSpPr/>
            <p:nvPr/>
          </p:nvCxnSpPr>
          <p:spPr>
            <a:xfrm flipV="1">
              <a:off x="1905480" y="3000986"/>
              <a:ext cx="6214167" cy="7936"/>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00457" y="4432474"/>
              <a:ext cx="2278316" cy="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575073" y="4440409"/>
              <a:ext cx="1041516" cy="3174"/>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39" idx="0"/>
            </p:cNvCxnSpPr>
            <p:nvPr/>
          </p:nvCxnSpPr>
          <p:spPr>
            <a:xfrm>
              <a:off x="1918181" y="2991464"/>
              <a:ext cx="1587" cy="29518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121234" y="2980355"/>
              <a:ext cx="0" cy="296771"/>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42" idx="2"/>
            </p:cNvCxnSpPr>
            <p:nvPr/>
          </p:nvCxnSpPr>
          <p:spPr>
            <a:xfrm>
              <a:off x="8119647" y="4219814"/>
              <a:ext cx="0" cy="21266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grpSp>
      <p:sp>
        <p:nvSpPr>
          <p:cNvPr id="35" name="Rectangle 1026"/>
          <p:cNvSpPr txBox="1">
            <a:spLocks noChangeArrowheads="1"/>
          </p:cNvSpPr>
          <p:nvPr/>
        </p:nvSpPr>
        <p:spPr bwMode="auto">
          <a:xfrm>
            <a:off x="1560513" y="771525"/>
            <a:ext cx="5676900" cy="381000"/>
          </a:xfrm>
          <a:prstGeom prst="rect">
            <a:avLst/>
          </a:prstGeom>
          <a:solidFill>
            <a:srgbClr val="007A87"/>
          </a:solidFill>
          <a:ln>
            <a:noFill/>
          </a:ln>
          <a:effectLst/>
          <a:extLst/>
        </p:spPr>
        <p:txBody>
          <a:bodyPr/>
          <a:lstStyle>
            <a:lvl1pPr algn="l" rtl="0" eaLnBrk="0" fontAlgn="base" hangingPunct="0">
              <a:spcBef>
                <a:spcPct val="0"/>
              </a:spcBef>
              <a:spcAft>
                <a:spcPct val="0"/>
              </a:spcAft>
              <a:defRPr sz="3000">
                <a:solidFill>
                  <a:srgbClr val="00B3BE"/>
                </a:solidFill>
                <a:latin typeface="+mj-lt"/>
                <a:ea typeface="+mj-ea"/>
                <a:cs typeface="+mj-cs"/>
              </a:defRPr>
            </a:lvl1pPr>
            <a:lvl2pPr algn="l" rtl="0" eaLnBrk="0" fontAlgn="base" hangingPunct="0">
              <a:spcBef>
                <a:spcPct val="0"/>
              </a:spcBef>
              <a:spcAft>
                <a:spcPct val="0"/>
              </a:spcAft>
              <a:defRPr sz="3000">
                <a:solidFill>
                  <a:srgbClr val="00B3BE"/>
                </a:solidFill>
                <a:latin typeface="Arial" charset="0"/>
              </a:defRPr>
            </a:lvl2pPr>
            <a:lvl3pPr algn="l" rtl="0" eaLnBrk="0" fontAlgn="base" hangingPunct="0">
              <a:spcBef>
                <a:spcPct val="0"/>
              </a:spcBef>
              <a:spcAft>
                <a:spcPct val="0"/>
              </a:spcAft>
              <a:defRPr sz="3000">
                <a:solidFill>
                  <a:srgbClr val="00B3BE"/>
                </a:solidFill>
                <a:latin typeface="Arial" charset="0"/>
              </a:defRPr>
            </a:lvl3pPr>
            <a:lvl4pPr algn="l" rtl="0" eaLnBrk="0" fontAlgn="base" hangingPunct="0">
              <a:spcBef>
                <a:spcPct val="0"/>
              </a:spcBef>
              <a:spcAft>
                <a:spcPct val="0"/>
              </a:spcAft>
              <a:defRPr sz="3000">
                <a:solidFill>
                  <a:srgbClr val="00B3BE"/>
                </a:solidFill>
                <a:latin typeface="Arial" charset="0"/>
              </a:defRPr>
            </a:lvl4pPr>
            <a:lvl5pPr algn="l" rtl="0" eaLnBrk="0" fontAlgn="base" hangingPunct="0">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eaLnBrk="1" hangingPunct="1">
              <a:defRPr/>
            </a:pPr>
            <a:r>
              <a:rPr lang="en-GB" altLang="en-US" sz="1800" b="1" kern="0" dirty="0">
                <a:solidFill>
                  <a:schemeClr val="bg1"/>
                </a:solidFill>
              </a:rPr>
              <a:t>Economy, Skills and Neighbourhoods Directorate</a:t>
            </a:r>
            <a:endParaRPr lang="en-GB" altLang="en-US" sz="1400" b="1" kern="0" dirty="0">
              <a:solidFill>
                <a:schemeClr val="bg1"/>
              </a:solidFill>
            </a:endParaRPr>
          </a:p>
        </p:txBody>
      </p:sp>
      <p:sp>
        <p:nvSpPr>
          <p:cNvPr id="36" name="Rounded Rectangle 35"/>
          <p:cNvSpPr/>
          <p:nvPr/>
        </p:nvSpPr>
        <p:spPr bwMode="auto">
          <a:xfrm>
            <a:off x="3935413" y="4841875"/>
            <a:ext cx="936625" cy="1884363"/>
          </a:xfrm>
          <a:prstGeom prst="roundRect">
            <a:avLst/>
          </a:prstGeom>
          <a:solidFill>
            <a:schemeClr val="bg1">
              <a:lumMod val="50000"/>
            </a:schemeClr>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b="1" dirty="0">
                <a:solidFill>
                  <a:schemeClr val="bg1"/>
                </a:solidFill>
              </a:rPr>
              <a:t>Inclusion </a:t>
            </a:r>
            <a:r>
              <a:rPr lang="en-GB" sz="1200" b="1" dirty="0">
                <a:solidFill>
                  <a:schemeClr val="bg1"/>
                </a:solidFill>
              </a:rPr>
              <a:t>Manager</a:t>
            </a:r>
          </a:p>
          <a:p>
            <a:pPr algn="ctr">
              <a:defRPr/>
            </a:pPr>
            <a:endParaRPr lang="en-GB" sz="1600" dirty="0">
              <a:solidFill>
                <a:schemeClr val="bg1"/>
              </a:solidFill>
            </a:endParaRPr>
          </a:p>
          <a:p>
            <a:pPr algn="ctr">
              <a:defRPr/>
            </a:pPr>
            <a:endParaRPr lang="en-GB" sz="2000" dirty="0">
              <a:solidFill>
                <a:schemeClr val="bg1"/>
              </a:solidFill>
            </a:endParaRPr>
          </a:p>
          <a:p>
            <a:pPr algn="ctr">
              <a:defRPr/>
            </a:pPr>
            <a:r>
              <a:rPr lang="en-GB" sz="1400" dirty="0">
                <a:solidFill>
                  <a:schemeClr val="bg1"/>
                </a:solidFill>
              </a:rPr>
              <a:t>Anne Clark</a:t>
            </a:r>
          </a:p>
        </p:txBody>
      </p:sp>
      <p:cxnSp>
        <p:nvCxnSpPr>
          <p:cNvPr id="53" name="Straight Connector 52"/>
          <p:cNvCxnSpPr>
            <a:stCxn id="39" idx="2"/>
            <a:endCxn id="43" idx="0"/>
          </p:cNvCxnSpPr>
          <p:nvPr/>
        </p:nvCxnSpPr>
        <p:spPr bwMode="auto">
          <a:xfrm>
            <a:off x="1901825" y="4432300"/>
            <a:ext cx="1588" cy="409575"/>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bwMode="auto">
          <a:xfrm>
            <a:off x="307975" y="4838700"/>
            <a:ext cx="954088" cy="187325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tx1"/>
                </a:solidFill>
              </a:rPr>
              <a:t>SEMHS M</a:t>
            </a:r>
            <a:r>
              <a:rPr lang="en-GB" sz="1100" b="1" dirty="0">
                <a:solidFill>
                  <a:schemeClr val="tx1"/>
                </a:solidFill>
              </a:rPr>
              <a:t>anager</a:t>
            </a:r>
          </a:p>
          <a:p>
            <a:pPr algn="ctr">
              <a:defRPr/>
            </a:pPr>
            <a:endParaRPr lang="en-GB" sz="1400" dirty="0">
              <a:solidFill>
                <a:schemeClr val="tx1"/>
              </a:solidFill>
            </a:endParaRPr>
          </a:p>
          <a:p>
            <a:pPr algn="ctr">
              <a:defRPr/>
            </a:pPr>
            <a:r>
              <a:rPr lang="en-GB" sz="1400" dirty="0">
                <a:solidFill>
                  <a:schemeClr val="tx1"/>
                </a:solidFill>
              </a:rPr>
              <a:t>Claire Taylor</a:t>
            </a:r>
            <a:endParaRPr lang="en-GB" sz="1200" dirty="0">
              <a:solidFill>
                <a:schemeClr val="tx1"/>
              </a:solidFill>
            </a:endParaRPr>
          </a:p>
        </p:txBody>
      </p:sp>
      <p:cxnSp>
        <p:nvCxnSpPr>
          <p:cNvPr id="88" name="Straight Connector 87"/>
          <p:cNvCxnSpPr/>
          <p:nvPr/>
        </p:nvCxnSpPr>
        <p:spPr bwMode="auto">
          <a:xfrm flipH="1">
            <a:off x="3049588" y="4625975"/>
            <a:ext cx="0" cy="217488"/>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flipH="1">
            <a:off x="782638" y="4625975"/>
            <a:ext cx="3175" cy="20955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bwMode="auto">
          <a:xfrm>
            <a:off x="5627688" y="2332038"/>
            <a:ext cx="3317875" cy="595312"/>
          </a:xfrm>
          <a:prstGeom prst="roundRect">
            <a:avLst/>
          </a:prstGeom>
          <a:solidFill>
            <a:srgbClr val="CCFFFF"/>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00" b="1" dirty="0">
                <a:solidFill>
                  <a:schemeClr val="tx1"/>
                </a:solidFill>
              </a:rPr>
              <a:t>Programme Director Opportunity Area</a:t>
            </a:r>
          </a:p>
          <a:p>
            <a:pPr algn="ctr">
              <a:defRPr/>
            </a:pPr>
            <a:r>
              <a:rPr lang="en-GB" sz="1600" dirty="0">
                <a:solidFill>
                  <a:schemeClr val="tx1"/>
                </a:solidFill>
              </a:rPr>
              <a:t>Matthew Bulmer</a:t>
            </a:r>
          </a:p>
        </p:txBody>
      </p:sp>
      <p:sp>
        <p:nvSpPr>
          <p:cNvPr id="45" name="Rounded Rectangle 44"/>
          <p:cNvSpPr/>
          <p:nvPr/>
        </p:nvSpPr>
        <p:spPr bwMode="auto">
          <a:xfrm>
            <a:off x="284163" y="2330450"/>
            <a:ext cx="2817812" cy="592138"/>
          </a:xfrm>
          <a:prstGeom prst="roundRect">
            <a:avLst/>
          </a:prstGeom>
          <a:solidFill>
            <a:srgbClr val="CCFFFF"/>
          </a:solidFill>
          <a:ln>
            <a:solidFill>
              <a:srgbClr val="00B3B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Education Partnership Leader</a:t>
            </a:r>
          </a:p>
          <a:p>
            <a:pPr algn="ctr">
              <a:defRPr/>
            </a:pPr>
            <a:r>
              <a:rPr lang="en-GB" sz="1600" dirty="0">
                <a:solidFill>
                  <a:schemeClr val="tx1"/>
                </a:solidFill>
              </a:rPr>
              <a:t>Adrian Calvert</a:t>
            </a:r>
          </a:p>
        </p:txBody>
      </p:sp>
      <p:sp>
        <p:nvSpPr>
          <p:cNvPr id="55" name="Rounded Rectangle 54"/>
          <p:cNvSpPr/>
          <p:nvPr/>
        </p:nvSpPr>
        <p:spPr bwMode="auto">
          <a:xfrm>
            <a:off x="5318125" y="4835525"/>
            <a:ext cx="838200" cy="1885950"/>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00" b="1" dirty="0">
                <a:solidFill>
                  <a:schemeClr val="bg1"/>
                </a:solidFill>
              </a:rPr>
              <a:t>SEND Service Manager</a:t>
            </a:r>
          </a:p>
          <a:p>
            <a:pPr algn="ctr">
              <a:defRPr/>
            </a:pPr>
            <a:endParaRPr lang="en-GB" sz="1000" b="1" dirty="0">
              <a:solidFill>
                <a:schemeClr val="bg1"/>
              </a:solidFill>
            </a:endParaRPr>
          </a:p>
          <a:p>
            <a:pPr algn="ctr">
              <a:defRPr/>
            </a:pPr>
            <a:r>
              <a:rPr lang="en-GB" sz="1400" dirty="0">
                <a:solidFill>
                  <a:schemeClr val="bg1"/>
                </a:solidFill>
              </a:rPr>
              <a:t>Paula Green</a:t>
            </a:r>
          </a:p>
        </p:txBody>
      </p:sp>
      <p:cxnSp>
        <p:nvCxnSpPr>
          <p:cNvPr id="46" name="Straight Connector 45"/>
          <p:cNvCxnSpPr/>
          <p:nvPr/>
        </p:nvCxnSpPr>
        <p:spPr bwMode="auto">
          <a:xfrm>
            <a:off x="5724525" y="4652963"/>
            <a:ext cx="935038" cy="0"/>
          </a:xfrm>
          <a:prstGeom prst="line">
            <a:avLst/>
          </a:prstGeom>
          <a:ln w="38100">
            <a:solidFill>
              <a:srgbClr val="00B3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17452"/>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Clerks Update		</a:t>
            </a:r>
          </a:p>
        </p:txBody>
      </p:sp>
      <p:sp>
        <p:nvSpPr>
          <p:cNvPr id="3" name="Content Placeholder 2"/>
          <p:cNvSpPr>
            <a:spLocks noGrp="1"/>
          </p:cNvSpPr>
          <p:nvPr>
            <p:ph idx="1"/>
          </p:nvPr>
        </p:nvSpPr>
        <p:spPr>
          <a:xfrm>
            <a:off x="491811" y="1639786"/>
            <a:ext cx="4795433" cy="4460378"/>
          </a:xfrm>
        </p:spPr>
        <p:txBody>
          <a:bodyPr/>
          <a:lstStyle/>
          <a:p>
            <a:pPr>
              <a:spcAft>
                <a:spcPts val="600"/>
              </a:spcAft>
            </a:pPr>
            <a:r>
              <a:rPr lang="en-GB" b="1" dirty="0"/>
              <a:t>New addition to the Opportunity Area team</a:t>
            </a:r>
          </a:p>
          <a:p>
            <a:pPr>
              <a:spcAft>
                <a:spcPts val="600"/>
              </a:spcAft>
            </a:pPr>
            <a:r>
              <a:rPr lang="en-GB" sz="2000" i="1" dirty="0"/>
              <a:t>Your minute could read ‘The Clerk updated governors on Patsy Kane OBE who joins the Opportunity Area team as ‘Opportunity Areas Legacy Lead’. </a:t>
            </a:r>
          </a:p>
          <a:p>
            <a:pPr>
              <a:spcAft>
                <a:spcPts val="600"/>
              </a:spcAft>
            </a:pPr>
            <a:r>
              <a:rPr lang="en-GB" sz="2000" i="1" dirty="0"/>
              <a:t>In her role she will be sharing her expertise and work with Oldham’s school leaders on a variety of key initiatives and is also set to bring fantastic support to education in the borough. </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19599" r="27432" b="4083"/>
          <a:stretch/>
        </p:blipFill>
        <p:spPr>
          <a:xfrm>
            <a:off x="5777178" y="1556792"/>
            <a:ext cx="3096344" cy="4272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988940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611188" y="692150"/>
            <a:ext cx="8353425" cy="648618"/>
          </a:xfrm>
        </p:spPr>
        <p:txBody>
          <a:bodyPr/>
          <a:lstStyle/>
          <a:p>
            <a:r>
              <a:rPr lang="en-GB" altLang="en-US" dirty="0"/>
              <a:t>A Competency Framework for Governance</a:t>
            </a:r>
            <a:br>
              <a:rPr lang="en-GB" altLang="en-US" dirty="0"/>
            </a:br>
            <a:endParaRPr lang="en-GB" altLang="en-US" dirty="0"/>
          </a:p>
        </p:txBody>
      </p:sp>
      <p:sp>
        <p:nvSpPr>
          <p:cNvPr id="3" name="Content Placeholder 2"/>
          <p:cNvSpPr>
            <a:spLocks noGrp="1"/>
          </p:cNvSpPr>
          <p:nvPr>
            <p:ph idx="1"/>
          </p:nvPr>
        </p:nvSpPr>
        <p:spPr>
          <a:xfrm>
            <a:off x="573667" y="1268760"/>
            <a:ext cx="7931794" cy="720080"/>
          </a:xfrm>
        </p:spPr>
        <p:txBody>
          <a:bodyPr/>
          <a:lstStyle/>
          <a:p>
            <a:pPr>
              <a:spcAft>
                <a:spcPts val="600"/>
              </a:spcAft>
              <a:buFont typeface="Arial" panose="020B0604020202020204" pitchFamily="34" charset="0"/>
              <a:buChar char="•"/>
              <a:defRPr/>
            </a:pPr>
            <a:r>
              <a:rPr lang="en-GB" sz="2000" dirty="0"/>
              <a:t>To date, the following number of governors have been nominated as lead governors in specific areas: </a:t>
            </a:r>
          </a:p>
          <a:p>
            <a:pPr marL="0" indent="0">
              <a:buFontTx/>
              <a:buNone/>
              <a:defRPr/>
            </a:pPr>
            <a:endParaRPr lang="en-GB" sz="400" dirty="0"/>
          </a:p>
          <a:p>
            <a:pPr>
              <a:defRPr/>
            </a:pPr>
            <a:endParaRPr lang="en-GB" dirty="0"/>
          </a:p>
          <a:p>
            <a:pPr marL="0" indent="0">
              <a:buFontTx/>
              <a:buNone/>
              <a:defRPr/>
            </a:pP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536184603"/>
              </p:ext>
            </p:extLst>
          </p:nvPr>
        </p:nvGraphicFramePr>
        <p:xfrm>
          <a:off x="864360" y="1998394"/>
          <a:ext cx="7350408" cy="3798600"/>
        </p:xfrm>
        <a:graphic>
          <a:graphicData uri="http://schemas.openxmlformats.org/drawingml/2006/table">
            <a:tbl>
              <a:tblPr firstRow="1" bandRow="1">
                <a:tableStyleId>{5C22544A-7EE6-4342-B048-85BDC9FD1C3A}</a:tableStyleId>
              </a:tblPr>
              <a:tblGrid>
                <a:gridCol w="5406192">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tblGrid>
              <a:tr h="360040">
                <a:tc rowSpan="2">
                  <a:txBody>
                    <a:bodyPr/>
                    <a:lstStyle/>
                    <a:p>
                      <a:pPr algn="ctr"/>
                      <a:r>
                        <a:rPr lang="en-GB" sz="2400" dirty="0"/>
                        <a:t>Lead Governor</a:t>
                      </a:r>
                    </a:p>
                  </a:txBody>
                  <a:tcPr anchor="ctr">
                    <a:lnR w="38100" cap="flat" cmpd="sng" algn="ctr">
                      <a:solidFill>
                        <a:schemeClr val="bg1"/>
                      </a:solidFill>
                      <a:prstDash val="solid"/>
                      <a:round/>
                      <a:headEnd type="none" w="med" len="med"/>
                      <a:tailEnd type="none" w="med" len="med"/>
                    </a:lnR>
                    <a:solidFill>
                      <a:srgbClr val="007A87"/>
                    </a:solidFill>
                  </a:tcPr>
                </a:tc>
                <a:tc gridSpan="2">
                  <a:txBody>
                    <a:bodyPr/>
                    <a:lstStyle/>
                    <a:p>
                      <a:pPr algn="ctr"/>
                      <a:r>
                        <a:rPr lang="en-GB" sz="1600" b="1" dirty="0"/>
                        <a:t>Total in place</a:t>
                      </a:r>
                    </a:p>
                  </a:txBody>
                  <a:tcPr anchor="ctr">
                    <a:lnL w="38100" cap="flat" cmpd="sng" algn="ctr">
                      <a:solidFill>
                        <a:schemeClr val="bg1"/>
                      </a:solidFill>
                      <a:prstDash val="solid"/>
                      <a:round/>
                      <a:headEnd type="none" w="med" len="med"/>
                      <a:tailEnd type="none" w="med" len="med"/>
                    </a:lnL>
                    <a:solidFill>
                      <a:srgbClr val="007A87"/>
                    </a:solidFill>
                  </a:tcPr>
                </a:tc>
                <a:tc hMerge="1">
                  <a:txBody>
                    <a:bodyPr/>
                    <a:lstStyle/>
                    <a:p>
                      <a:endParaRPr lang="en-GB"/>
                    </a:p>
                  </a:txBody>
                  <a:tcPr/>
                </a:tc>
                <a:extLst>
                  <a:ext uri="{0D108BD9-81ED-4DB2-BD59-A6C34878D82A}">
                    <a16:rowId xmlns:a16="http://schemas.microsoft.com/office/drawing/2014/main" val="10000"/>
                  </a:ext>
                </a:extLst>
              </a:tr>
              <a:tr h="360040">
                <a:tc v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Jan 19</a:t>
                      </a:r>
                    </a:p>
                  </a:txBody>
                  <a:tcPr anchor="ctr">
                    <a:lnB w="12700" cap="flat" cmpd="sng" algn="ctr">
                      <a:solidFill>
                        <a:srgbClr val="FF0000"/>
                      </a:solidFill>
                      <a:prstDash val="solid"/>
                      <a:round/>
                      <a:headEnd type="none" w="med" len="med"/>
                      <a:tailEnd type="none" w="med" len="med"/>
                    </a:lnB>
                    <a:solidFill>
                      <a:srgbClr val="007A8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May 19</a:t>
                      </a:r>
                    </a:p>
                  </a:txBody>
                  <a:tcPr anchor="ctr">
                    <a:lnB w="12700" cap="flat" cmpd="sng" algn="ctr">
                      <a:solidFill>
                        <a:srgbClr val="FF0000"/>
                      </a:solidFill>
                      <a:prstDash val="solid"/>
                      <a:round/>
                      <a:headEnd type="none" w="med" len="med"/>
                      <a:tailEnd type="none" w="med" len="med"/>
                    </a:lnB>
                    <a:solidFill>
                      <a:srgbClr val="007A87"/>
                    </a:solidFill>
                  </a:tcPr>
                </a:tc>
                <a:extLst>
                  <a:ext uri="{0D108BD9-81ED-4DB2-BD59-A6C34878D82A}">
                    <a16:rowId xmlns:a16="http://schemas.microsoft.com/office/drawing/2014/main" val="10001"/>
                  </a:ext>
                </a:extLst>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Special Educational Needs and Disabilities (SEND)</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58</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tc>
                  <a:txBody>
                    <a:bodyPr/>
                    <a:lstStyle/>
                    <a:p>
                      <a:pPr algn="ctr"/>
                      <a:r>
                        <a:rPr lang="en-GB" sz="1800" b="1" dirty="0"/>
                        <a:t>64</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10002"/>
                  </a:ext>
                </a:extLst>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Safeguarding of children including Prevent Duty</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56</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ctr"/>
                      <a:r>
                        <a:rPr lang="en-GB" sz="1800" b="1" dirty="0"/>
                        <a:t>64</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3"/>
                  </a:ext>
                </a:extLst>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Health and safety in education</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51</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ctr"/>
                      <a:r>
                        <a:rPr lang="en-GB" sz="1800" b="1" dirty="0"/>
                        <a:t>54</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4"/>
                  </a:ext>
                </a:extLst>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Analyse information and data</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47</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ctr"/>
                      <a:r>
                        <a:rPr lang="en-GB" sz="1800" b="1" dirty="0"/>
                        <a:t>49</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5"/>
                  </a:ext>
                </a:extLst>
              </a:tr>
              <a:tr h="618369">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Financial health and efficiency compared to organisations locally and nationally</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32</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ctr"/>
                      <a:r>
                        <a:rPr lang="en-GB" sz="1800" b="1" dirty="0"/>
                        <a:t>49</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6"/>
                  </a:ext>
                </a:extLst>
              </a:tr>
              <a:tr h="35335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Human Resource Education Policy</a:t>
                      </a:r>
                    </a:p>
                  </a:txBody>
                  <a:tcP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43</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tc>
                  <a:txBody>
                    <a:bodyPr/>
                    <a:lstStyle/>
                    <a:p>
                      <a:pPr algn="ctr"/>
                      <a:r>
                        <a:rPr lang="en-GB" sz="1800" b="1" dirty="0"/>
                        <a:t>43</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007"/>
                  </a:ext>
                </a:extLst>
              </a:tr>
              <a:tr h="47261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rPr>
                        <a:t>Closing the gap for EAL Learners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(English as an Additional Language)</a:t>
                      </a:r>
                    </a:p>
                  </a:txBody>
                  <a:tcPr anchor="ctr">
                    <a:lnR w="12700" cap="flat" cmpd="sng" algn="ctr">
                      <a:solidFill>
                        <a:srgbClr val="FF0000"/>
                      </a:solidFill>
                      <a:prstDash val="solid"/>
                      <a:round/>
                      <a:headEnd type="none" w="med" len="med"/>
                      <a:tailEnd type="none" w="med" len="med"/>
                    </a:lnR>
                  </a:tcPr>
                </a:tc>
                <a:tc>
                  <a:txBody>
                    <a:bodyPr/>
                    <a:lstStyle/>
                    <a:p>
                      <a:pPr>
                        <a:spcAft>
                          <a:spcPts val="0"/>
                        </a:spcAft>
                      </a:pPr>
                      <a:r>
                        <a:rPr lang="en-GB" sz="1800" b="0" dirty="0">
                          <a:effectLst/>
                          <a:latin typeface="Arial" panose="020B0604020202020204" pitchFamily="34" charset="0"/>
                          <a:ea typeface="Calibri" panose="020F0502020204030204" pitchFamily="34" charset="0"/>
                        </a:rPr>
                        <a:t>     48</a:t>
                      </a:r>
                      <a:endParaRPr lang="en-GB" sz="1600" b="0" dirty="0">
                        <a:effectLst/>
                        <a:latin typeface="Calibri" panose="020F0502020204030204" pitchFamily="34" charset="0"/>
                        <a:ea typeface="Calibri" panose="020F050202020403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tc>
                  <a:txBody>
                    <a:bodyPr/>
                    <a:lstStyle/>
                    <a:p>
                      <a:pPr algn="ctr"/>
                      <a:r>
                        <a:rPr lang="en-GB" sz="1800" b="1" dirty="0"/>
                        <a:t>52</a:t>
                      </a:r>
                    </a:p>
                  </a:txBody>
                  <a:tcPr marL="91424" marR="91424" marT="45724" marB="45724"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2" name="Content Placeholder 2"/>
          <p:cNvSpPr txBox="1">
            <a:spLocks/>
          </p:cNvSpPr>
          <p:nvPr/>
        </p:nvSpPr>
        <p:spPr bwMode="auto">
          <a:xfrm>
            <a:off x="467544" y="5921896"/>
            <a:ext cx="835292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616365"/>
                </a:solidFill>
                <a:latin typeface="+mn-lt"/>
                <a:ea typeface="+mn-ea"/>
                <a:cs typeface="+mn-cs"/>
              </a:defRPr>
            </a:lvl1pPr>
            <a:lvl2pPr marL="742950" indent="-285750" algn="l" rtl="0" eaLnBrk="0" fontAlgn="base" hangingPunct="0">
              <a:spcBef>
                <a:spcPct val="20000"/>
              </a:spcBef>
              <a:spcAft>
                <a:spcPct val="0"/>
              </a:spcAft>
              <a:buChar char="–"/>
              <a:defRPr sz="2000">
                <a:solidFill>
                  <a:srgbClr val="616365"/>
                </a:solidFill>
                <a:latin typeface="+mn-lt"/>
              </a:defRPr>
            </a:lvl2pPr>
            <a:lvl3pPr marL="1143000" indent="-228600" algn="l" rtl="0" eaLnBrk="0" fontAlgn="base" hangingPunct="0">
              <a:spcBef>
                <a:spcPct val="20000"/>
              </a:spcBef>
              <a:spcAft>
                <a:spcPct val="0"/>
              </a:spcAft>
              <a:buChar char="•"/>
              <a:defRPr>
                <a:solidFill>
                  <a:srgbClr val="616365"/>
                </a:solidFill>
                <a:latin typeface="+mn-lt"/>
              </a:defRPr>
            </a:lvl3pPr>
            <a:lvl4pPr marL="1600200" indent="-228600" algn="l" rtl="0" eaLnBrk="0" fontAlgn="base" hangingPunct="0">
              <a:spcBef>
                <a:spcPct val="20000"/>
              </a:spcBef>
              <a:spcAft>
                <a:spcPct val="0"/>
              </a:spcAft>
              <a:buChar char="–"/>
              <a:defRPr>
                <a:solidFill>
                  <a:srgbClr val="616365"/>
                </a:solidFill>
                <a:latin typeface="+mn-lt"/>
              </a:defRPr>
            </a:lvl4pPr>
            <a:lvl5pPr marL="2057400" indent="-228600" algn="l" rtl="0" eaLnBrk="0" fontAlgn="base" hangingPunct="0">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pPr>
              <a:spcAft>
                <a:spcPts val="600"/>
              </a:spcAft>
              <a:defRPr/>
            </a:pPr>
            <a:r>
              <a:rPr lang="en-GB" sz="2000" kern="0" dirty="0"/>
              <a:t>Suggested relevant training has been signposted to these governors</a:t>
            </a:r>
          </a:p>
          <a:p>
            <a:pPr marL="0" indent="0">
              <a:spcAft>
                <a:spcPts val="600"/>
              </a:spcAft>
              <a:buNone/>
              <a:defRPr/>
            </a:pPr>
            <a:r>
              <a:rPr lang="en-GB" sz="2000" b="1" kern="0" dirty="0">
                <a:solidFill>
                  <a:srgbClr val="FF0000"/>
                </a:solidFill>
              </a:rPr>
              <a:t>Vacant lead governor responsibilities must be filled this term!!</a:t>
            </a:r>
          </a:p>
          <a:p>
            <a:pPr marL="0" indent="0">
              <a:buFontTx/>
              <a:buNone/>
              <a:defRPr/>
            </a:pPr>
            <a:endParaRPr lang="en-GB" sz="400" kern="0" dirty="0"/>
          </a:p>
          <a:p>
            <a:pPr>
              <a:defRPr/>
            </a:pPr>
            <a:endParaRPr lang="en-GB" kern="0" dirty="0"/>
          </a:p>
          <a:p>
            <a:pPr marL="0" indent="0">
              <a:buFontTx/>
              <a:buNone/>
              <a:defRPr/>
            </a:pPr>
            <a:endParaRPr lang="en-GB" kern="0" dirty="0"/>
          </a:p>
        </p:txBody>
      </p:sp>
    </p:spTree>
    <p:extLst>
      <p:ext uri="{BB962C8B-B14F-4D97-AF65-F5344CB8AC3E}">
        <p14:creationId xmlns:p14="http://schemas.microsoft.com/office/powerpoint/2010/main" val="6774042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Governor Elections MUST TAKE PLACE!</a:t>
            </a:r>
          </a:p>
        </p:txBody>
      </p:sp>
      <p:sp>
        <p:nvSpPr>
          <p:cNvPr id="3" name="Content Placeholder 2"/>
          <p:cNvSpPr>
            <a:spLocks noGrp="1"/>
          </p:cNvSpPr>
          <p:nvPr>
            <p:ph idx="1"/>
          </p:nvPr>
        </p:nvSpPr>
        <p:spPr>
          <a:xfrm>
            <a:off x="467544" y="1556792"/>
            <a:ext cx="7916044" cy="3312368"/>
          </a:xfrm>
        </p:spPr>
        <p:txBody>
          <a:bodyPr/>
          <a:lstStyle/>
          <a:p>
            <a:r>
              <a:rPr lang="en-GB" dirty="0"/>
              <a:t>Governor elections must take place for ALL</a:t>
            </a:r>
          </a:p>
          <a:p>
            <a:pPr lvl="1">
              <a:spcAft>
                <a:spcPts val="1200"/>
              </a:spcAft>
            </a:pPr>
            <a:r>
              <a:rPr lang="en-GB" sz="2400" b="1" dirty="0"/>
              <a:t>Staff Governors </a:t>
            </a:r>
            <a:r>
              <a:rPr lang="en-GB" sz="2400" dirty="0"/>
              <a:t>where terms of office are coming to an end</a:t>
            </a:r>
          </a:p>
          <a:p>
            <a:pPr lvl="1">
              <a:spcAft>
                <a:spcPts val="1200"/>
              </a:spcAft>
            </a:pPr>
            <a:r>
              <a:rPr lang="en-GB" sz="2400" b="1" dirty="0"/>
              <a:t>Parent Governors </a:t>
            </a:r>
            <a:r>
              <a:rPr lang="en-GB" sz="2400" dirty="0"/>
              <a:t>where terms of office are coming to an end</a:t>
            </a:r>
          </a:p>
          <a:p>
            <a:r>
              <a:rPr lang="en-GB" dirty="0"/>
              <a:t>Existing people in these posts can/must re-apply  </a:t>
            </a:r>
          </a:p>
          <a:p>
            <a:pPr marL="0" indent="0">
              <a:buNone/>
            </a:pPr>
            <a:endParaRPr lang="en-GB" dirty="0"/>
          </a:p>
        </p:txBody>
      </p:sp>
      <p:pic>
        <p:nvPicPr>
          <p:cNvPr id="18434" name="Picture 2" descr="Image result for election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47546" y="4553744"/>
            <a:ext cx="4096454"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7544" y="4667512"/>
            <a:ext cx="4392488" cy="1200329"/>
          </a:xfrm>
          <a:prstGeom prst="rect">
            <a:avLst/>
          </a:prstGeom>
        </p:spPr>
        <p:txBody>
          <a:bodyPr wrap="square">
            <a:spAutoFit/>
          </a:bodyPr>
          <a:lstStyle/>
          <a:p>
            <a:pPr marL="342900" indent="-342900">
              <a:buFont typeface="Arial" panose="020B0604020202020204" pitchFamily="34" charset="0"/>
              <a:buChar char="•"/>
            </a:pPr>
            <a:r>
              <a:rPr lang="en-GB" dirty="0">
                <a:solidFill>
                  <a:srgbClr val="616365"/>
                </a:solidFill>
                <a:latin typeface="+mn-lt"/>
              </a:rPr>
              <a:t>They can not automatically be extended an election must take place.</a:t>
            </a:r>
          </a:p>
        </p:txBody>
      </p:sp>
    </p:spTree>
    <p:extLst>
      <p:ext uri="{BB962C8B-B14F-4D97-AF65-F5344CB8AC3E}">
        <p14:creationId xmlns:p14="http://schemas.microsoft.com/office/powerpoint/2010/main" val="92670968"/>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748464" cy="909662"/>
          </a:xfrm>
        </p:spPr>
        <p:txBody>
          <a:bodyPr/>
          <a:lstStyle/>
          <a:p>
            <a:r>
              <a:rPr lang="en-GB" dirty="0"/>
              <a:t>Governor Vacancies Recruitment – </a:t>
            </a:r>
            <a:r>
              <a:rPr lang="en-GB" b="1" dirty="0"/>
              <a:t>Update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3293498"/>
              </p:ext>
            </p:extLst>
          </p:nvPr>
        </p:nvGraphicFramePr>
        <p:xfrm>
          <a:off x="539552" y="1592734"/>
          <a:ext cx="8208912" cy="489956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tblGrid>
              <a:tr h="125016">
                <a:tc>
                  <a:txBody>
                    <a:bodyPr/>
                    <a:lstStyle/>
                    <a:p>
                      <a:pPr algn="ctr"/>
                      <a:r>
                        <a:rPr lang="en-GB" sz="2000" dirty="0"/>
                        <a:t>Governor Type</a:t>
                      </a:r>
                    </a:p>
                  </a:txBody>
                  <a:tcPr anchor="ctr">
                    <a:solidFill>
                      <a:srgbClr val="007A87"/>
                    </a:solidFill>
                  </a:tcPr>
                </a:tc>
                <a:tc>
                  <a:txBody>
                    <a:bodyPr/>
                    <a:lstStyle/>
                    <a:p>
                      <a:pPr algn="ctr"/>
                      <a:r>
                        <a:rPr lang="en-GB" sz="2000" dirty="0"/>
                        <a:t>Process for filling vacancy</a:t>
                      </a:r>
                    </a:p>
                  </a:txBody>
                  <a:tcPr anchor="ctr">
                    <a:solidFill>
                      <a:srgbClr val="007A87"/>
                    </a:solidFill>
                  </a:tcPr>
                </a:tc>
                <a:tc>
                  <a:txBody>
                    <a:bodyPr/>
                    <a:lstStyle/>
                    <a:p>
                      <a:pPr algn="ctr"/>
                      <a:r>
                        <a:rPr lang="en-GB" sz="1800" dirty="0"/>
                        <a:t>Current vacancies May 2019</a:t>
                      </a:r>
                    </a:p>
                  </a:txBody>
                  <a:tcPr anchor="ctr">
                    <a:solidFill>
                      <a:srgbClr val="007A87"/>
                    </a:solidFill>
                  </a:tcPr>
                </a:tc>
                <a:extLst>
                  <a:ext uri="{0D108BD9-81ED-4DB2-BD59-A6C34878D82A}">
                    <a16:rowId xmlns:a16="http://schemas.microsoft.com/office/drawing/2014/main" val="10000"/>
                  </a:ext>
                </a:extLst>
              </a:tr>
              <a:tr h="761176">
                <a:tc>
                  <a:txBody>
                    <a:bodyPr/>
                    <a:lstStyle/>
                    <a:p>
                      <a:r>
                        <a:rPr lang="en-GB" sz="2000" dirty="0"/>
                        <a:t>Co-opted</a:t>
                      </a:r>
                    </a:p>
                  </a:txBody>
                  <a:tcPr anchor="ctr"/>
                </a:tc>
                <a:tc>
                  <a:txBody>
                    <a:bodyPr/>
                    <a:lstStyle/>
                    <a:p>
                      <a:r>
                        <a:rPr lang="en-GB" sz="2000" dirty="0"/>
                        <a:t>Selected and</a:t>
                      </a:r>
                      <a:r>
                        <a:rPr lang="en-GB" sz="2000" baseline="0" dirty="0"/>
                        <a:t> approved by the Governing Body </a:t>
                      </a:r>
                      <a:r>
                        <a:rPr lang="en-GB" sz="2000" i="1" baseline="0" dirty="0"/>
                        <a:t>(agenda item)</a:t>
                      </a:r>
                      <a:endParaRPr lang="en-GB" sz="2000" i="1" dirty="0"/>
                    </a:p>
                  </a:txBody>
                  <a:tcPr anchor="ctr"/>
                </a:tc>
                <a:tc>
                  <a:txBody>
                    <a:bodyPr/>
                    <a:lstStyle/>
                    <a:p>
                      <a:pPr algn="ctr"/>
                      <a:r>
                        <a:rPr lang="en-GB" sz="2400" b="1" i="0" dirty="0"/>
                        <a:t>27</a:t>
                      </a:r>
                    </a:p>
                  </a:txBody>
                  <a:tcPr anchor="ctr"/>
                </a:tc>
                <a:extLst>
                  <a:ext uri="{0D108BD9-81ED-4DB2-BD59-A6C34878D82A}">
                    <a16:rowId xmlns:a16="http://schemas.microsoft.com/office/drawing/2014/main" val="10001"/>
                  </a:ext>
                </a:extLst>
              </a:tr>
              <a:tr h="481250">
                <a:tc>
                  <a:txBody>
                    <a:bodyPr/>
                    <a:lstStyle/>
                    <a:p>
                      <a:r>
                        <a:rPr lang="en-GB" sz="2000" dirty="0"/>
                        <a:t>Parent</a:t>
                      </a:r>
                    </a:p>
                  </a:txBody>
                  <a:tcPr anchor="ctr"/>
                </a:tc>
                <a:tc>
                  <a:txBody>
                    <a:bodyPr/>
                    <a:lstStyle/>
                    <a:p>
                      <a:r>
                        <a:rPr lang="en-GB" sz="2000" b="1" dirty="0">
                          <a:solidFill>
                            <a:srgbClr val="FF0000"/>
                          </a:solidFill>
                        </a:rPr>
                        <a:t>Election</a:t>
                      </a:r>
                      <a:r>
                        <a:rPr lang="en-GB" sz="2000" b="1" dirty="0"/>
                        <a:t> - ratified at FGB meeting </a:t>
                      </a:r>
                    </a:p>
                  </a:txBody>
                  <a:tcPr anchor="ctr"/>
                </a:tc>
                <a:tc>
                  <a:txBody>
                    <a:bodyPr/>
                    <a:lstStyle/>
                    <a:p>
                      <a:pPr algn="ctr"/>
                      <a:r>
                        <a:rPr lang="en-GB" sz="2400" b="1" i="0" dirty="0"/>
                        <a:t>24</a:t>
                      </a:r>
                    </a:p>
                  </a:txBody>
                  <a:tcPr anchor="ctr"/>
                </a:tc>
                <a:extLst>
                  <a:ext uri="{0D108BD9-81ED-4DB2-BD59-A6C34878D82A}">
                    <a16:rowId xmlns:a16="http://schemas.microsoft.com/office/drawing/2014/main" val="10002"/>
                  </a:ext>
                </a:extLst>
              </a:tr>
              <a:tr h="481250">
                <a:tc>
                  <a:txBody>
                    <a:bodyPr/>
                    <a:lstStyle/>
                    <a:p>
                      <a:r>
                        <a:rPr lang="en-GB" sz="2000" dirty="0"/>
                        <a:t>Staff</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00"/>
                          </a:solidFill>
                        </a:rPr>
                        <a:t>Election</a:t>
                      </a:r>
                      <a:r>
                        <a:rPr lang="en-GB" sz="2000" b="1" dirty="0"/>
                        <a:t> - ratified at FGB meeting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1" i="0" dirty="0"/>
                        <a:t>5</a:t>
                      </a:r>
                    </a:p>
                  </a:txBody>
                  <a:tcPr anchor="ctr"/>
                </a:tc>
                <a:extLst>
                  <a:ext uri="{0D108BD9-81ED-4DB2-BD59-A6C34878D82A}">
                    <a16:rowId xmlns:a16="http://schemas.microsoft.com/office/drawing/2014/main" val="10003"/>
                  </a:ext>
                </a:extLst>
              </a:tr>
              <a:tr h="948651">
                <a:tc>
                  <a:txBody>
                    <a:bodyPr/>
                    <a:lstStyle/>
                    <a:p>
                      <a:r>
                        <a:rPr lang="en-GB" sz="2000" dirty="0"/>
                        <a:t>Local Authority</a:t>
                      </a:r>
                    </a:p>
                  </a:txBody>
                  <a:tcPr anchor="ctr"/>
                </a:tc>
                <a:tc>
                  <a:txBody>
                    <a:bodyPr/>
                    <a:lstStyle/>
                    <a:p>
                      <a:r>
                        <a:rPr lang="en-GB" sz="2000" dirty="0"/>
                        <a:t>Approved by the Lead</a:t>
                      </a:r>
                      <a:r>
                        <a:rPr lang="en-GB" sz="2000" baseline="0" dirty="0"/>
                        <a:t> and Shadow Cabinet members - before the GB meeting </a:t>
                      </a:r>
                      <a:r>
                        <a:rPr lang="en-GB" sz="2000" i="1" baseline="0" dirty="0"/>
                        <a:t>(agenda item)</a:t>
                      </a:r>
                      <a:endParaRPr lang="en-GB" sz="2000" dirty="0"/>
                    </a:p>
                  </a:txBody>
                  <a:tcPr anchor="ctr"/>
                </a:tc>
                <a:tc>
                  <a:txBody>
                    <a:bodyPr/>
                    <a:lstStyle/>
                    <a:p>
                      <a:pPr algn="ctr"/>
                      <a:r>
                        <a:rPr lang="en-GB" sz="2400" b="1" i="0" dirty="0"/>
                        <a:t>9</a:t>
                      </a:r>
                    </a:p>
                  </a:txBody>
                  <a:tcPr anchor="ctr"/>
                </a:tc>
                <a:extLst>
                  <a:ext uri="{0D108BD9-81ED-4DB2-BD59-A6C34878D82A}">
                    <a16:rowId xmlns:a16="http://schemas.microsoft.com/office/drawing/2014/main" val="10004"/>
                  </a:ext>
                </a:extLst>
              </a:tr>
              <a:tr h="767964">
                <a:tc>
                  <a:txBody>
                    <a:bodyPr/>
                    <a:lstStyle/>
                    <a:p>
                      <a:r>
                        <a:rPr lang="en-GB" sz="2000" dirty="0"/>
                        <a:t>Foundation / Ex Officio</a:t>
                      </a:r>
                    </a:p>
                  </a:txBody>
                  <a:tcPr anchor="ctr"/>
                </a:tc>
                <a:tc>
                  <a:txBody>
                    <a:bodyPr/>
                    <a:lstStyle/>
                    <a:p>
                      <a:r>
                        <a:rPr lang="en-GB" sz="2000" dirty="0"/>
                        <a:t>Appointed</a:t>
                      </a:r>
                      <a:r>
                        <a:rPr lang="en-GB" sz="2000" baseline="0" dirty="0"/>
                        <a:t> by the Diocese</a:t>
                      </a:r>
                      <a:endParaRPr lang="en-GB" sz="2000" dirty="0"/>
                    </a:p>
                  </a:txBody>
                  <a:tcPr anchor="ctr"/>
                </a:tc>
                <a:tc>
                  <a:txBody>
                    <a:bodyPr/>
                    <a:lstStyle/>
                    <a:p>
                      <a:pPr algn="ctr"/>
                      <a:r>
                        <a:rPr lang="en-GB" sz="2400" b="1" i="0" dirty="0"/>
                        <a:t>14</a:t>
                      </a:r>
                    </a:p>
                  </a:txBody>
                  <a:tcPr anchor="ctr"/>
                </a:tc>
                <a:extLst>
                  <a:ext uri="{0D108BD9-81ED-4DB2-BD59-A6C34878D82A}">
                    <a16:rowId xmlns:a16="http://schemas.microsoft.com/office/drawing/2014/main" val="10005"/>
                  </a:ext>
                </a:extLst>
              </a:tr>
              <a:tr h="602560">
                <a:tc>
                  <a:txBody>
                    <a:bodyPr/>
                    <a:lstStyle/>
                    <a:p>
                      <a:r>
                        <a:rPr lang="en-GB" sz="2000" dirty="0"/>
                        <a:t>Foundation PCC</a:t>
                      </a:r>
                    </a:p>
                  </a:txBody>
                  <a:tcPr anchor="ctr"/>
                </a:tc>
                <a:tc>
                  <a:txBody>
                    <a:bodyPr/>
                    <a:lstStyle/>
                    <a:p>
                      <a:r>
                        <a:rPr lang="en-GB" sz="2000" dirty="0"/>
                        <a:t>Appointed by the Parish Council</a:t>
                      </a:r>
                    </a:p>
                  </a:txBody>
                  <a:tcPr anchor="ctr"/>
                </a:tc>
                <a:tc>
                  <a:txBody>
                    <a:bodyPr/>
                    <a:lstStyle/>
                    <a:p>
                      <a:pPr algn="ctr"/>
                      <a:r>
                        <a:rPr lang="en-GB" sz="2400" b="1" i="0" dirty="0"/>
                        <a:t>7</a:t>
                      </a:r>
                    </a:p>
                  </a:txBody>
                  <a:tcPr anchor="ctr"/>
                </a:tc>
                <a:extLst>
                  <a:ext uri="{0D108BD9-81ED-4DB2-BD59-A6C34878D82A}">
                    <a16:rowId xmlns:a16="http://schemas.microsoft.com/office/drawing/2014/main" val="10006"/>
                  </a:ext>
                </a:extLst>
              </a:tr>
            </a:tbl>
          </a:graphicData>
        </a:graphic>
      </p:graphicFrame>
      <p:sp>
        <p:nvSpPr>
          <p:cNvPr id="5" name="Rounded Rectangle 4"/>
          <p:cNvSpPr/>
          <p:nvPr/>
        </p:nvSpPr>
        <p:spPr>
          <a:xfrm>
            <a:off x="1979712" y="3068959"/>
            <a:ext cx="4536504" cy="9860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19808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Governors – ONE THIRD maximum</a:t>
            </a:r>
          </a:p>
        </p:txBody>
      </p:sp>
      <p:sp>
        <p:nvSpPr>
          <p:cNvPr id="3" name="Content Placeholder 2"/>
          <p:cNvSpPr>
            <a:spLocks noGrp="1"/>
          </p:cNvSpPr>
          <p:nvPr>
            <p:ph idx="1"/>
          </p:nvPr>
        </p:nvSpPr>
        <p:spPr>
          <a:xfrm>
            <a:off x="611188" y="1906588"/>
            <a:ext cx="4104828" cy="4114800"/>
          </a:xfrm>
        </p:spPr>
        <p:txBody>
          <a:bodyPr/>
          <a:lstStyle/>
          <a:p>
            <a:r>
              <a:rPr lang="en-GB" dirty="0"/>
              <a:t>It is important when governing bodies are appointing school staff in to various governor posts that they must be aware that No more than </a:t>
            </a:r>
            <a:r>
              <a:rPr lang="en-GB" b="1" dirty="0">
                <a:solidFill>
                  <a:srgbClr val="FF0000"/>
                </a:solidFill>
              </a:rPr>
              <a:t>a third </a:t>
            </a:r>
            <a:r>
              <a:rPr lang="en-GB" dirty="0"/>
              <a:t>of the governing body </a:t>
            </a:r>
            <a:r>
              <a:rPr lang="en-GB" b="1" dirty="0"/>
              <a:t>can</a:t>
            </a:r>
            <a:r>
              <a:rPr lang="en-GB" dirty="0"/>
              <a:t> also be </a:t>
            </a:r>
            <a:r>
              <a:rPr lang="en-GB" b="1" dirty="0"/>
              <a:t>staff members at the school </a:t>
            </a:r>
            <a:endParaRPr lang="en-GB" dirty="0"/>
          </a:p>
        </p:txBody>
      </p:sp>
      <p:sp>
        <p:nvSpPr>
          <p:cNvPr id="4" name="TextBox 3"/>
          <p:cNvSpPr txBox="1"/>
          <p:nvPr/>
        </p:nvSpPr>
        <p:spPr>
          <a:xfrm>
            <a:off x="5148064" y="3861048"/>
            <a:ext cx="3384376" cy="2646878"/>
          </a:xfrm>
          <a:prstGeom prst="rect">
            <a:avLst/>
          </a:prstGeom>
          <a:solidFill>
            <a:srgbClr val="C5FAFD"/>
          </a:solidFill>
          <a:scene3d>
            <a:camera prst="orthographicFront"/>
            <a:lightRig rig="threePt" dir="t"/>
          </a:scene3d>
          <a:sp3d>
            <a:bevelT/>
          </a:sp3d>
        </p:spPr>
        <p:txBody>
          <a:bodyPr wrap="square" rtlCol="0">
            <a:spAutoFit/>
          </a:bodyPr>
          <a:lstStyle/>
          <a:p>
            <a:pPr algn="ctr"/>
            <a:r>
              <a:rPr lang="en-GB" sz="16600" dirty="0">
                <a:ln w="76200">
                  <a:solidFill>
                    <a:srgbClr val="00B0F0"/>
                  </a:solidFill>
                </a:ln>
                <a:latin typeface="Bernard MT Condensed" panose="02050806060905020404" pitchFamily="18" charset="0"/>
              </a:rPr>
              <a:t>1/3</a:t>
            </a:r>
          </a:p>
        </p:txBody>
      </p:sp>
      <p:pic>
        <p:nvPicPr>
          <p:cNvPr id="16388" name="Picture 4" descr="Image result for ONE THIRD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252" y="1628800"/>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4836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388"/>
                                        </p:tgtEl>
                                        <p:attrNameLst>
                                          <p:attrName>style.visibility</p:attrName>
                                        </p:attrNameLst>
                                      </p:cBhvr>
                                      <p:to>
                                        <p:strVal val="visible"/>
                                      </p:to>
                                    </p:set>
                                    <p:anim calcmode="lin" valueType="num">
                                      <p:cBhvr>
                                        <p:cTn id="11" dur="500" fill="hold"/>
                                        <p:tgtEl>
                                          <p:spTgt spid="16388"/>
                                        </p:tgtEl>
                                        <p:attrNameLst>
                                          <p:attrName>ppt_w</p:attrName>
                                        </p:attrNameLst>
                                      </p:cBhvr>
                                      <p:tavLst>
                                        <p:tav tm="0">
                                          <p:val>
                                            <p:fltVal val="0"/>
                                          </p:val>
                                        </p:tav>
                                        <p:tav tm="100000">
                                          <p:val>
                                            <p:strVal val="#ppt_w"/>
                                          </p:val>
                                        </p:tav>
                                      </p:tavLst>
                                    </p:anim>
                                    <p:anim calcmode="lin" valueType="num">
                                      <p:cBhvr>
                                        <p:cTn id="12" dur="500" fill="hold"/>
                                        <p:tgtEl>
                                          <p:spTgt spid="16388"/>
                                        </p:tgtEl>
                                        <p:attrNameLst>
                                          <p:attrName>ppt_h</p:attrName>
                                        </p:attrNameLst>
                                      </p:cBhvr>
                                      <p:tavLst>
                                        <p:tav tm="0">
                                          <p:val>
                                            <p:fltVal val="0"/>
                                          </p:val>
                                        </p:tav>
                                        <p:tav tm="100000">
                                          <p:val>
                                            <p:strVal val="#ppt_h"/>
                                          </p:val>
                                        </p:tav>
                                      </p:tavLst>
                                    </p:anim>
                                    <p:animEffect transition="in" filter="fade">
                                      <p:cBhvr>
                                        <p:cTn id="13" dur="500"/>
                                        <p:tgtEl>
                                          <p:spTgt spid="1638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065268" cy="1143000"/>
          </a:xfrm>
        </p:spPr>
        <p:txBody>
          <a:bodyPr/>
          <a:lstStyle/>
          <a:p>
            <a:r>
              <a:rPr lang="en-GB" dirty="0"/>
              <a:t>Friendly web links</a:t>
            </a:r>
          </a:p>
        </p:txBody>
      </p:sp>
      <p:sp>
        <p:nvSpPr>
          <p:cNvPr id="3" name="Content Placeholder 2"/>
          <p:cNvSpPr>
            <a:spLocks noGrp="1"/>
          </p:cNvSpPr>
          <p:nvPr>
            <p:ph idx="1"/>
          </p:nvPr>
        </p:nvSpPr>
        <p:spPr>
          <a:xfrm>
            <a:off x="611188" y="1772816"/>
            <a:ext cx="3600772" cy="4767548"/>
          </a:xfrm>
        </p:spPr>
        <p:txBody>
          <a:bodyPr/>
          <a:lstStyle/>
          <a:p>
            <a:r>
              <a:rPr lang="en-GB" dirty="0"/>
              <a:t>The friendly web links have been recently updated</a:t>
            </a:r>
          </a:p>
          <a:p>
            <a:endParaRPr lang="en-GB" dirty="0"/>
          </a:p>
          <a:p>
            <a:r>
              <a:rPr lang="en-GB" dirty="0"/>
              <a:t>New additions include Clerks, social media and governor discounts.</a:t>
            </a:r>
          </a:p>
          <a:p>
            <a:endParaRPr lang="en-GB" dirty="0"/>
          </a:p>
          <a:p>
            <a:r>
              <a:rPr lang="en-GB" b="1" dirty="0">
                <a:hlinkClick r:id="rId2"/>
              </a:rPr>
              <a:t>www.oldham.gov.uk/ governors</a:t>
            </a:r>
            <a:r>
              <a:rPr lang="en-GB"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64704"/>
            <a:ext cx="4257472" cy="5775660"/>
          </a:xfrm>
          <a:prstGeom prst="rect">
            <a:avLst/>
          </a:prstGeom>
          <a:ln w="28575">
            <a:solidFill>
              <a:srgbClr val="00B3BE"/>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40256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19138"/>
            <a:ext cx="8335996" cy="693638"/>
          </a:xfrm>
        </p:spPr>
        <p:txBody>
          <a:bodyPr/>
          <a:lstStyle/>
          <a:p>
            <a:r>
              <a:rPr lang="en-GB" dirty="0"/>
              <a:t>Inspiring Governance – Advertise Governor Vacancies</a:t>
            </a:r>
          </a:p>
        </p:txBody>
      </p:sp>
      <p:sp>
        <p:nvSpPr>
          <p:cNvPr id="3" name="Content Placeholder 2"/>
          <p:cNvSpPr>
            <a:spLocks noGrp="1"/>
          </p:cNvSpPr>
          <p:nvPr>
            <p:ph idx="1"/>
          </p:nvPr>
        </p:nvSpPr>
        <p:spPr>
          <a:xfrm>
            <a:off x="741884" y="3140968"/>
            <a:ext cx="5977036" cy="1152128"/>
          </a:xfrm>
        </p:spPr>
        <p:txBody>
          <a:bodyPr/>
          <a:lstStyle/>
          <a:p>
            <a:pPr>
              <a:spcAft>
                <a:spcPts val="1200"/>
              </a:spcAft>
            </a:pPr>
            <a:r>
              <a:rPr lang="en-GB" dirty="0">
                <a:hlinkClick r:id="rId4"/>
              </a:rPr>
              <a:t>https://inspiringgovernance.org</a:t>
            </a:r>
          </a:p>
          <a:p>
            <a:r>
              <a:rPr lang="en-GB" dirty="0">
                <a:hlinkClick r:id="rId4"/>
              </a:rPr>
              <a:t>www.inspiringthefuture.org</a:t>
            </a:r>
            <a:r>
              <a:rPr lang="en-GB" dirty="0"/>
              <a:t> </a:t>
            </a:r>
          </a:p>
        </p:txBody>
      </p:sp>
      <p:pic>
        <p:nvPicPr>
          <p:cNvPr id="4" name="Picture 2" descr="https://inspiringthefuture.secure.force.com/ITF/resource/1473267788000/siteImages/images/itf-logo-2014-web-434x2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5346171"/>
            <a:ext cx="2189634" cy="11049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nspiring Governanc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5615162"/>
            <a:ext cx="5184576" cy="835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3160585217"/>
              </p:ext>
            </p:extLst>
          </p:nvPr>
        </p:nvGraphicFramePr>
        <p:xfrm>
          <a:off x="6588224" y="3789040"/>
          <a:ext cx="2287324" cy="1275580"/>
        </p:xfrm>
        <a:graphic>
          <a:graphicData uri="http://schemas.openxmlformats.org/presentationml/2006/ole">
            <mc:AlternateContent xmlns:mc="http://schemas.openxmlformats.org/markup-compatibility/2006">
              <mc:Choice xmlns:v="urn:schemas-microsoft-com:vml" Requires="v">
                <p:oleObj spid="_x0000_s12466"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6588224" y="3789040"/>
                        <a:ext cx="2287324" cy="1275580"/>
                      </a:xfrm>
                      <a:prstGeom prst="rect">
                        <a:avLst/>
                      </a:prstGeom>
                    </p:spPr>
                  </p:pic>
                </p:oleObj>
              </mc:Fallback>
            </mc:AlternateContent>
          </a:graphicData>
        </a:graphic>
      </p:graphicFrame>
      <p:sp>
        <p:nvSpPr>
          <p:cNvPr id="5" name="Rectangle 4"/>
          <p:cNvSpPr/>
          <p:nvPr/>
        </p:nvSpPr>
        <p:spPr>
          <a:xfrm>
            <a:off x="755576" y="2322756"/>
            <a:ext cx="6912768" cy="461665"/>
          </a:xfrm>
          <a:prstGeom prst="rect">
            <a:avLst/>
          </a:prstGeom>
        </p:spPr>
        <p:txBody>
          <a:bodyPr wrap="square">
            <a:spAutoFit/>
          </a:bodyPr>
          <a:lstStyle/>
          <a:p>
            <a:pPr marL="342900" indent="-342900">
              <a:buFont typeface="Arial" panose="020B0604020202020204" pitchFamily="34" charset="0"/>
              <a:buChar char="•"/>
            </a:pPr>
            <a:r>
              <a:rPr lang="en-GB" dirty="0">
                <a:solidFill>
                  <a:srgbClr val="616365"/>
                </a:solidFill>
                <a:latin typeface="+mn-lt"/>
              </a:rPr>
              <a:t>Free SERVICE  &amp; access to Free TRAINING</a:t>
            </a:r>
          </a:p>
        </p:txBody>
      </p:sp>
    </p:spTree>
    <p:extLst>
      <p:ext uri="{BB962C8B-B14F-4D97-AF65-F5344CB8AC3E}">
        <p14:creationId xmlns:p14="http://schemas.microsoft.com/office/powerpoint/2010/main" val="2059942747"/>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32799" y="4137964"/>
            <a:ext cx="3111201" cy="2714515"/>
            <a:chOff x="5796136" y="3992467"/>
            <a:chExt cx="3111201" cy="2714515"/>
          </a:xfrm>
        </p:grpSpPr>
        <p:grpSp>
          <p:nvGrpSpPr>
            <p:cNvPr id="4" name="Group 3"/>
            <p:cNvGrpSpPr>
              <a:grpSpLocks noChangeAspect="1"/>
            </p:cNvGrpSpPr>
            <p:nvPr/>
          </p:nvGrpSpPr>
          <p:grpSpPr>
            <a:xfrm>
              <a:off x="5796136" y="3992467"/>
              <a:ext cx="3111201" cy="2714515"/>
              <a:chOff x="5559750" y="3988279"/>
              <a:chExt cx="3337174" cy="2791696"/>
            </a:xfrm>
          </p:grpSpPr>
          <p:pic>
            <p:nvPicPr>
              <p:cNvPr id="5" name="Picture 2" descr="ID# 9906 - Pushing Up Box - PowerPoint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59750" y="3988279"/>
                <a:ext cx="3305709" cy="279169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879788" y="6343246"/>
                <a:ext cx="3017136" cy="432048"/>
              </a:xfrm>
              <a:prstGeom prst="rect">
                <a:avLst/>
              </a:prstGeom>
              <a:solidFill>
                <a:srgbClr val="00B3BE"/>
              </a:solidFill>
              <a:ln>
                <a:noFill/>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2400" b="1" kern="0" dirty="0">
                    <a:solidFill>
                      <a:schemeClr val="bg1"/>
                    </a:solidFill>
                  </a:rPr>
                  <a:t>BIG Push 2019!</a:t>
                </a:r>
                <a:endParaRPr lang="en-GB" sz="2400" kern="0" dirty="0">
                  <a:solidFill>
                    <a:schemeClr val="bg1"/>
                  </a:solidFill>
                </a:endParaRPr>
              </a:p>
            </p:txBody>
          </p:sp>
        </p:grpSp>
        <p:sp>
          <p:nvSpPr>
            <p:cNvPr id="8" name="Title 1"/>
            <p:cNvSpPr txBox="1">
              <a:spLocks/>
            </p:cNvSpPr>
            <p:nvPr/>
          </p:nvSpPr>
          <p:spPr bwMode="auto">
            <a:xfrm rot="21149226">
              <a:off x="7886210" y="5642645"/>
              <a:ext cx="720080" cy="45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r>
                <a:rPr lang="en-GB" sz="900" b="1" kern="0" dirty="0">
                  <a:solidFill>
                    <a:schemeClr val="tx1"/>
                  </a:solidFill>
                </a:rPr>
                <a:t>Governor Support</a:t>
              </a:r>
            </a:p>
          </p:txBody>
        </p:sp>
        <p:sp>
          <p:nvSpPr>
            <p:cNvPr id="9" name="Title 1"/>
            <p:cNvSpPr txBox="1">
              <a:spLocks/>
            </p:cNvSpPr>
            <p:nvPr/>
          </p:nvSpPr>
          <p:spPr bwMode="auto">
            <a:xfrm rot="21295171">
              <a:off x="7982434" y="5170376"/>
              <a:ext cx="588413" cy="2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1000" b="1" kern="0" dirty="0">
                  <a:solidFill>
                    <a:schemeClr val="tx1"/>
                  </a:solidFill>
                </a:rPr>
                <a:t>Clerks</a:t>
              </a:r>
            </a:p>
          </p:txBody>
        </p:sp>
        <p:sp>
          <p:nvSpPr>
            <p:cNvPr id="10" name="Title 1"/>
            <p:cNvSpPr txBox="1">
              <a:spLocks/>
            </p:cNvSpPr>
            <p:nvPr/>
          </p:nvSpPr>
          <p:spPr bwMode="auto">
            <a:xfrm rot="21295171">
              <a:off x="7372907" y="4445304"/>
              <a:ext cx="973865" cy="26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3000">
                  <a:solidFill>
                    <a:srgbClr val="00B3BE"/>
                  </a:solidFill>
                  <a:latin typeface="+mj-lt"/>
                  <a:ea typeface="+mj-ea"/>
                  <a:cs typeface="+mj-cs"/>
                </a:defRPr>
              </a:lvl1pPr>
              <a:lvl2pPr algn="l" rtl="0" fontAlgn="base">
                <a:spcBef>
                  <a:spcPct val="0"/>
                </a:spcBef>
                <a:spcAft>
                  <a:spcPct val="0"/>
                </a:spcAft>
                <a:defRPr sz="3000">
                  <a:solidFill>
                    <a:srgbClr val="00B3BE"/>
                  </a:solidFill>
                  <a:latin typeface="Arial" charset="0"/>
                </a:defRPr>
              </a:lvl2pPr>
              <a:lvl3pPr algn="l" rtl="0" fontAlgn="base">
                <a:spcBef>
                  <a:spcPct val="0"/>
                </a:spcBef>
                <a:spcAft>
                  <a:spcPct val="0"/>
                </a:spcAft>
                <a:defRPr sz="3000">
                  <a:solidFill>
                    <a:srgbClr val="00B3BE"/>
                  </a:solidFill>
                  <a:latin typeface="Arial" charset="0"/>
                </a:defRPr>
              </a:lvl3pPr>
              <a:lvl4pPr algn="l" rtl="0" fontAlgn="base">
                <a:spcBef>
                  <a:spcPct val="0"/>
                </a:spcBef>
                <a:spcAft>
                  <a:spcPct val="0"/>
                </a:spcAft>
                <a:defRPr sz="3000">
                  <a:solidFill>
                    <a:srgbClr val="00B3BE"/>
                  </a:solidFill>
                  <a:latin typeface="Arial" charset="0"/>
                </a:defRPr>
              </a:lvl4pPr>
              <a:lvl5pPr algn="l" rtl="0" fontAlgn="base">
                <a:spcBef>
                  <a:spcPct val="0"/>
                </a:spcBef>
                <a:spcAft>
                  <a:spcPct val="0"/>
                </a:spcAft>
                <a:defRPr sz="3000">
                  <a:solidFill>
                    <a:srgbClr val="00B3BE"/>
                  </a:solidFill>
                  <a:latin typeface="Arial" charset="0"/>
                </a:defRPr>
              </a:lvl5pPr>
              <a:lvl6pPr marL="457200" algn="l" rtl="0" fontAlgn="base">
                <a:spcBef>
                  <a:spcPct val="0"/>
                </a:spcBef>
                <a:spcAft>
                  <a:spcPct val="0"/>
                </a:spcAft>
                <a:defRPr sz="3000">
                  <a:solidFill>
                    <a:srgbClr val="00B3BE"/>
                  </a:solidFill>
                  <a:latin typeface="Arial" charset="0"/>
                </a:defRPr>
              </a:lvl6pPr>
              <a:lvl7pPr marL="914400" algn="l" rtl="0" fontAlgn="base">
                <a:spcBef>
                  <a:spcPct val="0"/>
                </a:spcBef>
                <a:spcAft>
                  <a:spcPct val="0"/>
                </a:spcAft>
                <a:defRPr sz="3000">
                  <a:solidFill>
                    <a:srgbClr val="00B3BE"/>
                  </a:solidFill>
                  <a:latin typeface="Arial" charset="0"/>
                </a:defRPr>
              </a:lvl7pPr>
              <a:lvl8pPr marL="1371600" algn="l" rtl="0" fontAlgn="base">
                <a:spcBef>
                  <a:spcPct val="0"/>
                </a:spcBef>
                <a:spcAft>
                  <a:spcPct val="0"/>
                </a:spcAft>
                <a:defRPr sz="3000">
                  <a:solidFill>
                    <a:srgbClr val="00B3BE"/>
                  </a:solidFill>
                  <a:latin typeface="Arial" charset="0"/>
                </a:defRPr>
              </a:lvl8pPr>
              <a:lvl9pPr marL="1828800" algn="l" rtl="0" fontAlgn="base">
                <a:spcBef>
                  <a:spcPct val="0"/>
                </a:spcBef>
                <a:spcAft>
                  <a:spcPct val="0"/>
                </a:spcAft>
                <a:defRPr sz="3000">
                  <a:solidFill>
                    <a:srgbClr val="00B3BE"/>
                  </a:solidFill>
                  <a:latin typeface="Arial" charset="0"/>
                </a:defRPr>
              </a:lvl9pPr>
            </a:lstStyle>
            <a:p>
              <a:pPr algn="ctr"/>
              <a:r>
                <a:rPr lang="en-GB" sz="900" b="1" kern="0" dirty="0">
                  <a:solidFill>
                    <a:schemeClr val="bg1"/>
                  </a:solidFill>
                </a:rPr>
                <a:t>Governors</a:t>
              </a:r>
            </a:p>
          </p:txBody>
        </p:sp>
      </p:grpSp>
      <p:sp>
        <p:nvSpPr>
          <p:cNvPr id="2" name="Title 1"/>
          <p:cNvSpPr>
            <a:spLocks noGrp="1"/>
          </p:cNvSpPr>
          <p:nvPr>
            <p:ph type="title"/>
          </p:nvPr>
        </p:nvSpPr>
        <p:spPr>
          <a:xfrm>
            <a:off x="500287" y="719138"/>
            <a:ext cx="8377715" cy="981670"/>
          </a:xfrm>
        </p:spPr>
        <p:txBody>
          <a:bodyPr/>
          <a:lstStyle/>
          <a:p>
            <a:r>
              <a:rPr lang="en-GB" dirty="0"/>
              <a:t>The BIG Push by Clerks – Summer Term 2019!!</a:t>
            </a:r>
            <a:br>
              <a:rPr lang="en-GB" dirty="0"/>
            </a:br>
            <a:endParaRPr lang="en-GB" dirty="0">
              <a:solidFill>
                <a:srgbClr val="007A87"/>
              </a:solidFill>
            </a:endParaRPr>
          </a:p>
        </p:txBody>
      </p:sp>
      <p:sp>
        <p:nvSpPr>
          <p:cNvPr id="3" name="Content Placeholder 2"/>
          <p:cNvSpPr>
            <a:spLocks noGrp="1"/>
          </p:cNvSpPr>
          <p:nvPr>
            <p:ph idx="1"/>
          </p:nvPr>
        </p:nvSpPr>
        <p:spPr>
          <a:xfrm>
            <a:off x="500287" y="1487026"/>
            <a:ext cx="7275851" cy="4807898"/>
          </a:xfrm>
        </p:spPr>
        <p:txBody>
          <a:bodyPr/>
          <a:lstStyle/>
          <a:p>
            <a:pPr marL="457200" indent="-457200">
              <a:buFont typeface="+mj-lt"/>
              <a:buAutoNum type="arabicPeriod"/>
            </a:pPr>
            <a:r>
              <a:rPr lang="en-US" dirty="0"/>
              <a:t>All governors to have access to a secure email address or First Class Accounts</a:t>
            </a:r>
          </a:p>
          <a:p>
            <a:pPr marL="457200" indent="-457200">
              <a:buFont typeface="+mj-lt"/>
              <a:buAutoNum type="arabicPeriod"/>
            </a:pPr>
            <a:r>
              <a:rPr lang="en-US" dirty="0"/>
              <a:t>All new governors to complete the induction for New Governors training &amp; Prevent</a:t>
            </a:r>
          </a:p>
          <a:p>
            <a:pPr marL="457200" indent="-457200">
              <a:buFont typeface="+mj-lt"/>
              <a:buAutoNum type="arabicPeriod"/>
            </a:pPr>
            <a:r>
              <a:rPr lang="en-US" dirty="0"/>
              <a:t>Competency Framework for Governance – Governors take on a Lead Governor role</a:t>
            </a:r>
            <a:endParaRPr lang="en-GB" dirty="0"/>
          </a:p>
          <a:p>
            <a:pPr marL="457200" lvl="0" indent="-457200">
              <a:buFont typeface="+mj-lt"/>
              <a:buAutoNum type="arabicPeriod"/>
            </a:pPr>
            <a:r>
              <a:rPr lang="en-GB" dirty="0"/>
              <a:t>Governor Details Data cleanse (including staff email addresses and job titles)</a:t>
            </a:r>
          </a:p>
          <a:p>
            <a:pPr marL="457200" lvl="0" indent="-457200">
              <a:buFont typeface="+mj-lt"/>
              <a:buAutoNum type="arabicPeriod"/>
            </a:pPr>
            <a:r>
              <a:rPr lang="en-GB" dirty="0"/>
              <a:t>Governors Skills Audit and Matrix</a:t>
            </a:r>
            <a:r>
              <a:rPr lang="en-GB" sz="2000" dirty="0"/>
              <a:t> (28 required)</a:t>
            </a:r>
            <a:endParaRPr lang="en-GB" dirty="0"/>
          </a:p>
          <a:p>
            <a:pPr marL="457200" indent="-457200">
              <a:buFont typeface="+mj-lt"/>
              <a:buAutoNum type="arabicPeriod"/>
            </a:pPr>
            <a:r>
              <a:rPr lang="en-GB" dirty="0"/>
              <a:t>Prevent Duty (71 outstanding @ 10/5/19)</a:t>
            </a:r>
          </a:p>
          <a:p>
            <a:pPr marL="457200" indent="-457200">
              <a:buFont typeface="+mj-lt"/>
              <a:buAutoNum type="arabicPeriod"/>
            </a:pPr>
            <a:r>
              <a:rPr lang="en-GB" dirty="0"/>
              <a:t>DBS checks (58 outstanding </a:t>
            </a:r>
            <a:r>
              <a:rPr lang="en-GB"/>
              <a:t>@ 10/5/19)</a:t>
            </a:r>
            <a:endParaRPr lang="en-GB" dirty="0"/>
          </a:p>
        </p:txBody>
      </p:sp>
    </p:spTree>
    <p:extLst>
      <p:ext uri="{BB962C8B-B14F-4D97-AF65-F5344CB8AC3E}">
        <p14:creationId xmlns:p14="http://schemas.microsoft.com/office/powerpoint/2010/main" val="15812663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26" presetClass="emph" presetSubtype="0" fill="hold" nodeType="afterEffect">
                                  <p:stCondLst>
                                    <p:cond delay="0"/>
                                  </p:stCondLst>
                                  <p:childTnLst>
                                    <p:animEffect transition="out" filter="fade">
                                      <p:cBhvr>
                                        <p:cTn id="54" dur="500" tmFilter="0, 0; .2, .5; .8, .5; 1, 0"/>
                                        <p:tgtEl>
                                          <p:spTgt spid="7"/>
                                        </p:tgtEl>
                                      </p:cBhvr>
                                    </p:animEffect>
                                    <p:animScale>
                                      <p:cBhvr>
                                        <p:cTn id="5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281292" cy="693638"/>
          </a:xfrm>
        </p:spPr>
        <p:txBody>
          <a:bodyPr/>
          <a:lstStyle/>
          <a:p>
            <a:r>
              <a:rPr lang="en-GB" dirty="0"/>
              <a:t>Me Learning – </a:t>
            </a:r>
            <a:r>
              <a:rPr lang="en-GB" sz="2000" dirty="0"/>
              <a:t>Clerks Training Log @ Development Academy</a:t>
            </a:r>
          </a:p>
        </p:txBody>
      </p:sp>
      <p:pic>
        <p:nvPicPr>
          <p:cNvPr id="4" name="Content Placeholder 3"/>
          <p:cNvPicPr>
            <a:picLocks noGrp="1" noChangeAspect="1"/>
          </p:cNvPicPr>
          <p:nvPr>
            <p:ph idx="1"/>
          </p:nvPr>
        </p:nvPicPr>
        <p:blipFill rotWithShape="1">
          <a:blip r:embed="rId2"/>
          <a:srcRect l="6764" t="12500" r="9781" b="14002"/>
          <a:stretch/>
        </p:blipFill>
        <p:spPr>
          <a:xfrm>
            <a:off x="234058" y="1412775"/>
            <a:ext cx="8748973" cy="4536505"/>
          </a:xfrm>
          <a:prstGeom prst="rect">
            <a:avLst/>
          </a:prstGeom>
          <a:ln>
            <a:noFill/>
          </a:ln>
          <a:effectLst>
            <a:outerShdw blurRad="292100" dist="139700" dir="2700000" algn="tl" rotWithShape="0">
              <a:srgbClr val="333333">
                <a:alpha val="65000"/>
              </a:srgbClr>
            </a:outerShdw>
          </a:effectLst>
        </p:spPr>
      </p:pic>
      <p:sp>
        <p:nvSpPr>
          <p:cNvPr id="3" name="Oval 2"/>
          <p:cNvSpPr/>
          <p:nvPr/>
        </p:nvSpPr>
        <p:spPr>
          <a:xfrm>
            <a:off x="5678651" y="4869160"/>
            <a:ext cx="3304380" cy="1296144"/>
          </a:xfrm>
          <a:prstGeom prst="ellipse">
            <a:avLst/>
          </a:prstGeom>
          <a:solidFill>
            <a:schemeClr val="accent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All Clerks not employed by Oldham Council have been emailed their password </a:t>
            </a:r>
          </a:p>
        </p:txBody>
      </p:sp>
      <p:sp>
        <p:nvSpPr>
          <p:cNvPr id="5" name="Right Arrow 4"/>
          <p:cNvSpPr/>
          <p:nvPr/>
        </p:nvSpPr>
        <p:spPr>
          <a:xfrm rot="21123491">
            <a:off x="1012501" y="5528424"/>
            <a:ext cx="5182365" cy="900100"/>
          </a:xfrm>
          <a:prstGeom prst="rightArrow">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rPr>
              <a:t>Confirm if you have accessed this platform</a:t>
            </a:r>
            <a:endParaRPr lang="en-GB" b="1" dirty="0">
              <a:solidFill>
                <a:schemeClr val="bg1"/>
              </a:solidFill>
            </a:endParaRPr>
          </a:p>
        </p:txBody>
      </p:sp>
    </p:spTree>
    <p:extLst>
      <p:ext uri="{BB962C8B-B14F-4D97-AF65-F5344CB8AC3E}">
        <p14:creationId xmlns:p14="http://schemas.microsoft.com/office/powerpoint/2010/main" val="12308216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2" presetClass="entr" presetSubtype="12"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Staff governor’s email address – MUST BE SECURE		</a:t>
            </a:r>
          </a:p>
        </p:txBody>
      </p:sp>
      <p:sp>
        <p:nvSpPr>
          <p:cNvPr id="3" name="Content Placeholder 2"/>
          <p:cNvSpPr>
            <a:spLocks noGrp="1"/>
          </p:cNvSpPr>
          <p:nvPr>
            <p:ph idx="1"/>
          </p:nvPr>
        </p:nvSpPr>
        <p:spPr>
          <a:xfrm>
            <a:off x="395536" y="1916832"/>
            <a:ext cx="8568952" cy="4464496"/>
          </a:xfrm>
        </p:spPr>
        <p:txBody>
          <a:bodyPr/>
          <a:lstStyle/>
          <a:p>
            <a:r>
              <a:rPr lang="en-GB" dirty="0"/>
              <a:t>Please ask staff governors for the following:</a:t>
            </a:r>
          </a:p>
          <a:p>
            <a:pPr marL="628650" lvl="1" indent="-266700"/>
            <a:r>
              <a:rPr lang="en-GB" sz="2400" dirty="0"/>
              <a:t>Work email address e.g. joe.king@clownacademy.org</a:t>
            </a:r>
          </a:p>
          <a:p>
            <a:pPr marL="628650" lvl="1" indent="-266700"/>
            <a:r>
              <a:rPr lang="en-GB" sz="2400" dirty="0"/>
              <a:t>Personal email addresses where a work email is unavailable e.g. hotmail, gmail etc.</a:t>
            </a:r>
          </a:p>
          <a:p>
            <a:pPr marL="628650" lvl="1" indent="-266700"/>
            <a:r>
              <a:rPr lang="en-GB" sz="2400" dirty="0"/>
              <a:t>Egress </a:t>
            </a:r>
            <a:endParaRPr lang="en-GB" dirty="0"/>
          </a:p>
          <a:p>
            <a:endParaRPr lang="en-GB" dirty="0"/>
          </a:p>
          <a:p>
            <a:r>
              <a:rPr lang="en-GB" b="1" dirty="0">
                <a:solidFill>
                  <a:srgbClr val="FF0000"/>
                </a:solidFill>
              </a:rPr>
              <a:t>Avoid</a:t>
            </a:r>
            <a:r>
              <a:rPr lang="en-GB" dirty="0"/>
              <a:t> obtaining the following:</a:t>
            </a:r>
          </a:p>
          <a:p>
            <a:pPr marL="628650" lvl="1" indent="-266700"/>
            <a:r>
              <a:rPr lang="en-GB" sz="2400" dirty="0"/>
              <a:t>Generic email addresses i.e. </a:t>
            </a:r>
            <a:r>
              <a:rPr lang="en-GB" sz="2200" b="1" dirty="0">
                <a:solidFill>
                  <a:srgbClr val="FF0000"/>
                </a:solidFill>
              </a:rPr>
              <a:t>info@</a:t>
            </a:r>
            <a:r>
              <a:rPr lang="en-GB" sz="2200" dirty="0"/>
              <a:t>hogwarts.oldham.sch.uk</a:t>
            </a:r>
            <a:r>
              <a:rPr lang="en-GB" dirty="0"/>
              <a:t> </a:t>
            </a:r>
            <a:r>
              <a:rPr lang="en-GB" sz="2400" dirty="0"/>
              <a:t> </a:t>
            </a:r>
          </a:p>
          <a:p>
            <a:pPr marL="628650" lvl="1" indent="-266700"/>
            <a:r>
              <a:rPr lang="en-GB" sz="2400" dirty="0"/>
              <a:t>A shared email address i.e. friends, relatives or on behalf of another governors email.</a:t>
            </a:r>
          </a:p>
          <a:p>
            <a:pPr marL="457200" lvl="1" indent="0">
              <a:buNone/>
            </a:pPr>
            <a:endParaRPr lang="en-GB" sz="2400" dirty="0"/>
          </a:p>
          <a:p>
            <a:pPr marL="457200" lvl="1" indent="0">
              <a:buNone/>
            </a:pPr>
            <a:endParaRPr lang="en-GB" sz="2400" dirty="0"/>
          </a:p>
        </p:txBody>
      </p:sp>
    </p:spTree>
    <p:extLst>
      <p:ext uri="{BB962C8B-B14F-4D97-AF65-F5344CB8AC3E}">
        <p14:creationId xmlns:p14="http://schemas.microsoft.com/office/powerpoint/2010/main" val="7099410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525"/>
            <a:ext cx="8675688"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ontent Placeholder 2"/>
          <p:cNvSpPr txBox="1">
            <a:spLocks/>
          </p:cNvSpPr>
          <p:nvPr/>
        </p:nvSpPr>
        <p:spPr bwMode="auto">
          <a:xfrm rot="20845503">
            <a:off x="6945313" y="2603500"/>
            <a:ext cx="1365250" cy="414338"/>
          </a:xfrm>
          <a:prstGeom prst="rect">
            <a:avLst/>
          </a:prstGeom>
          <a:solidFill>
            <a:srgbClr val="33CCFF"/>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defRPr/>
            </a:pPr>
            <a:r>
              <a:rPr lang="en-GB" altLang="en-US" b="1" dirty="0">
                <a:solidFill>
                  <a:schemeClr val="bg1"/>
                </a:solidFill>
              </a:rPr>
              <a:t>#OLF19</a:t>
            </a:r>
          </a:p>
        </p:txBody>
      </p:sp>
      <p:sp>
        <p:nvSpPr>
          <p:cNvPr id="33799" name="Content Placeholder 2"/>
          <p:cNvSpPr txBox="1">
            <a:spLocks/>
          </p:cNvSpPr>
          <p:nvPr/>
        </p:nvSpPr>
        <p:spPr bwMode="auto">
          <a:xfrm>
            <a:off x="2268538" y="4941888"/>
            <a:ext cx="2598737" cy="409575"/>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buFontTx/>
              <a:buNone/>
            </a:pPr>
            <a:r>
              <a:rPr lang="en-GB" altLang="en-US" sz="2000" b="1">
                <a:solidFill>
                  <a:schemeClr val="bg1"/>
                </a:solidFill>
              </a:rPr>
              <a:t>@OldhamLearnFest</a:t>
            </a:r>
          </a:p>
        </p:txBody>
      </p:sp>
      <p:sp>
        <p:nvSpPr>
          <p:cNvPr id="33797" name="Content Placeholder 2"/>
          <p:cNvSpPr txBox="1">
            <a:spLocks/>
          </p:cNvSpPr>
          <p:nvPr/>
        </p:nvSpPr>
        <p:spPr bwMode="auto">
          <a:xfrm>
            <a:off x="141288" y="5949950"/>
            <a:ext cx="865505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lgn="ctr">
              <a:buFontTx/>
              <a:buNone/>
            </a:pPr>
            <a:r>
              <a:rPr lang="en-GB" altLang="en-US" sz="2000" b="1">
                <a:solidFill>
                  <a:schemeClr val="tx1"/>
                </a:solidFill>
              </a:rPr>
              <a:t>Keep your calendar free!</a:t>
            </a:r>
          </a:p>
          <a:p>
            <a:pPr algn="ctr">
              <a:buFontTx/>
              <a:buNone/>
            </a:pPr>
            <a:r>
              <a:rPr lang="en-GB" altLang="en-US" sz="2000">
                <a:solidFill>
                  <a:schemeClr val="tx1"/>
                </a:solidFill>
              </a:rPr>
              <a:t>Encourage your colleagues, contacts and partners to </a:t>
            </a:r>
            <a:r>
              <a:rPr lang="en-GB" altLang="en-US" sz="2000" b="1">
                <a:solidFill>
                  <a:schemeClr val="tx1"/>
                </a:solidFill>
              </a:rPr>
              <a:t>SAVE THE DATE</a:t>
            </a:r>
            <a:r>
              <a:rPr lang="en-GB" altLang="en-US" sz="2000">
                <a:solidFill>
                  <a:schemeClr val="tx1"/>
                </a:solidFill>
              </a:rPr>
              <a:t>! </a:t>
            </a:r>
          </a:p>
        </p:txBody>
      </p:sp>
      <p:pic>
        <p:nvPicPr>
          <p:cNvPr id="33800" name="Picture 2" descr="Image result for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675" y="2595563"/>
            <a:ext cx="427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5724525" y="5422900"/>
            <a:ext cx="1804988" cy="412750"/>
          </a:xfrm>
          <a:prstGeom prst="rect">
            <a:avLst/>
          </a:prstGeom>
          <a:solidFill>
            <a:srgbClr val="33CC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lgn="ctr">
              <a:buFontTx/>
              <a:buNone/>
              <a:defRPr/>
            </a:pPr>
            <a:r>
              <a:rPr lang="en-GB" altLang="en-US" sz="1800" b="1" dirty="0">
                <a:solidFill>
                  <a:schemeClr val="bg1"/>
                </a:solidFill>
              </a:rPr>
              <a:t>#daretobewise</a:t>
            </a:r>
          </a:p>
        </p:txBody>
      </p:sp>
    </p:spTree>
    <p:extLst>
      <p:ext uri="{BB962C8B-B14F-4D97-AF65-F5344CB8AC3E}">
        <p14:creationId xmlns:p14="http://schemas.microsoft.com/office/powerpoint/2010/main" val="12887407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3798"/>
                                        </p:tgtEl>
                                        <p:attrNameLst>
                                          <p:attrName>style.visibility</p:attrName>
                                        </p:attrNameLst>
                                      </p:cBhvr>
                                      <p:to>
                                        <p:strVal val="visible"/>
                                      </p:to>
                                    </p:set>
                                    <p:anim calcmode="lin" valueType="num">
                                      <p:cBhvr additive="base">
                                        <p:cTn id="11" dur="500" fill="hold"/>
                                        <p:tgtEl>
                                          <p:spTgt spid="33798"/>
                                        </p:tgtEl>
                                        <p:attrNameLst>
                                          <p:attrName>ppt_x</p:attrName>
                                        </p:attrNameLst>
                                      </p:cBhvr>
                                      <p:tavLst>
                                        <p:tav tm="0">
                                          <p:val>
                                            <p:strVal val="0-#ppt_w/2"/>
                                          </p:val>
                                        </p:tav>
                                        <p:tav tm="100000">
                                          <p:val>
                                            <p:strVal val="#ppt_x"/>
                                          </p:val>
                                        </p:tav>
                                      </p:tavLst>
                                    </p:anim>
                                    <p:anim calcmode="lin" valueType="num">
                                      <p:cBhvr additive="base">
                                        <p:cTn id="12" dur="500" fill="hold"/>
                                        <p:tgtEl>
                                          <p:spTgt spid="33798"/>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000"/>
                            </p:stCondLst>
                            <p:childTnLst>
                              <p:par>
                                <p:cTn id="14" presetID="14" presetClass="entr" presetSubtype="10" fill="hold" nodeType="afterEffect">
                                  <p:stCondLst>
                                    <p:cond delay="0"/>
                                  </p:stCondLst>
                                  <p:childTnLst>
                                    <p:set>
                                      <p:cBhvr>
                                        <p:cTn id="15" dur="1" fill="hold">
                                          <p:stCondLst>
                                            <p:cond delay="0"/>
                                          </p:stCondLst>
                                        </p:cTn>
                                        <p:tgtEl>
                                          <p:spTgt spid="33800"/>
                                        </p:tgtEl>
                                        <p:attrNameLst>
                                          <p:attrName>style.visibility</p:attrName>
                                        </p:attrNameLst>
                                      </p:cBhvr>
                                      <p:to>
                                        <p:strVal val="visible"/>
                                      </p:to>
                                    </p:set>
                                    <p:animEffect transition="in" filter="randombar(horizontal)">
                                      <p:cBhvr>
                                        <p:cTn id="16" dur="500"/>
                                        <p:tgtEl>
                                          <p:spTgt spid="33800"/>
                                        </p:tgtEl>
                                      </p:cBhvr>
                                    </p:animEffect>
                                  </p:childTnLst>
                                </p:cTn>
                              </p:par>
                            </p:childTnLst>
                          </p:cTn>
                        </p:par>
                        <p:par>
                          <p:cTn id="17" fill="hold" nodeType="afterGroup">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3797"/>
                                        </p:tgtEl>
                                        <p:attrNameLst>
                                          <p:attrName>style.visibility</p:attrName>
                                        </p:attrNameLst>
                                      </p:cBhvr>
                                      <p:to>
                                        <p:strVal val="visible"/>
                                      </p:to>
                                    </p:set>
                                    <p:anim calcmode="lin" valueType="num">
                                      <p:cBhvr>
                                        <p:cTn id="20" dur="500" fill="hold"/>
                                        <p:tgtEl>
                                          <p:spTgt spid="33797"/>
                                        </p:tgtEl>
                                        <p:attrNameLst>
                                          <p:attrName>ppt_w</p:attrName>
                                        </p:attrNameLst>
                                      </p:cBhvr>
                                      <p:tavLst>
                                        <p:tav tm="0">
                                          <p:val>
                                            <p:fltVal val="0"/>
                                          </p:val>
                                        </p:tav>
                                        <p:tav tm="100000">
                                          <p:val>
                                            <p:strVal val="#ppt_w"/>
                                          </p:val>
                                        </p:tav>
                                      </p:tavLst>
                                    </p:anim>
                                    <p:anim calcmode="lin" valueType="num">
                                      <p:cBhvr>
                                        <p:cTn id="21" dur="500" fill="hold"/>
                                        <p:tgtEl>
                                          <p:spTgt spid="33797"/>
                                        </p:tgtEl>
                                        <p:attrNameLst>
                                          <p:attrName>ppt_h</p:attrName>
                                        </p:attrNameLst>
                                      </p:cBhvr>
                                      <p:tavLst>
                                        <p:tav tm="0">
                                          <p:val>
                                            <p:fltVal val="0"/>
                                          </p:val>
                                        </p:tav>
                                        <p:tav tm="100000">
                                          <p:val>
                                            <p:strVal val="#ppt_h"/>
                                          </p:val>
                                        </p:tav>
                                      </p:tavLst>
                                    </p:anim>
                                    <p:animEffect transition="in" filter="fade">
                                      <p:cBhvr>
                                        <p:cTn id="22" dur="500"/>
                                        <p:tgtEl>
                                          <p:spTgt spid="33797"/>
                                        </p:tgtEl>
                                      </p:cBhvr>
                                    </p:animEffect>
                                  </p:childTnLst>
                                </p:cTn>
                              </p:par>
                            </p:childTnLst>
                          </p:cTn>
                        </p:par>
                        <p:par>
                          <p:cTn id="23" fill="hold" nodeType="afterGroup">
                            <p:stCondLst>
                              <p:cond delay="2000"/>
                            </p:stCondLst>
                            <p:childTnLst>
                              <p:par>
                                <p:cTn id="24" presetID="2" presetClass="entr" presetSubtype="9" fill="hold" grpId="0" nodeType="afterEffect">
                                  <p:stCondLst>
                                    <p:cond delay="0"/>
                                  </p:stCondLst>
                                  <p:childTnLst>
                                    <p:set>
                                      <p:cBhvr>
                                        <p:cTn id="25" dur="1" fill="hold">
                                          <p:stCondLst>
                                            <p:cond delay="0"/>
                                          </p:stCondLst>
                                        </p:cTn>
                                        <p:tgtEl>
                                          <p:spTgt spid="33799"/>
                                        </p:tgtEl>
                                        <p:attrNameLst>
                                          <p:attrName>style.visibility</p:attrName>
                                        </p:attrNameLst>
                                      </p:cBhvr>
                                      <p:to>
                                        <p:strVal val="visible"/>
                                      </p:to>
                                    </p:set>
                                    <p:anim calcmode="lin" valueType="num">
                                      <p:cBhvr additive="base">
                                        <p:cTn id="26" dur="500" fill="hold"/>
                                        <p:tgtEl>
                                          <p:spTgt spid="33799"/>
                                        </p:tgtEl>
                                        <p:attrNameLst>
                                          <p:attrName>ppt_x</p:attrName>
                                        </p:attrNameLst>
                                      </p:cBhvr>
                                      <p:tavLst>
                                        <p:tav tm="0">
                                          <p:val>
                                            <p:strVal val="0-#ppt_w/2"/>
                                          </p:val>
                                        </p:tav>
                                        <p:tav tm="100000">
                                          <p:val>
                                            <p:strVal val="#ppt_x"/>
                                          </p:val>
                                        </p:tav>
                                      </p:tavLst>
                                    </p:anim>
                                    <p:anim calcmode="lin" valueType="num">
                                      <p:cBhvr additive="base">
                                        <p:cTn id="27" dur="500" fill="hold"/>
                                        <p:tgtEl>
                                          <p:spTgt spid="3379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2500"/>
                            </p:stCondLst>
                            <p:childTnLst>
                              <p:par>
                                <p:cTn id="29" presetID="2" presetClass="entr" presetSubtype="12"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33797" grpId="0"/>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8079990" cy="765646"/>
          </a:xfrm>
        </p:spPr>
        <p:txBody>
          <a:bodyPr/>
          <a:lstStyle/>
          <a:p>
            <a:r>
              <a:rPr lang="en-GB" dirty="0"/>
              <a:t>Egress Switch – Safe and Secure emailing </a:t>
            </a:r>
          </a:p>
        </p:txBody>
      </p:sp>
      <p:sp>
        <p:nvSpPr>
          <p:cNvPr id="3" name="Content Placeholder 2"/>
          <p:cNvSpPr>
            <a:spLocks noGrp="1"/>
          </p:cNvSpPr>
          <p:nvPr>
            <p:ph idx="1"/>
          </p:nvPr>
        </p:nvSpPr>
        <p:spPr>
          <a:xfrm>
            <a:off x="422412" y="1484784"/>
            <a:ext cx="7966012" cy="4032447"/>
          </a:xfrm>
        </p:spPr>
        <p:txBody>
          <a:bodyPr/>
          <a:lstStyle/>
          <a:p>
            <a:r>
              <a:rPr lang="en-GB" dirty="0"/>
              <a:t>Egress Switch email is simple and free to use to protect personal information and commercially sensitive information when sending emails between Oldham Council and other users e.g. governors, members of the public, partner organisations etc.</a:t>
            </a:r>
          </a:p>
          <a:p>
            <a:r>
              <a:rPr lang="en-GB" dirty="0"/>
              <a:t>All governors and Clerks to be set up ready to use and access this service when receiving or sending confidential and sensitive information/documents. </a:t>
            </a:r>
          </a:p>
          <a:p>
            <a:r>
              <a:rPr lang="en-GB" dirty="0"/>
              <a:t>Logging onto the Egress website is required in order to send and receive secure emails.</a:t>
            </a:r>
          </a:p>
        </p:txBody>
      </p:sp>
      <p:pic>
        <p:nvPicPr>
          <p:cNvPr id="3074" name="Picture 2" descr="Image result for egress switc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418" y="5402930"/>
            <a:ext cx="3581400" cy="11049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e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353" y="716227"/>
            <a:ext cx="534244" cy="53424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egress swi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4854" y="1493005"/>
            <a:ext cx="1248073" cy="304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92088" y="5539883"/>
            <a:ext cx="3779912" cy="1015663"/>
          </a:xfrm>
          <a:prstGeom prst="rect">
            <a:avLst/>
          </a:prstGeom>
          <a:ln>
            <a:noFill/>
          </a:ln>
        </p:spPr>
        <p:txBody>
          <a:bodyPr wrap="square">
            <a:spAutoFit/>
          </a:bodyPr>
          <a:lstStyle/>
          <a:p>
            <a:r>
              <a:rPr lang="en-GB" sz="2000" b="1" dirty="0">
                <a:solidFill>
                  <a:srgbClr val="007A87"/>
                </a:solidFill>
                <a:latin typeface="+mn-lt"/>
              </a:rPr>
              <a:t>To create an egress account, please follow the set up guide provided.</a:t>
            </a:r>
          </a:p>
        </p:txBody>
      </p:sp>
      <p:graphicFrame>
        <p:nvGraphicFramePr>
          <p:cNvPr id="6" name="Object 5"/>
          <p:cNvGraphicFramePr>
            <a:graphicFrameLocks noChangeAspect="1"/>
          </p:cNvGraphicFramePr>
          <p:nvPr>
            <p:extLst>
              <p:ext uri="{D42A27DB-BD31-4B8C-83A1-F6EECF244321}">
                <p14:modId xmlns:p14="http://schemas.microsoft.com/office/powerpoint/2010/main" val="3845125800"/>
              </p:ext>
            </p:extLst>
          </p:nvPr>
        </p:nvGraphicFramePr>
        <p:xfrm>
          <a:off x="3851920" y="6060639"/>
          <a:ext cx="914400" cy="771525"/>
        </p:xfrm>
        <a:graphic>
          <a:graphicData uri="http://schemas.openxmlformats.org/presentationml/2006/ole">
            <mc:AlternateContent xmlns:mc="http://schemas.openxmlformats.org/markup-compatibility/2006">
              <mc:Choice xmlns:v="urn:schemas-microsoft-com:vml" Requires="v">
                <p:oleObj spid="_x0000_s8390"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3851920" y="6060639"/>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683953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2"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0-#ppt_w/2"/>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 presetClass="entr" presetSubtype="9" fill="hold" nodeType="afterEffect">
                                  <p:stCondLst>
                                    <p:cond delay="0"/>
                                  </p:stCondLst>
                                  <p:childTnLst>
                                    <p:set>
                                      <p:cBhvr>
                                        <p:cTn id="35" dur="1" fill="hold">
                                          <p:stCondLst>
                                            <p:cond delay="0"/>
                                          </p:stCondLst>
                                        </p:cTn>
                                        <p:tgtEl>
                                          <p:spTgt spid="3074"/>
                                        </p:tgtEl>
                                        <p:attrNameLst>
                                          <p:attrName>style.visibility</p:attrName>
                                        </p:attrNameLst>
                                      </p:cBhvr>
                                      <p:to>
                                        <p:strVal val="visible"/>
                                      </p:to>
                                    </p:set>
                                    <p:anim calcmode="lin" valueType="num">
                                      <p:cBhvr additive="base">
                                        <p:cTn id="36" dur="500" fill="hold"/>
                                        <p:tgtEl>
                                          <p:spTgt spid="3074"/>
                                        </p:tgtEl>
                                        <p:attrNameLst>
                                          <p:attrName>ppt_x</p:attrName>
                                        </p:attrNameLst>
                                      </p:cBhvr>
                                      <p:tavLst>
                                        <p:tav tm="0">
                                          <p:val>
                                            <p:strVal val="0-#ppt_w/2"/>
                                          </p:val>
                                        </p:tav>
                                        <p:tav tm="100000">
                                          <p:val>
                                            <p:strVal val="#ppt_x"/>
                                          </p:val>
                                        </p:tav>
                                      </p:tavLst>
                                    </p:anim>
                                    <p:anim calcmode="lin" valueType="num">
                                      <p:cBhvr additive="base">
                                        <p:cTn id="37" dur="500" fill="hold"/>
                                        <p:tgtEl>
                                          <p:spTgt spid="3074"/>
                                        </p:tgtEl>
                                        <p:attrNameLst>
                                          <p:attrName>ppt_y</p:attrName>
                                        </p:attrNameLst>
                                      </p:cBhvr>
                                      <p:tavLst>
                                        <p:tav tm="0">
                                          <p:val>
                                            <p:strVal val="0-#ppt_h/2"/>
                                          </p:val>
                                        </p:tav>
                                        <p:tav tm="100000">
                                          <p:val>
                                            <p:strVal val="#ppt_y"/>
                                          </p:val>
                                        </p:tav>
                                      </p:tavLst>
                                    </p:anim>
                                  </p:childTnLst>
                                </p:cTn>
                              </p:par>
                            </p:childTnLst>
                          </p:cTn>
                        </p:par>
                        <p:par>
                          <p:cTn id="38" fill="hold">
                            <p:stCondLst>
                              <p:cond delay="5000"/>
                            </p:stCondLst>
                            <p:childTnLst>
                              <p:par>
                                <p:cTn id="39" presetID="16" presetClass="entr" presetSubtype="21"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2000"/>
                                        <p:tgtEl>
                                          <p:spTgt spid="8"/>
                                        </p:tgtEl>
                                      </p:cBhvr>
                                    </p:animEffect>
                                  </p:childTnLst>
                                </p:cTn>
                              </p:par>
                            </p:childTnLst>
                          </p:cTn>
                        </p:par>
                        <p:par>
                          <p:cTn id="42" fill="hold">
                            <p:stCondLst>
                              <p:cond delay="7000"/>
                            </p:stCondLst>
                            <p:childTnLst>
                              <p:par>
                                <p:cTn id="43" presetID="31" presetClass="entr" presetSubtype="0" fill="hold" nodeType="afterEffect">
                                  <p:stCondLst>
                                    <p:cond delay="0"/>
                                  </p:stCondLst>
                                  <p:childTnLst>
                                    <p:set>
                                      <p:cBhvr>
                                        <p:cTn id="44" dur="1" fill="hold">
                                          <p:stCondLst>
                                            <p:cond delay="0"/>
                                          </p:stCondLst>
                                        </p:cTn>
                                        <p:tgtEl>
                                          <p:spTgt spid="8194"/>
                                        </p:tgtEl>
                                        <p:attrNameLst>
                                          <p:attrName>style.visibility</p:attrName>
                                        </p:attrNameLst>
                                      </p:cBhvr>
                                      <p:to>
                                        <p:strVal val="visible"/>
                                      </p:to>
                                    </p:set>
                                    <p:anim calcmode="lin" valueType="num">
                                      <p:cBhvr>
                                        <p:cTn id="45" dur="1000" fill="hold"/>
                                        <p:tgtEl>
                                          <p:spTgt spid="8194"/>
                                        </p:tgtEl>
                                        <p:attrNameLst>
                                          <p:attrName>ppt_w</p:attrName>
                                        </p:attrNameLst>
                                      </p:cBhvr>
                                      <p:tavLst>
                                        <p:tav tm="0">
                                          <p:val>
                                            <p:fltVal val="0"/>
                                          </p:val>
                                        </p:tav>
                                        <p:tav tm="100000">
                                          <p:val>
                                            <p:strVal val="#ppt_w"/>
                                          </p:val>
                                        </p:tav>
                                      </p:tavLst>
                                    </p:anim>
                                    <p:anim calcmode="lin" valueType="num">
                                      <p:cBhvr>
                                        <p:cTn id="46" dur="1000" fill="hold"/>
                                        <p:tgtEl>
                                          <p:spTgt spid="8194"/>
                                        </p:tgtEl>
                                        <p:attrNameLst>
                                          <p:attrName>ppt_h</p:attrName>
                                        </p:attrNameLst>
                                      </p:cBhvr>
                                      <p:tavLst>
                                        <p:tav tm="0">
                                          <p:val>
                                            <p:fltVal val="0"/>
                                          </p:val>
                                        </p:tav>
                                        <p:tav tm="100000">
                                          <p:val>
                                            <p:strVal val="#ppt_h"/>
                                          </p:val>
                                        </p:tav>
                                      </p:tavLst>
                                    </p:anim>
                                    <p:anim calcmode="lin" valueType="num">
                                      <p:cBhvr>
                                        <p:cTn id="47" dur="1000" fill="hold"/>
                                        <p:tgtEl>
                                          <p:spTgt spid="8194"/>
                                        </p:tgtEl>
                                        <p:attrNameLst>
                                          <p:attrName>style.rotation</p:attrName>
                                        </p:attrNameLst>
                                      </p:cBhvr>
                                      <p:tavLst>
                                        <p:tav tm="0">
                                          <p:val>
                                            <p:fltVal val="90"/>
                                          </p:val>
                                        </p:tav>
                                        <p:tav tm="100000">
                                          <p:val>
                                            <p:fltVal val="0"/>
                                          </p:val>
                                        </p:tav>
                                      </p:tavLst>
                                    </p:anim>
                                    <p:animEffect transition="in" filter="fade">
                                      <p:cBhvr>
                                        <p:cTn id="48" dur="1000"/>
                                        <p:tgtEl>
                                          <p:spTgt spid="8194"/>
                                        </p:tgtEl>
                                      </p:cBhvr>
                                    </p:animEffect>
                                  </p:childTnLst>
                                </p:cTn>
                              </p:par>
                            </p:childTnLst>
                          </p:cTn>
                        </p:par>
                        <p:par>
                          <p:cTn id="49" fill="hold">
                            <p:stCondLst>
                              <p:cond delay="8000"/>
                            </p:stCondLst>
                            <p:childTnLst>
                              <p:par>
                                <p:cTn id="50" presetID="42"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pPr marL="628650" indent="-628650"/>
            <a:r>
              <a:rPr lang="en-GB" dirty="0"/>
              <a:t>Prevent Online Training</a:t>
            </a:r>
            <a:endParaRPr lang="en-GB" sz="2400" dirty="0">
              <a:solidFill>
                <a:srgbClr val="007A87"/>
              </a:solidFill>
            </a:endParaRPr>
          </a:p>
        </p:txBody>
      </p:sp>
      <p:sp>
        <p:nvSpPr>
          <p:cNvPr id="3" name="Content Placeholder 2"/>
          <p:cNvSpPr>
            <a:spLocks noGrp="1"/>
          </p:cNvSpPr>
          <p:nvPr>
            <p:ph idx="1"/>
          </p:nvPr>
        </p:nvSpPr>
        <p:spPr>
          <a:xfrm>
            <a:off x="636340" y="5517232"/>
            <a:ext cx="8352928" cy="834832"/>
          </a:xfrm>
        </p:spPr>
        <p:txBody>
          <a:bodyPr/>
          <a:lstStyle/>
          <a:p>
            <a:r>
              <a:rPr lang="en-GB" sz="2000" dirty="0"/>
              <a:t>You can access the e-learning by clicking on the website below</a:t>
            </a:r>
          </a:p>
          <a:p>
            <a:r>
              <a:rPr lang="en-GB" sz="2000" u="sng" dirty="0">
                <a:hlinkClick r:id="rId2"/>
              </a:rPr>
              <a:t>http://course.ncalt.com/Channel_General_Awareness</a:t>
            </a:r>
            <a:r>
              <a:rPr lang="en-GB" sz="2000" dirty="0"/>
              <a:t> </a:t>
            </a:r>
          </a:p>
          <a:p>
            <a:pPr marL="0" indent="0">
              <a:buNone/>
            </a:pPr>
            <a:r>
              <a:rPr lang="en-GB" sz="1800" i="1" dirty="0"/>
              <a:t>(Please test on a different web browser if you experience any issues)</a:t>
            </a:r>
          </a:p>
          <a:p>
            <a:endParaRPr lang="en-GB" dirty="0"/>
          </a:p>
        </p:txBody>
      </p:sp>
      <p:pic>
        <p:nvPicPr>
          <p:cNvPr id="4" name="Picture 3" descr="Document60 - Microsoft Word"/>
          <p:cNvPicPr>
            <a:picLocks noChangeAspect="1"/>
          </p:cNvPicPr>
          <p:nvPr/>
        </p:nvPicPr>
        <p:blipFill rotWithShape="1">
          <a:blip r:embed="rId3">
            <a:extLst>
              <a:ext uri="{28A0092B-C50C-407E-A947-70E740481C1C}">
                <a14:useLocalDpi xmlns:a14="http://schemas.microsoft.com/office/drawing/2010/main" val="0"/>
              </a:ext>
            </a:extLst>
          </a:blip>
          <a:srcRect l="31187" t="25055" r="10376" b="24267"/>
          <a:stretch/>
        </p:blipFill>
        <p:spPr>
          <a:xfrm>
            <a:off x="1104392" y="2901873"/>
            <a:ext cx="3622476" cy="2521005"/>
          </a:xfrm>
          <a:prstGeom prst="rect">
            <a:avLst/>
          </a:prstGeom>
        </p:spPr>
      </p:pic>
      <p:pic>
        <p:nvPicPr>
          <p:cNvPr id="6" name="Picture 5" descr="Channel Prevent Training Certificate.pdf - Adobe Acrobat Reader DC"/>
          <p:cNvPicPr>
            <a:picLocks noChangeAspect="1"/>
          </p:cNvPicPr>
          <p:nvPr/>
        </p:nvPicPr>
        <p:blipFill rotWithShape="1">
          <a:blip r:embed="rId4">
            <a:extLst>
              <a:ext uri="{28A0092B-C50C-407E-A947-70E740481C1C}">
                <a14:useLocalDpi xmlns:a14="http://schemas.microsoft.com/office/drawing/2010/main" val="0"/>
              </a:ext>
            </a:extLst>
          </a:blip>
          <a:srcRect l="25339" t="11081" r="25528" b="4104"/>
          <a:stretch/>
        </p:blipFill>
        <p:spPr>
          <a:xfrm>
            <a:off x="5364088" y="836712"/>
            <a:ext cx="3240360" cy="4488668"/>
          </a:xfrm>
          <a:prstGeom prst="rect">
            <a:avLst/>
          </a:prstGeom>
          <a:effectLst>
            <a:outerShdw blurRad="63500" sx="102000" sy="102000" algn="ctr" rotWithShape="0">
              <a:prstClr val="black">
                <a:alpha val="40000"/>
              </a:prstClr>
            </a:outerShdw>
          </a:effectLst>
        </p:spPr>
      </p:pic>
      <p:sp>
        <p:nvSpPr>
          <p:cNvPr id="7" name="Content Placeholder 2"/>
          <p:cNvSpPr txBox="1">
            <a:spLocks/>
          </p:cNvSpPr>
          <p:nvPr/>
        </p:nvSpPr>
        <p:spPr bwMode="auto">
          <a:xfrm>
            <a:off x="993304" y="1627250"/>
            <a:ext cx="3844652" cy="937654"/>
          </a:xfrm>
          <a:prstGeom prst="rect">
            <a:avLst/>
          </a:prstGeom>
          <a:solidFill>
            <a:srgbClr val="00B3BE"/>
          </a:solidFill>
          <a:ln>
            <a:noFill/>
          </a:ln>
          <a:effectLs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400">
                <a:solidFill>
                  <a:srgbClr val="616365"/>
                </a:solidFill>
                <a:latin typeface="+mn-lt"/>
                <a:ea typeface="+mn-ea"/>
                <a:cs typeface="+mn-cs"/>
              </a:defRPr>
            </a:lvl1pPr>
            <a:lvl2pPr marL="742950" indent="-285750" algn="l" rtl="0" fontAlgn="base">
              <a:spcBef>
                <a:spcPct val="20000"/>
              </a:spcBef>
              <a:spcAft>
                <a:spcPct val="0"/>
              </a:spcAft>
              <a:buChar char="–"/>
              <a:defRPr sz="2000">
                <a:solidFill>
                  <a:srgbClr val="616365"/>
                </a:solidFill>
                <a:latin typeface="+mn-lt"/>
              </a:defRPr>
            </a:lvl2pPr>
            <a:lvl3pPr marL="1143000" indent="-228600" algn="l" rtl="0" fontAlgn="base">
              <a:spcBef>
                <a:spcPct val="20000"/>
              </a:spcBef>
              <a:spcAft>
                <a:spcPct val="0"/>
              </a:spcAft>
              <a:buChar char="•"/>
              <a:defRPr>
                <a:solidFill>
                  <a:srgbClr val="616365"/>
                </a:solidFill>
                <a:latin typeface="+mn-lt"/>
              </a:defRPr>
            </a:lvl3pPr>
            <a:lvl4pPr marL="1600200" indent="-228600" algn="l" rtl="0" fontAlgn="base">
              <a:spcBef>
                <a:spcPct val="20000"/>
              </a:spcBef>
              <a:spcAft>
                <a:spcPct val="0"/>
              </a:spcAft>
              <a:buChar char="–"/>
              <a:defRPr>
                <a:solidFill>
                  <a:srgbClr val="616365"/>
                </a:solidFill>
                <a:latin typeface="+mn-lt"/>
              </a:defRPr>
            </a:lvl4pPr>
            <a:lvl5pPr marL="2057400" indent="-228600" algn="l" rtl="0" fontAlgn="base">
              <a:spcBef>
                <a:spcPct val="20000"/>
              </a:spcBef>
              <a:spcAft>
                <a:spcPct val="0"/>
              </a:spcAft>
              <a:buChar char="»"/>
              <a:defRPr sz="1600">
                <a:solidFill>
                  <a:srgbClr val="616365"/>
                </a:solidFill>
                <a:latin typeface="+mn-lt"/>
              </a:defRPr>
            </a:lvl5pPr>
            <a:lvl6pPr marL="2514600" indent="-228600" algn="l" rtl="0" fontAlgn="base">
              <a:spcBef>
                <a:spcPct val="20000"/>
              </a:spcBef>
              <a:spcAft>
                <a:spcPct val="0"/>
              </a:spcAft>
              <a:buChar char="»"/>
              <a:defRPr sz="1600">
                <a:solidFill>
                  <a:srgbClr val="616365"/>
                </a:solidFill>
                <a:latin typeface="+mn-lt"/>
              </a:defRPr>
            </a:lvl6pPr>
            <a:lvl7pPr marL="2971800" indent="-228600" algn="l" rtl="0" fontAlgn="base">
              <a:spcBef>
                <a:spcPct val="20000"/>
              </a:spcBef>
              <a:spcAft>
                <a:spcPct val="0"/>
              </a:spcAft>
              <a:buChar char="»"/>
              <a:defRPr sz="1600">
                <a:solidFill>
                  <a:srgbClr val="616365"/>
                </a:solidFill>
                <a:latin typeface="+mn-lt"/>
              </a:defRPr>
            </a:lvl7pPr>
            <a:lvl8pPr marL="3429000" indent="-228600" algn="l" rtl="0" fontAlgn="base">
              <a:spcBef>
                <a:spcPct val="20000"/>
              </a:spcBef>
              <a:spcAft>
                <a:spcPct val="0"/>
              </a:spcAft>
              <a:buChar char="»"/>
              <a:defRPr sz="1600">
                <a:solidFill>
                  <a:srgbClr val="616365"/>
                </a:solidFill>
                <a:latin typeface="+mn-lt"/>
              </a:defRPr>
            </a:lvl8pPr>
            <a:lvl9pPr marL="3886200" indent="-228600" algn="l" rtl="0" fontAlgn="base">
              <a:spcBef>
                <a:spcPct val="20000"/>
              </a:spcBef>
              <a:spcAft>
                <a:spcPct val="0"/>
              </a:spcAft>
              <a:buChar char="»"/>
              <a:defRPr sz="1600">
                <a:solidFill>
                  <a:srgbClr val="616365"/>
                </a:solidFill>
                <a:latin typeface="+mn-lt"/>
              </a:defRPr>
            </a:lvl9pPr>
          </a:lstStyle>
          <a:p>
            <a:r>
              <a:rPr lang="en-GB" b="1" kern="0" dirty="0">
                <a:solidFill>
                  <a:schemeClr val="bg1"/>
                </a:solidFill>
              </a:rPr>
              <a:t>All new Governors and Clerks must do this!</a:t>
            </a:r>
            <a:endParaRPr lang="en-GB" sz="2800" b="1" kern="0" dirty="0">
              <a:solidFill>
                <a:schemeClr val="bg1"/>
              </a:solidFill>
            </a:endParaRPr>
          </a:p>
        </p:txBody>
      </p:sp>
    </p:spTree>
    <p:extLst>
      <p:ext uri="{BB962C8B-B14F-4D97-AF65-F5344CB8AC3E}">
        <p14:creationId xmlns:p14="http://schemas.microsoft.com/office/powerpoint/2010/main" val="19756129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2"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2500"/>
                            </p:stCondLst>
                            <p:childTnLst>
                              <p:par>
                                <p:cTn id="30" presetID="26"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par>
                          <p:cTn id="46" fill="hold">
                            <p:stCondLst>
                              <p:cond delay="4500"/>
                            </p:stCondLst>
                            <p:childTnLst>
                              <p:par>
                                <p:cTn id="47" presetID="26" presetClass="emph" presetSubtype="0" fill="hold" grpId="1" nodeType="after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1053678"/>
          </a:xfrm>
        </p:spPr>
        <p:txBody>
          <a:bodyPr/>
          <a:lstStyle/>
          <a:p>
            <a:r>
              <a:rPr lang="en-GB" dirty="0"/>
              <a:t>Allocation of school Governing Body/IEB meeting and cover arrangements</a:t>
            </a:r>
          </a:p>
        </p:txBody>
      </p:sp>
      <p:sp>
        <p:nvSpPr>
          <p:cNvPr id="3" name="Content Placeholder 2"/>
          <p:cNvSpPr>
            <a:spLocks noGrp="1"/>
          </p:cNvSpPr>
          <p:nvPr>
            <p:ph idx="1"/>
          </p:nvPr>
        </p:nvSpPr>
        <p:spPr>
          <a:xfrm>
            <a:off x="4590095" y="2564904"/>
            <a:ext cx="3793493" cy="2952328"/>
          </a:xfrm>
          <a:solidFill>
            <a:schemeClr val="accent1">
              <a:lumMod val="20000"/>
              <a:lumOff val="80000"/>
            </a:schemeClr>
          </a:solidFill>
          <a:ln w="57150">
            <a:solidFill>
              <a:srgbClr val="FF33CC"/>
            </a:solidFill>
          </a:ln>
        </p:spPr>
        <p:txBody>
          <a:bodyPr/>
          <a:lstStyle/>
          <a:p>
            <a:pPr marL="0" indent="0" algn="ctr">
              <a:lnSpc>
                <a:spcPct val="150000"/>
              </a:lnSpc>
              <a:spcAft>
                <a:spcPts val="600"/>
              </a:spcAft>
              <a:buNone/>
            </a:pPr>
            <a:r>
              <a:rPr lang="en-GB" b="1" dirty="0">
                <a:solidFill>
                  <a:schemeClr val="tx1"/>
                </a:solidFill>
              </a:rPr>
              <a:t>Kim</a:t>
            </a:r>
            <a:r>
              <a:rPr lang="en-GB" dirty="0">
                <a:solidFill>
                  <a:schemeClr val="tx1"/>
                </a:solidFill>
              </a:rPr>
              <a:t> from the Governor Support Service will be in touch if or when a school governing body meeting needs a Clerk.</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728397"/>
            <a:ext cx="2171507" cy="2625341"/>
          </a:xfrm>
          <a:prstGeom prst="ellipse">
            <a:avLst/>
          </a:prstGeom>
          <a:ln w="63500" cap="rnd">
            <a:solidFill>
              <a:srgbClr val="FF33CC"/>
            </a:solidFill>
          </a:ln>
          <a:effectLst>
            <a:glow rad="228600">
              <a:schemeClr val="accent1">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72714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randombar(horizontal)">
                                      <p:cBhvr>
                                        <p:cTn id="12" dur="500"/>
                                        <p:tgtEl>
                                          <p:spTgt spid="3">
                                            <p:bg/>
                                          </p:spTgt>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6" dur="500"/>
                                        <p:tgtEl>
                                          <p:spTgt spid="3">
                                            <p:txEl>
                                              <p:pRg st="0" end="0"/>
                                            </p:txEl>
                                          </p:spTgt>
                                        </p:tgtEl>
                                      </p:cBhvr>
                                    </p:animEffect>
                                  </p:childTnLst>
                                </p:cTn>
                              </p:par>
                            </p:childTnLst>
                          </p:cTn>
                        </p:par>
                        <p:par>
                          <p:cTn id="17" fill="hold">
                            <p:stCondLst>
                              <p:cond delay="1500"/>
                            </p:stCondLst>
                            <p:childTnLst>
                              <p:par>
                                <p:cTn id="18" presetID="2" presetClass="entr" presetSubtype="9"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500" fill="hold"/>
                                        <p:tgtEl>
                                          <p:spTgt spid="5"/>
                                        </p:tgtEl>
                                        <p:attrNameLst>
                                          <p:attrName>ppt_x</p:attrName>
                                        </p:attrNameLst>
                                      </p:cBhvr>
                                      <p:tavLst>
                                        <p:tav tm="0">
                                          <p:val>
                                            <p:strVal val="0-#ppt_w/2"/>
                                          </p:val>
                                        </p:tav>
                                        <p:tav tm="100000">
                                          <p:val>
                                            <p:strVal val="#ppt_x"/>
                                          </p:val>
                                        </p:tav>
                                      </p:tavLst>
                                    </p:anim>
                                    <p:anim calcmode="lin" valueType="num">
                                      <p:cBhvr additive="base">
                                        <p:cTn id="21" dur="1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3000"/>
                            </p:stCondLst>
                            <p:childTnLst>
                              <p:par>
                                <p:cTn id="23" presetID="8" presetClass="emph" presetSubtype="0" fill="hold" nodeType="afterEffect">
                                  <p:stCondLst>
                                    <p:cond delay="0"/>
                                  </p:stCondLst>
                                  <p:childTnLst>
                                    <p:animRot by="21600000">
                                      <p:cBhvr>
                                        <p:cTn id="24" dur="1500" fill="hold"/>
                                        <p:tgtEl>
                                          <p:spTgt spid="5"/>
                                        </p:tgtEl>
                                        <p:attrNameLst>
                                          <p:attrName>r</p:attrName>
                                        </p:attrNameLst>
                                      </p:cBhvr>
                                    </p:animRot>
                                  </p:childTnLst>
                                </p:cTn>
                              </p:par>
                            </p:childTnLst>
                          </p:cTn>
                        </p:par>
                        <p:par>
                          <p:cTn id="25" fill="hold">
                            <p:stCondLst>
                              <p:cond delay="4500"/>
                            </p:stCondLst>
                            <p:childTnLst>
                              <p:par>
                                <p:cTn id="26" presetID="32" presetClass="emph" presetSubtype="0" fill="hold" nodeType="afterEffect">
                                  <p:stCondLst>
                                    <p:cond delay="0"/>
                                  </p:stCondLst>
                                  <p:childTnLst>
                                    <p:animRot by="120000">
                                      <p:cBhvr>
                                        <p:cTn id="27" dur="1" fill="hold">
                                          <p:stCondLst>
                                            <p:cond delay="0"/>
                                          </p:stCondLst>
                                        </p:cTn>
                                        <p:tgtEl>
                                          <p:spTgt spid="5"/>
                                        </p:tgtEl>
                                        <p:attrNameLst>
                                          <p:attrName>r</p:attrName>
                                        </p:attrNameLst>
                                      </p:cBhvr>
                                    </p:animRot>
                                    <p:animRot by="-240000">
                                      <p:cBhvr>
                                        <p:cTn id="28" dur="2" fill="hold">
                                          <p:stCondLst>
                                            <p:cond delay="297"/>
                                          </p:stCondLst>
                                        </p:cTn>
                                        <p:tgtEl>
                                          <p:spTgt spid="5"/>
                                        </p:tgtEl>
                                        <p:attrNameLst>
                                          <p:attrName>r</p:attrName>
                                        </p:attrNameLst>
                                      </p:cBhvr>
                                    </p:animRot>
                                    <p:animRot by="240000">
                                      <p:cBhvr>
                                        <p:cTn id="29" dur="2" fill="hold">
                                          <p:stCondLst>
                                            <p:cond delay="595"/>
                                          </p:stCondLst>
                                        </p:cTn>
                                        <p:tgtEl>
                                          <p:spTgt spid="5"/>
                                        </p:tgtEl>
                                        <p:attrNameLst>
                                          <p:attrName>r</p:attrName>
                                        </p:attrNameLst>
                                      </p:cBhvr>
                                    </p:animRot>
                                    <p:animRot by="-240000">
                                      <p:cBhvr>
                                        <p:cTn id="30" dur="2" fill="hold">
                                          <p:stCondLst>
                                            <p:cond delay="892"/>
                                          </p:stCondLst>
                                        </p:cTn>
                                        <p:tgtEl>
                                          <p:spTgt spid="5"/>
                                        </p:tgtEl>
                                        <p:attrNameLst>
                                          <p:attrName>r</p:attrName>
                                        </p:attrNameLst>
                                      </p:cBhvr>
                                    </p:animRot>
                                    <p:animRot by="120000">
                                      <p:cBhvr>
                                        <p:cTn id="31" dur="2" fill="hold">
                                          <p:stCondLst>
                                            <p:cond delay="1499"/>
                                          </p:stCondLst>
                                        </p:cTn>
                                        <p:tgtEl>
                                          <p:spTgt spid="5"/>
                                        </p:tgtEl>
                                        <p:attrNameLst>
                                          <p:attrName>r</p:attrName>
                                        </p:attrNameLst>
                                      </p:cBhvr>
                                    </p:animRot>
                                  </p:childTnLst>
                                </p:cTn>
                              </p:par>
                            </p:childTnLst>
                          </p:cTn>
                        </p:par>
                        <p:par>
                          <p:cTn id="32" fill="hold">
                            <p:stCondLst>
                              <p:cond delay="6001"/>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par>
                          <p:cTn id="39" fill="hold">
                            <p:stCondLst>
                              <p:cond delay="7001"/>
                            </p:stCondLst>
                            <p:childTnLst>
                              <p:par>
                                <p:cTn id="40" presetID="2" presetClass="exit" presetSubtype="8" fill="hold" nodeType="afterEffect">
                                  <p:stCondLst>
                                    <p:cond delay="0"/>
                                  </p:stCondLst>
                                  <p:childTnLst>
                                    <p:anim calcmode="lin" valueType="num">
                                      <p:cBhvr additive="base">
                                        <p:cTn id="41" dur="500"/>
                                        <p:tgtEl>
                                          <p:spTgt spid="5"/>
                                        </p:tgtEl>
                                        <p:attrNameLst>
                                          <p:attrName>ppt_x</p:attrName>
                                        </p:attrNameLst>
                                      </p:cBhvr>
                                      <p:tavLst>
                                        <p:tav tm="0">
                                          <p:val>
                                            <p:strVal val="ppt_x"/>
                                          </p:val>
                                        </p:tav>
                                        <p:tav tm="100000">
                                          <p:val>
                                            <p:strVal val="0-ppt_w/2"/>
                                          </p:val>
                                        </p:tav>
                                      </p:tavLst>
                                    </p:anim>
                                    <p:anim calcmode="lin" valueType="num">
                                      <p:cBhvr additive="base">
                                        <p:cTn id="42" dur="500"/>
                                        <p:tgtEl>
                                          <p:spTgt spid="5"/>
                                        </p:tgtEl>
                                        <p:attrNameLst>
                                          <p:attrName>ppt_y</p:attrName>
                                        </p:attrNameLst>
                                      </p:cBhvr>
                                      <p:tavLst>
                                        <p:tav tm="0">
                                          <p:val>
                                            <p:strVal val="ppt_y"/>
                                          </p:val>
                                        </p:tav>
                                        <p:tav tm="100000">
                                          <p:val>
                                            <p:strVal val="ppt_y"/>
                                          </p:val>
                                        </p:tav>
                                      </p:tavLst>
                                    </p:anim>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7501"/>
                            </p:stCondLst>
                            <p:childTnLst>
                              <p:par>
                                <p:cTn id="45" presetID="2" presetClass="entr" presetSubtype="1"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childTnLst>
                          </p:cTn>
                        </p:par>
                        <p:par>
                          <p:cTn id="49" fill="hold">
                            <p:stCondLst>
                              <p:cond delay="8001"/>
                            </p:stCondLst>
                            <p:childTnLst>
                              <p:par>
                                <p:cTn id="50" presetID="26" presetClass="emph" presetSubtype="0" fill="hold" nodeType="afterEffect">
                                  <p:stCondLst>
                                    <p:cond delay="0"/>
                                  </p:stCondLst>
                                  <p:childTnLst>
                                    <p:animEffect transition="out" filter="fade">
                                      <p:cBhvr>
                                        <p:cTn id="51" dur="500" tmFilter="0, 0; .2, .5; .8, .5; 1, 0"/>
                                        <p:tgtEl>
                                          <p:spTgt spid="5"/>
                                        </p:tgtEl>
                                      </p:cBhvr>
                                    </p:animEffect>
                                    <p:animScale>
                                      <p:cBhvr>
                                        <p:cTn id="52"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7772400" cy="621630"/>
          </a:xfrm>
        </p:spPr>
        <p:txBody>
          <a:bodyPr/>
          <a:lstStyle/>
          <a:p>
            <a:r>
              <a:rPr lang="en-GB" dirty="0"/>
              <a:t>Any other business</a:t>
            </a:r>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736" y="1268760"/>
            <a:ext cx="4968552" cy="6210690"/>
          </a:xfrm>
        </p:spPr>
      </p:pic>
    </p:spTree>
    <p:extLst>
      <p:ext uri="{BB962C8B-B14F-4D97-AF65-F5344CB8AC3E}">
        <p14:creationId xmlns:p14="http://schemas.microsoft.com/office/powerpoint/2010/main" val="38806911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500" fill="hold"/>
                                        <p:tgtEl>
                                          <p:spTgt spid="4"/>
                                        </p:tgtEl>
                                        <p:attrNameLst>
                                          <p:attrName>ppt_x</p:attrName>
                                        </p:attrNameLst>
                                      </p:cBhvr>
                                      <p:tavLst>
                                        <p:tav tm="0">
                                          <p:val>
                                            <p:strVal val="#ppt_x"/>
                                          </p:val>
                                        </p:tav>
                                        <p:tav tm="100000">
                                          <p:val>
                                            <p:strVal val="#ppt_x"/>
                                          </p:val>
                                        </p:tav>
                                      </p:tavLst>
                                    </p:anim>
                                    <p:anim calcmode="lin" valueType="num">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11560" y="2204864"/>
            <a:ext cx="7772400" cy="888504"/>
          </a:xfrm>
          <a:solidFill>
            <a:schemeClr val="bg1"/>
          </a:solidFill>
          <a:ln/>
          <a:extLst>
            <a:ext uri="{91240B29-F687-4F45-9708-019B960494DF}">
              <a14:hiddenLine xmlns:a14="http://schemas.microsoft.com/office/drawing/2010/main" w="9525">
                <a:solidFill>
                  <a:schemeClr val="bg1"/>
                </a:solidFill>
                <a:miter lim="800000"/>
                <a:headEnd/>
                <a:tailEnd/>
              </a14:hiddenLine>
            </a:ext>
          </a:extLst>
        </p:spPr>
        <p:txBody>
          <a:bodyPr/>
          <a:lstStyle/>
          <a:p>
            <a:r>
              <a:rPr lang="en-GB" b="1" dirty="0">
                <a:solidFill>
                  <a:srgbClr val="00B3BE"/>
                </a:solidFill>
              </a:rPr>
              <a:t>Reminders</a:t>
            </a:r>
            <a:endParaRPr lang="en-GB" altLang="en-US" b="1" dirty="0">
              <a:solidFill>
                <a:srgbClr val="00B3BE"/>
              </a:solidFill>
            </a:endParaRPr>
          </a:p>
        </p:txBody>
      </p:sp>
      <p:sp>
        <p:nvSpPr>
          <p:cNvPr id="231427" name="Rectangle 3"/>
          <p:cNvSpPr>
            <a:spLocks noGrp="1" noChangeArrowheads="1"/>
          </p:cNvSpPr>
          <p:nvPr>
            <p:ph type="subTitle" idx="1"/>
          </p:nvPr>
        </p:nvSpPr>
        <p:spPr>
          <a:xfrm>
            <a:off x="611560" y="3501008"/>
            <a:ext cx="7696200" cy="576064"/>
          </a:xfrm>
          <a:noFill/>
          <a:ln/>
        </p:spPr>
        <p:txBody>
          <a:bodyPr/>
          <a:lstStyle/>
          <a:p>
            <a:r>
              <a:rPr lang="en-GB" altLang="en-US" b="1" dirty="0"/>
              <a:t>The following slides contain important reminders</a:t>
            </a:r>
          </a:p>
          <a:p>
            <a:endParaRPr lang="en-GB" altLang="en-US" b="1" dirty="0"/>
          </a:p>
          <a:p>
            <a:r>
              <a:rPr lang="en-GB" altLang="en-US" b="1" dirty="0"/>
              <a:t> </a:t>
            </a:r>
          </a:p>
          <a:p>
            <a:endParaRPr lang="en-GB" altLang="en-US" b="1" dirty="0"/>
          </a:p>
          <a:p>
            <a:endParaRPr lang="en-GB" altLang="en-US" b="1" dirty="0"/>
          </a:p>
        </p:txBody>
      </p:sp>
    </p:spTree>
    <p:extLst>
      <p:ext uri="{BB962C8B-B14F-4D97-AF65-F5344CB8AC3E}">
        <p14:creationId xmlns:p14="http://schemas.microsoft.com/office/powerpoint/2010/main" val="21034331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dissolve">
                                      <p:cBhvr>
                                        <p:cTn id="7" dur="500"/>
                                        <p:tgtEl>
                                          <p:spTgt spid="2314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1427">
                                            <p:txEl>
                                              <p:pRg st="0" end="0"/>
                                            </p:txEl>
                                          </p:spTgt>
                                        </p:tgtEl>
                                        <p:attrNameLst>
                                          <p:attrName>style.visibility</p:attrName>
                                        </p:attrNameLst>
                                      </p:cBhvr>
                                      <p:to>
                                        <p:strVal val="visible"/>
                                      </p:to>
                                    </p:set>
                                    <p:animEffect transition="in" filter="dissolve">
                                      <p:cBhvr>
                                        <p:cTn id="11" dur="500"/>
                                        <p:tgtEl>
                                          <p:spTgt spid="231427">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1427">
                                            <p:txEl>
                                              <p:pRg st="2" end="2"/>
                                            </p:txEl>
                                          </p:spTgt>
                                        </p:tgtEl>
                                        <p:attrNameLst>
                                          <p:attrName>style.visibility</p:attrName>
                                        </p:attrNameLst>
                                      </p:cBhvr>
                                      <p:to>
                                        <p:strVal val="visible"/>
                                      </p:to>
                                    </p:set>
                                    <p:animEffect transition="in" filter="dissolve">
                                      <p:cBhvr>
                                        <p:cTn id="15" dur="500"/>
                                        <p:tgtEl>
                                          <p:spTgt spid="2314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6" grpId="0" animBg="1" autoUpdateAnimBg="0"/>
      <p:bldP spid="231427"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692" y="763588"/>
            <a:ext cx="7772400" cy="865212"/>
          </a:xfrm>
        </p:spPr>
        <p:txBody>
          <a:bodyPr/>
          <a:lstStyle/>
          <a:p>
            <a:r>
              <a:rPr lang="en-GB" dirty="0"/>
              <a:t>Headteacher’s Report </a:t>
            </a:r>
            <a:br>
              <a:rPr lang="en-GB" dirty="0"/>
            </a:br>
            <a:endParaRPr lang="en-GB" dirty="0"/>
          </a:p>
        </p:txBody>
      </p:sp>
      <p:sp>
        <p:nvSpPr>
          <p:cNvPr id="3" name="Content Placeholder 2"/>
          <p:cNvSpPr>
            <a:spLocks noGrp="1"/>
          </p:cNvSpPr>
          <p:nvPr>
            <p:ph idx="1"/>
          </p:nvPr>
        </p:nvSpPr>
        <p:spPr>
          <a:xfrm>
            <a:off x="467544" y="1660802"/>
            <a:ext cx="7772400" cy="4114800"/>
          </a:xfrm>
        </p:spPr>
        <p:txBody>
          <a:bodyPr/>
          <a:lstStyle/>
          <a:p>
            <a:r>
              <a:rPr lang="en-GB" dirty="0"/>
              <a:t>It is best practice that the Headteacher’s Report is circulated to governors and the Clerk prior to the meeting. </a:t>
            </a:r>
          </a:p>
          <a:p>
            <a:r>
              <a:rPr lang="en-GB" dirty="0"/>
              <a:t>It is best practice for each Governor individually to email the Headteacher with at least one question or comment as well as asking for points for clarification regarding the information contained in the report prior to the meeting so that the Headteacher can answer the questions in the governing body meeting.</a:t>
            </a:r>
          </a:p>
          <a:p>
            <a:endParaRPr lang="en-GB" dirty="0"/>
          </a:p>
          <a:p>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142094946"/>
              </p:ext>
            </p:extLst>
          </p:nvPr>
        </p:nvGraphicFramePr>
        <p:xfrm>
          <a:off x="445843" y="5392296"/>
          <a:ext cx="1346448" cy="1136065"/>
        </p:xfrm>
        <a:graphic>
          <a:graphicData uri="http://schemas.openxmlformats.org/presentationml/2006/ole">
            <mc:AlternateContent xmlns:mc="http://schemas.openxmlformats.org/markup-compatibility/2006">
              <mc:Choice xmlns:v="urn:schemas-microsoft-com:vml" Requires="v">
                <p:oleObj spid="_x0000_s1568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45843" y="5392296"/>
                        <a:ext cx="1346448" cy="113606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00312530"/>
              </p:ext>
            </p:extLst>
          </p:nvPr>
        </p:nvGraphicFramePr>
        <p:xfrm>
          <a:off x="1789411" y="5862722"/>
          <a:ext cx="1458009" cy="976359"/>
        </p:xfrm>
        <a:graphic>
          <a:graphicData uri="http://schemas.openxmlformats.org/presentationml/2006/ole">
            <mc:AlternateContent xmlns:mc="http://schemas.openxmlformats.org/markup-compatibility/2006">
              <mc:Choice xmlns:v="urn:schemas-microsoft-com:vml" Requires="v">
                <p:oleObj spid="_x0000_s15688" name="Acrobat Document" showAsIcon="1" r:id="rId5" imgW="914400" imgH="771480" progId="Acrobat.Document.2017">
                  <p:embed/>
                </p:oleObj>
              </mc:Choice>
              <mc:Fallback>
                <p:oleObj name="Acrobat Document" showAsIcon="1" r:id="rId5" imgW="914400" imgH="771480" progId="Acrobat.Document.2017">
                  <p:embed/>
                  <p:pic>
                    <p:nvPicPr>
                      <p:cNvPr id="0" name=""/>
                      <p:cNvPicPr/>
                      <p:nvPr/>
                    </p:nvPicPr>
                    <p:blipFill>
                      <a:blip r:embed="rId6"/>
                      <a:stretch>
                        <a:fillRect/>
                      </a:stretch>
                    </p:blipFill>
                    <p:spPr>
                      <a:xfrm>
                        <a:off x="1789411" y="5862722"/>
                        <a:ext cx="1458009" cy="97635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01453039"/>
              </p:ext>
            </p:extLst>
          </p:nvPr>
        </p:nvGraphicFramePr>
        <p:xfrm>
          <a:off x="3146722" y="5349107"/>
          <a:ext cx="2023127" cy="960248"/>
        </p:xfrm>
        <a:graphic>
          <a:graphicData uri="http://schemas.openxmlformats.org/presentationml/2006/ole">
            <mc:AlternateContent xmlns:mc="http://schemas.openxmlformats.org/markup-compatibility/2006">
              <mc:Choice xmlns:v="urn:schemas-microsoft-com:vml" Requires="v">
                <p:oleObj spid="_x0000_s15689" name="Acrobat Document" showAsIcon="1" r:id="rId7" imgW="914400" imgH="771480" progId="Acrobat.Document.2017">
                  <p:embed/>
                </p:oleObj>
              </mc:Choice>
              <mc:Fallback>
                <p:oleObj name="Acrobat Document" showAsIcon="1" r:id="rId7" imgW="914400" imgH="771480" progId="Acrobat.Document.2017">
                  <p:embed/>
                  <p:pic>
                    <p:nvPicPr>
                      <p:cNvPr id="0" name=""/>
                      <p:cNvPicPr/>
                      <p:nvPr/>
                    </p:nvPicPr>
                    <p:blipFill>
                      <a:blip r:embed="rId8"/>
                      <a:stretch>
                        <a:fillRect/>
                      </a:stretch>
                    </p:blipFill>
                    <p:spPr>
                      <a:xfrm>
                        <a:off x="3146722" y="5349107"/>
                        <a:ext cx="2023127" cy="960248"/>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78027906"/>
              </p:ext>
            </p:extLst>
          </p:nvPr>
        </p:nvGraphicFramePr>
        <p:xfrm>
          <a:off x="5041591" y="5878680"/>
          <a:ext cx="1905807" cy="960401"/>
        </p:xfrm>
        <a:graphic>
          <a:graphicData uri="http://schemas.openxmlformats.org/presentationml/2006/ole">
            <mc:AlternateContent xmlns:mc="http://schemas.openxmlformats.org/markup-compatibility/2006">
              <mc:Choice xmlns:v="urn:schemas-microsoft-com:vml" Requires="v">
                <p:oleObj spid="_x0000_s15690" name="Acrobat Document" showAsIcon="1" r:id="rId9" imgW="914400" imgH="771480" progId="Acrobat.Document.2017">
                  <p:embed/>
                </p:oleObj>
              </mc:Choice>
              <mc:Fallback>
                <p:oleObj name="Acrobat Document" showAsIcon="1" r:id="rId9" imgW="914400" imgH="771480" progId="Acrobat.Document.2017">
                  <p:embed/>
                  <p:pic>
                    <p:nvPicPr>
                      <p:cNvPr id="0" name=""/>
                      <p:cNvPicPr/>
                      <p:nvPr/>
                    </p:nvPicPr>
                    <p:blipFill>
                      <a:blip r:embed="rId10"/>
                      <a:stretch>
                        <a:fillRect/>
                      </a:stretch>
                    </p:blipFill>
                    <p:spPr>
                      <a:xfrm>
                        <a:off x="5041591" y="5878680"/>
                        <a:ext cx="1905807" cy="96040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68419217"/>
              </p:ext>
            </p:extLst>
          </p:nvPr>
        </p:nvGraphicFramePr>
        <p:xfrm>
          <a:off x="6964020" y="5332526"/>
          <a:ext cx="1635942" cy="950155"/>
        </p:xfrm>
        <a:graphic>
          <a:graphicData uri="http://schemas.openxmlformats.org/presentationml/2006/ole">
            <mc:AlternateContent xmlns:mc="http://schemas.openxmlformats.org/markup-compatibility/2006">
              <mc:Choice xmlns:v="urn:schemas-microsoft-com:vml" Requires="v">
                <p:oleObj spid="_x0000_s15691" name="Acrobat Document" showAsIcon="1" r:id="rId11" imgW="914400" imgH="771480" progId="Acrobat.Document.2017">
                  <p:embed/>
                </p:oleObj>
              </mc:Choice>
              <mc:Fallback>
                <p:oleObj name="Acrobat Document" showAsIcon="1" r:id="rId11" imgW="914400" imgH="771480" progId="Acrobat.Document.2017">
                  <p:embed/>
                  <p:pic>
                    <p:nvPicPr>
                      <p:cNvPr id="0" name=""/>
                      <p:cNvPicPr/>
                      <p:nvPr/>
                    </p:nvPicPr>
                    <p:blipFill>
                      <a:blip r:embed="rId12"/>
                      <a:stretch>
                        <a:fillRect/>
                      </a:stretch>
                    </p:blipFill>
                    <p:spPr>
                      <a:xfrm>
                        <a:off x="6964020" y="5332526"/>
                        <a:ext cx="1635942" cy="950155"/>
                      </a:xfrm>
                      <a:prstGeom prst="rect">
                        <a:avLst/>
                      </a:prstGeom>
                    </p:spPr>
                  </p:pic>
                </p:oleObj>
              </mc:Fallback>
            </mc:AlternateContent>
          </a:graphicData>
        </a:graphic>
      </p:graphicFrame>
    </p:spTree>
    <p:extLst>
      <p:ext uri="{BB962C8B-B14F-4D97-AF65-F5344CB8AC3E}">
        <p14:creationId xmlns:p14="http://schemas.microsoft.com/office/powerpoint/2010/main" val="15038552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9"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719138"/>
            <a:ext cx="8137276" cy="693638"/>
          </a:xfrm>
        </p:spPr>
        <p:txBody>
          <a:bodyPr/>
          <a:lstStyle/>
          <a:p>
            <a:r>
              <a:rPr lang="en-GB" dirty="0"/>
              <a:t>HR Payroll System – </a:t>
            </a:r>
            <a:r>
              <a:rPr lang="en-GB" b="1" dirty="0"/>
              <a:t>New Regulations April 2019</a:t>
            </a:r>
            <a:br>
              <a:rPr lang="en-GB" b="1" dirty="0"/>
            </a:br>
            <a:endParaRPr lang="en-GB" dirty="0"/>
          </a:p>
        </p:txBody>
      </p:sp>
      <p:sp>
        <p:nvSpPr>
          <p:cNvPr id="3" name="Content Placeholder 2"/>
          <p:cNvSpPr>
            <a:spLocks noGrp="1"/>
          </p:cNvSpPr>
          <p:nvPr>
            <p:ph idx="1"/>
          </p:nvPr>
        </p:nvSpPr>
        <p:spPr>
          <a:xfrm>
            <a:off x="685800" y="1988840"/>
            <a:ext cx="7918648" cy="3456384"/>
          </a:xfrm>
        </p:spPr>
        <p:txBody>
          <a:bodyPr/>
          <a:lstStyle/>
          <a:p>
            <a:pPr marL="0" indent="0">
              <a:buNone/>
            </a:pPr>
            <a:r>
              <a:rPr lang="en-GB" b="1" dirty="0"/>
              <a:t>Payslips</a:t>
            </a:r>
          </a:p>
          <a:p>
            <a:r>
              <a:rPr lang="en-GB" u="sng" dirty="0">
                <a:hlinkClick r:id="rId2"/>
              </a:rPr>
              <a:t>The Employment Rights Act 1996 (Itemised Pay Statement) (Amendment) Order 2018</a:t>
            </a:r>
            <a:r>
              <a:rPr lang="en-GB" dirty="0"/>
              <a:t>  </a:t>
            </a:r>
          </a:p>
          <a:p>
            <a:r>
              <a:rPr lang="en-GB" dirty="0"/>
              <a:t>Payslips to state number of hours being paid and holiday pay.</a:t>
            </a:r>
          </a:p>
          <a:p>
            <a:r>
              <a:rPr lang="en-GB" dirty="0"/>
              <a:t>It came into force on 6 April 2019.</a:t>
            </a:r>
          </a:p>
          <a:p>
            <a:r>
              <a:rPr lang="en-GB" dirty="0"/>
              <a:t>Errors should be corrected in May pay.  Please let Wendy know if there are still issues</a:t>
            </a:r>
          </a:p>
          <a:p>
            <a:endParaRPr lang="en-GB" sz="2400" dirty="0"/>
          </a:p>
        </p:txBody>
      </p:sp>
      <p:pic>
        <p:nvPicPr>
          <p:cNvPr id="5122" name="Picture 2" descr="A1 launch">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816"/>
          <a:stretch/>
        </p:blipFill>
        <p:spPr bwMode="auto">
          <a:xfrm>
            <a:off x="323528" y="5815650"/>
            <a:ext cx="8496944" cy="74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099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wipe(right)">
                                      <p:cBhvr>
                                        <p:cTn id="32" dur="2000"/>
                                        <p:tgtEl>
                                          <p:spTgt spid="5122"/>
                                        </p:tgtEl>
                                      </p:cBhvr>
                                    </p:animEffect>
                                  </p:childTnLst>
                                </p:cTn>
                              </p:par>
                            </p:childTnLst>
                          </p:cTn>
                        </p:par>
                        <p:par>
                          <p:cTn id="33" fill="hold">
                            <p:stCondLst>
                              <p:cond delay="4500"/>
                            </p:stCondLst>
                            <p:childTnLst>
                              <p:par>
                                <p:cTn id="34" presetID="26" presetClass="emph" presetSubtype="0" fill="hold" nodeType="afterEffect">
                                  <p:stCondLst>
                                    <p:cond delay="0"/>
                                  </p:stCondLst>
                                  <p:childTnLst>
                                    <p:animEffect transition="out" filter="fade">
                                      <p:cBhvr>
                                        <p:cTn id="35" dur="500" tmFilter="0, 0; .2, .5; .8, .5; 1, 0"/>
                                        <p:tgtEl>
                                          <p:spTgt spid="5122"/>
                                        </p:tgtEl>
                                      </p:cBhvr>
                                    </p:animEffect>
                                    <p:animScale>
                                      <p:cBhvr>
                                        <p:cTn id="36" dur="250" autoRev="1" fill="hold"/>
                                        <p:tgtEl>
                                          <p:spTgt spid="51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59B8-F223-4FB4-8B66-8F9742C23234}"/>
              </a:ext>
            </a:extLst>
          </p:cNvPr>
          <p:cNvSpPr>
            <a:spLocks noGrp="1"/>
          </p:cNvSpPr>
          <p:nvPr>
            <p:ph type="title"/>
          </p:nvPr>
        </p:nvSpPr>
        <p:spPr/>
        <p:txBody>
          <a:bodyPr/>
          <a:lstStyle/>
          <a:p>
            <a:r>
              <a:rPr lang="en-GB" dirty="0"/>
              <a:t>Clerks to do list</a:t>
            </a:r>
          </a:p>
        </p:txBody>
      </p:sp>
      <p:pic>
        <p:nvPicPr>
          <p:cNvPr id="5" name="Content Placeholder 4">
            <a:extLst>
              <a:ext uri="{FF2B5EF4-FFF2-40B4-BE49-F238E27FC236}">
                <a16:creationId xmlns:a16="http://schemas.microsoft.com/office/drawing/2014/main" id="{288AFC2F-BF66-4E3F-969A-55B667AC78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2332" y="719138"/>
            <a:ext cx="4320480" cy="6018381"/>
          </a:xfrm>
          <a:prstGeom prst="rect">
            <a:avLst/>
          </a:prstGeom>
          <a:ln>
            <a:solidFill>
              <a:srgbClr val="00B3BE"/>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C3F2DC75-4E39-4203-A99D-531A250A3546}"/>
              </a:ext>
            </a:extLst>
          </p:cNvPr>
          <p:cNvSpPr/>
          <p:nvPr/>
        </p:nvSpPr>
        <p:spPr>
          <a:xfrm>
            <a:off x="755576" y="2348880"/>
            <a:ext cx="2664296" cy="1200329"/>
          </a:xfrm>
          <a:prstGeom prst="rect">
            <a:avLst/>
          </a:prstGeom>
        </p:spPr>
        <p:txBody>
          <a:bodyPr wrap="square">
            <a:spAutoFit/>
          </a:bodyPr>
          <a:lstStyle/>
          <a:p>
            <a:pPr marL="342900" indent="-342900">
              <a:buFont typeface="Arial" panose="020B0604020202020204" pitchFamily="34" charset="0"/>
              <a:buChar char="•"/>
            </a:pPr>
            <a:r>
              <a:rPr lang="en-GB" dirty="0">
                <a:solidFill>
                  <a:schemeClr val="tx1">
                    <a:lumMod val="50000"/>
                    <a:lumOff val="50000"/>
                  </a:schemeClr>
                </a:solidFill>
                <a:latin typeface="+mn-lt"/>
              </a:rPr>
              <a:t>A resourceful checklist for all clerks</a:t>
            </a:r>
          </a:p>
        </p:txBody>
      </p:sp>
    </p:spTree>
    <p:extLst>
      <p:ext uri="{BB962C8B-B14F-4D97-AF65-F5344CB8AC3E}">
        <p14:creationId xmlns:p14="http://schemas.microsoft.com/office/powerpoint/2010/main" val="317223642"/>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847" y="1430150"/>
            <a:ext cx="3857096" cy="5108212"/>
          </a:xfrm>
          <a:prstGeom prst="rect">
            <a:avLst/>
          </a:prstGeom>
          <a:ln>
            <a:solidFill>
              <a:srgbClr val="00B3BE"/>
            </a:solidFill>
          </a:ln>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GB" dirty="0"/>
              <a:t>Meeting attendance register </a:t>
            </a:r>
          </a:p>
        </p:txBody>
      </p:sp>
      <p:sp>
        <p:nvSpPr>
          <p:cNvPr id="3" name="Content Placeholder 2"/>
          <p:cNvSpPr>
            <a:spLocks noGrp="1"/>
          </p:cNvSpPr>
          <p:nvPr>
            <p:ph idx="1"/>
          </p:nvPr>
        </p:nvSpPr>
        <p:spPr>
          <a:xfrm>
            <a:off x="194789" y="1587186"/>
            <a:ext cx="4907058" cy="4951176"/>
          </a:xfrm>
        </p:spPr>
        <p:txBody>
          <a:bodyPr/>
          <a:lstStyle/>
          <a:p>
            <a:r>
              <a:rPr lang="en-GB" dirty="0"/>
              <a:t>Check with Chairs before the start of the meeting.</a:t>
            </a:r>
          </a:p>
          <a:p>
            <a:pPr marL="342900" lvl="1" indent="-342900">
              <a:buFontTx/>
              <a:buChar char="•"/>
            </a:pPr>
            <a:r>
              <a:rPr lang="en-GB" sz="2400" b="1" dirty="0">
                <a:ln>
                  <a:solidFill>
                    <a:srgbClr val="92D050"/>
                  </a:solidFill>
                </a:ln>
                <a:solidFill>
                  <a:schemeClr val="tx1"/>
                </a:solidFill>
                <a:effectLst>
                  <a:outerShdw blurRad="50800" dist="50800" dir="5400000" algn="ctr" rotWithShape="0">
                    <a:srgbClr val="FFFF00"/>
                  </a:outerShdw>
                </a:effectLst>
              </a:rPr>
              <a:t>Highlight</a:t>
            </a:r>
            <a:r>
              <a:rPr lang="en-GB" sz="2400" b="1" dirty="0">
                <a:ln>
                  <a:solidFill>
                    <a:srgbClr val="92D050"/>
                  </a:solidFill>
                </a:ln>
                <a:effectLst>
                  <a:outerShdw blurRad="50800" dist="50800" dir="5400000" algn="ctr" rotWithShape="0">
                    <a:srgbClr val="FFFF00"/>
                  </a:outerShdw>
                </a:effectLst>
              </a:rPr>
              <a:t> </a:t>
            </a:r>
            <a:r>
              <a:rPr lang="en-GB" sz="2400" b="1" dirty="0">
                <a:ln>
                  <a:solidFill>
                    <a:srgbClr val="92D050"/>
                  </a:solidFill>
                </a:ln>
                <a:solidFill>
                  <a:sysClr val="windowText" lastClr="000000"/>
                </a:solidFill>
                <a:effectLst>
                  <a:outerShdw blurRad="38100" dist="38100" dir="2700000" algn="tl">
                    <a:srgbClr val="000000">
                      <a:alpha val="43137"/>
                    </a:srgbClr>
                  </a:outerShdw>
                </a:effectLst>
              </a:rPr>
              <a:t>Missing information</a:t>
            </a:r>
          </a:p>
          <a:p>
            <a:pPr marL="622300" lvl="1" indent="-266700"/>
            <a:r>
              <a:rPr lang="en-GB" dirty="0">
                <a:effectLst>
                  <a:glow rad="63500">
                    <a:schemeClr val="accent1">
                      <a:satMod val="175000"/>
                      <a:alpha val="40000"/>
                    </a:schemeClr>
                  </a:glow>
                </a:effectLst>
              </a:rPr>
              <a:t>Job Titles</a:t>
            </a:r>
            <a:r>
              <a:rPr lang="en-GB" dirty="0"/>
              <a:t> </a:t>
            </a:r>
          </a:p>
          <a:p>
            <a:pPr marL="622300" lvl="1" indent="-266700"/>
            <a:r>
              <a:rPr lang="en-GB" dirty="0"/>
              <a:t>Terms of Office coming to an end</a:t>
            </a:r>
          </a:p>
          <a:p>
            <a:pPr marL="622300" lvl="1" indent="-266700"/>
            <a:r>
              <a:rPr lang="en-GB" dirty="0">
                <a:effectLst>
                  <a:glow rad="63500">
                    <a:schemeClr val="accent6">
                      <a:satMod val="175000"/>
                      <a:alpha val="40000"/>
                    </a:schemeClr>
                  </a:glow>
                </a:effectLst>
              </a:rPr>
              <a:t>Vacant Posts</a:t>
            </a:r>
          </a:p>
          <a:p>
            <a:pPr marL="622300" lvl="1" indent="-266700"/>
            <a:r>
              <a:rPr lang="en-GB" dirty="0"/>
              <a:t>Governors who have not attended since last year</a:t>
            </a:r>
          </a:p>
          <a:p>
            <a:pPr marL="622300" lvl="1" indent="-266700"/>
            <a:r>
              <a:rPr lang="en-GB" dirty="0"/>
              <a:t>Any other errors</a:t>
            </a:r>
          </a:p>
          <a:p>
            <a:r>
              <a:rPr lang="en-GB" sz="2000" dirty="0">
                <a:solidFill>
                  <a:srgbClr val="FF0000"/>
                </a:solidFill>
              </a:rPr>
              <a:t>New Additions</a:t>
            </a:r>
          </a:p>
          <a:p>
            <a:pPr lvl="1"/>
            <a:r>
              <a:rPr lang="en-GB" dirty="0"/>
              <a:t>Meeting ‘start’ and ‘end’ times</a:t>
            </a:r>
          </a:p>
          <a:p>
            <a:pPr lvl="1"/>
            <a:r>
              <a:rPr lang="en-GB" dirty="0"/>
              <a:t>Full school address </a:t>
            </a:r>
          </a:p>
          <a:p>
            <a:pPr lvl="1"/>
            <a:r>
              <a:rPr lang="en-GB" dirty="0"/>
              <a:t>Service Level Agreement (SLA) info</a:t>
            </a:r>
          </a:p>
          <a:p>
            <a:endParaRPr lang="en-GB" dirty="0"/>
          </a:p>
        </p:txBody>
      </p:sp>
      <p:sp>
        <p:nvSpPr>
          <p:cNvPr id="11" name="Oval 10"/>
          <p:cNvSpPr/>
          <p:nvPr/>
        </p:nvSpPr>
        <p:spPr>
          <a:xfrm>
            <a:off x="5444921" y="1687863"/>
            <a:ext cx="180020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2659380" y="3703320"/>
            <a:ext cx="3909060" cy="1981209"/>
          </a:xfrm>
          <a:custGeom>
            <a:avLst/>
            <a:gdLst>
              <a:gd name="connsiteX0" fmla="*/ 0 w 3909060"/>
              <a:gd name="connsiteY0" fmla="*/ 0 h 1981209"/>
              <a:gd name="connsiteX1" fmla="*/ 2286000 w 3909060"/>
              <a:gd name="connsiteY1" fmla="*/ 304800 h 1981209"/>
              <a:gd name="connsiteX2" fmla="*/ 2209800 w 3909060"/>
              <a:gd name="connsiteY2" fmla="*/ 1767840 h 1981209"/>
              <a:gd name="connsiteX3" fmla="*/ 3909060 w 3909060"/>
              <a:gd name="connsiteY3" fmla="*/ 1943100 h 1981209"/>
            </a:gdLst>
            <a:ahLst/>
            <a:cxnLst>
              <a:cxn ang="0">
                <a:pos x="connsiteX0" y="connsiteY0"/>
              </a:cxn>
              <a:cxn ang="0">
                <a:pos x="connsiteX1" y="connsiteY1"/>
              </a:cxn>
              <a:cxn ang="0">
                <a:pos x="connsiteX2" y="connsiteY2"/>
              </a:cxn>
              <a:cxn ang="0">
                <a:pos x="connsiteX3" y="connsiteY3"/>
              </a:cxn>
            </a:cxnLst>
            <a:rect l="l" t="t" r="r" b="b"/>
            <a:pathLst>
              <a:path w="3909060" h="1981209">
                <a:moveTo>
                  <a:pt x="0" y="0"/>
                </a:moveTo>
                <a:cubicBezTo>
                  <a:pt x="958850" y="5080"/>
                  <a:pt x="1917700" y="10160"/>
                  <a:pt x="2286000" y="304800"/>
                </a:cubicBezTo>
                <a:cubicBezTo>
                  <a:pt x="2654300" y="599440"/>
                  <a:pt x="1939290" y="1494790"/>
                  <a:pt x="2209800" y="1767840"/>
                </a:cubicBezTo>
                <a:cubicBezTo>
                  <a:pt x="2480310" y="2040890"/>
                  <a:pt x="3194685" y="1991995"/>
                  <a:pt x="3909060" y="1943100"/>
                </a:cubicBezTo>
              </a:path>
            </a:pathLst>
          </a:custGeom>
          <a:noFill/>
          <a:ln w="38100">
            <a:solidFill>
              <a:srgbClr val="FF3399"/>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2197425" y="3015069"/>
            <a:ext cx="3032760" cy="1398288"/>
          </a:xfrm>
          <a:custGeom>
            <a:avLst/>
            <a:gdLst>
              <a:gd name="connsiteX0" fmla="*/ 0 w 3909060"/>
              <a:gd name="connsiteY0" fmla="*/ 0 h 1981209"/>
              <a:gd name="connsiteX1" fmla="*/ 2286000 w 3909060"/>
              <a:gd name="connsiteY1" fmla="*/ 304800 h 1981209"/>
              <a:gd name="connsiteX2" fmla="*/ 2209800 w 3909060"/>
              <a:gd name="connsiteY2" fmla="*/ 1767840 h 1981209"/>
              <a:gd name="connsiteX3" fmla="*/ 3909060 w 3909060"/>
              <a:gd name="connsiteY3" fmla="*/ 1943100 h 1981209"/>
              <a:gd name="connsiteX0" fmla="*/ 0 w 3909060"/>
              <a:gd name="connsiteY0" fmla="*/ 52943 h 2043563"/>
              <a:gd name="connsiteX1" fmla="*/ 2689860 w 3909060"/>
              <a:gd name="connsiteY1" fmla="*/ 167243 h 2043563"/>
              <a:gd name="connsiteX2" fmla="*/ 2209800 w 3909060"/>
              <a:gd name="connsiteY2" fmla="*/ 1820783 h 2043563"/>
              <a:gd name="connsiteX3" fmla="*/ 3909060 w 3909060"/>
              <a:gd name="connsiteY3" fmla="*/ 1996043 h 2043563"/>
              <a:gd name="connsiteX0" fmla="*/ 0 w 3909060"/>
              <a:gd name="connsiteY0" fmla="*/ 27647 h 1976005"/>
              <a:gd name="connsiteX1" fmla="*/ 2689860 w 3909060"/>
              <a:gd name="connsiteY1" fmla="*/ 141947 h 1976005"/>
              <a:gd name="connsiteX2" fmla="*/ 2712720 w 3909060"/>
              <a:gd name="connsiteY2" fmla="*/ 1414487 h 1976005"/>
              <a:gd name="connsiteX3" fmla="*/ 3909060 w 3909060"/>
              <a:gd name="connsiteY3" fmla="*/ 1970747 h 1976005"/>
              <a:gd name="connsiteX0" fmla="*/ 0 w 3032760"/>
              <a:gd name="connsiteY0" fmla="*/ 27647 h 1523586"/>
              <a:gd name="connsiteX1" fmla="*/ 2689860 w 3032760"/>
              <a:gd name="connsiteY1" fmla="*/ 141947 h 1523586"/>
              <a:gd name="connsiteX2" fmla="*/ 2712720 w 3032760"/>
              <a:gd name="connsiteY2" fmla="*/ 1414487 h 1523586"/>
              <a:gd name="connsiteX3" fmla="*/ 3032760 w 3032760"/>
              <a:gd name="connsiteY3" fmla="*/ 1422107 h 1523586"/>
              <a:gd name="connsiteX0" fmla="*/ 0 w 3032760"/>
              <a:gd name="connsiteY0" fmla="*/ 0 h 1398431"/>
              <a:gd name="connsiteX1" fmla="*/ 2689860 w 3032760"/>
              <a:gd name="connsiteY1" fmla="*/ 114300 h 1398431"/>
              <a:gd name="connsiteX2" fmla="*/ 2849880 w 3032760"/>
              <a:gd name="connsiteY2" fmla="*/ 815340 h 1398431"/>
              <a:gd name="connsiteX3" fmla="*/ 3032760 w 3032760"/>
              <a:gd name="connsiteY3" fmla="*/ 1394460 h 1398431"/>
              <a:gd name="connsiteX0" fmla="*/ 0 w 3032760"/>
              <a:gd name="connsiteY0" fmla="*/ 0 h 1399496"/>
              <a:gd name="connsiteX1" fmla="*/ 2689860 w 3032760"/>
              <a:gd name="connsiteY1" fmla="*/ 114300 h 1399496"/>
              <a:gd name="connsiteX2" fmla="*/ 2849880 w 3032760"/>
              <a:gd name="connsiteY2" fmla="*/ 815340 h 1399496"/>
              <a:gd name="connsiteX3" fmla="*/ 3032760 w 3032760"/>
              <a:gd name="connsiteY3" fmla="*/ 1394460 h 1399496"/>
              <a:gd name="connsiteX0" fmla="*/ 0 w 3032760"/>
              <a:gd name="connsiteY0" fmla="*/ 0 h 1399198"/>
              <a:gd name="connsiteX1" fmla="*/ 2689860 w 3032760"/>
              <a:gd name="connsiteY1" fmla="*/ 114300 h 1399198"/>
              <a:gd name="connsiteX2" fmla="*/ 2781300 w 3032760"/>
              <a:gd name="connsiteY2" fmla="*/ 792480 h 1399198"/>
              <a:gd name="connsiteX3" fmla="*/ 3032760 w 3032760"/>
              <a:gd name="connsiteY3" fmla="*/ 1394460 h 1399198"/>
              <a:gd name="connsiteX0" fmla="*/ 0 w 3032760"/>
              <a:gd name="connsiteY0" fmla="*/ 0 h 1399198"/>
              <a:gd name="connsiteX1" fmla="*/ 2689860 w 3032760"/>
              <a:gd name="connsiteY1" fmla="*/ 114300 h 1399198"/>
              <a:gd name="connsiteX2" fmla="*/ 2781300 w 3032760"/>
              <a:gd name="connsiteY2" fmla="*/ 792480 h 1399198"/>
              <a:gd name="connsiteX3" fmla="*/ 3032760 w 3032760"/>
              <a:gd name="connsiteY3" fmla="*/ 1394460 h 1399198"/>
              <a:gd name="connsiteX0" fmla="*/ 0 w 3032760"/>
              <a:gd name="connsiteY0" fmla="*/ 0 h 1398288"/>
              <a:gd name="connsiteX1" fmla="*/ 2689860 w 3032760"/>
              <a:gd name="connsiteY1" fmla="*/ 114300 h 1398288"/>
              <a:gd name="connsiteX2" fmla="*/ 2842260 w 3032760"/>
              <a:gd name="connsiteY2" fmla="*/ 701040 h 1398288"/>
              <a:gd name="connsiteX3" fmla="*/ 3032760 w 3032760"/>
              <a:gd name="connsiteY3" fmla="*/ 1394460 h 1398288"/>
            </a:gdLst>
            <a:ahLst/>
            <a:cxnLst>
              <a:cxn ang="0">
                <a:pos x="connsiteX0" y="connsiteY0"/>
              </a:cxn>
              <a:cxn ang="0">
                <a:pos x="connsiteX1" y="connsiteY1"/>
              </a:cxn>
              <a:cxn ang="0">
                <a:pos x="connsiteX2" y="connsiteY2"/>
              </a:cxn>
              <a:cxn ang="0">
                <a:pos x="connsiteX3" y="connsiteY3"/>
              </a:cxn>
            </a:cxnLst>
            <a:rect l="l" t="t" r="r" b="b"/>
            <a:pathLst>
              <a:path w="3032760" h="1398288">
                <a:moveTo>
                  <a:pt x="0" y="0"/>
                </a:moveTo>
                <a:cubicBezTo>
                  <a:pt x="958850" y="5080"/>
                  <a:pt x="2216150" y="-2540"/>
                  <a:pt x="2689860" y="114300"/>
                </a:cubicBezTo>
                <a:cubicBezTo>
                  <a:pt x="3163570" y="231140"/>
                  <a:pt x="2937510" y="388620"/>
                  <a:pt x="2842260" y="701040"/>
                </a:cubicBezTo>
                <a:cubicBezTo>
                  <a:pt x="2747010" y="1013460"/>
                  <a:pt x="2318385" y="1443355"/>
                  <a:pt x="3032760" y="1394460"/>
                </a:cubicBezTo>
              </a:path>
            </a:pathLst>
          </a:custGeom>
          <a:noFill/>
          <a:ln w="381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4306454" y="1826909"/>
            <a:ext cx="1385685" cy="3546308"/>
          </a:xfrm>
          <a:custGeom>
            <a:avLst/>
            <a:gdLst>
              <a:gd name="connsiteX0" fmla="*/ 0 w 1179194"/>
              <a:gd name="connsiteY0" fmla="*/ 3474555 h 3474555"/>
              <a:gd name="connsiteX1" fmla="*/ 1175657 w 1179194"/>
              <a:gd name="connsiteY1" fmla="*/ 1108727 h 3474555"/>
              <a:gd name="connsiteX2" fmla="*/ 377371 w 1179194"/>
              <a:gd name="connsiteY2" fmla="*/ 107241 h 3474555"/>
              <a:gd name="connsiteX3" fmla="*/ 783771 w 1179194"/>
              <a:gd name="connsiteY3" fmla="*/ 20155 h 3474555"/>
              <a:gd name="connsiteX4" fmla="*/ 769257 w 1179194"/>
              <a:gd name="connsiteY4" fmla="*/ 34669 h 347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194" h="3474555">
                <a:moveTo>
                  <a:pt x="0" y="3474555"/>
                </a:moveTo>
                <a:cubicBezTo>
                  <a:pt x="556381" y="2572250"/>
                  <a:pt x="1112762" y="1669946"/>
                  <a:pt x="1175657" y="1108727"/>
                </a:cubicBezTo>
                <a:cubicBezTo>
                  <a:pt x="1238552" y="547508"/>
                  <a:pt x="442685" y="288670"/>
                  <a:pt x="377371" y="107241"/>
                </a:cubicBezTo>
                <a:cubicBezTo>
                  <a:pt x="312057" y="-74188"/>
                  <a:pt x="718457" y="32250"/>
                  <a:pt x="783771" y="20155"/>
                </a:cubicBezTo>
                <a:cubicBezTo>
                  <a:pt x="849085" y="8060"/>
                  <a:pt x="809171" y="21364"/>
                  <a:pt x="769257" y="34669"/>
                </a:cubicBezTo>
              </a:path>
            </a:pathLst>
          </a:custGeom>
          <a:noFill/>
          <a:ln w="28575">
            <a:solidFill>
              <a:srgbClr val="0070C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a:off x="4613910" y="6237312"/>
            <a:ext cx="616275"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2547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1000"/>
                                        <p:tgtEl>
                                          <p:spTgt spid="3">
                                            <p:txEl>
                                              <p:pRg st="10" end="10"/>
                                            </p:txEl>
                                          </p:spTgt>
                                        </p:tgtEl>
                                      </p:cBhvr>
                                    </p:animEffect>
                                    <p:anim calcmode="lin" valueType="num">
                                      <p:cBhvr>
                                        <p:cTn id="6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67" fill="hold">
                            <p:stCondLst>
                              <p:cond delay="8000"/>
                            </p:stCondLst>
                            <p:childTnLst>
                              <p:par>
                                <p:cTn id="68" presetID="21" presetClass="entr" presetSubtype="1" fill="hold" grpId="0" nodeType="after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2000"/>
                                        <p:tgtEl>
                                          <p:spTgt spid="20"/>
                                        </p:tgtEl>
                                      </p:cBhvr>
                                    </p:animEffect>
                                  </p:childTnLst>
                                </p:cTn>
                              </p:par>
                            </p:childTnLst>
                          </p:cTn>
                        </p:par>
                        <p:par>
                          <p:cTn id="71" fill="hold">
                            <p:stCondLst>
                              <p:cond delay="10000"/>
                            </p:stCondLst>
                            <p:childTnLst>
                              <p:par>
                                <p:cTn id="72" presetID="21" presetClass="entr" presetSubtype="1"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heel(1)">
                                      <p:cBhvr>
                                        <p:cTn id="74" dur="2000"/>
                                        <p:tgtEl>
                                          <p:spTgt spid="19"/>
                                        </p:tgtEl>
                                      </p:cBhvr>
                                    </p:animEffect>
                                  </p:childTnLst>
                                </p:cTn>
                              </p:par>
                            </p:childTnLst>
                          </p:cTn>
                        </p:par>
                        <p:par>
                          <p:cTn id="75" fill="hold">
                            <p:stCondLst>
                              <p:cond delay="12000"/>
                            </p:stCondLst>
                            <p:childTnLst>
                              <p:par>
                                <p:cTn id="76" presetID="22" presetClass="entr" presetSubtype="4"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wipe(down)">
                                      <p:cBhvr>
                                        <p:cTn id="78" dur="500"/>
                                        <p:tgtEl>
                                          <p:spTgt spid="6"/>
                                        </p:tgtEl>
                                      </p:cBhvr>
                                    </p:animEffect>
                                  </p:childTnLst>
                                </p:cTn>
                              </p:par>
                            </p:childTnLst>
                          </p:cTn>
                        </p:par>
                        <p:par>
                          <p:cTn id="79" fill="hold">
                            <p:stCondLst>
                              <p:cond delay="12500"/>
                            </p:stCondLst>
                            <p:childTnLst>
                              <p:par>
                                <p:cTn id="80" presetID="21" presetClass="entr" presetSubtype="1"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heel(1)">
                                      <p:cBhvr>
                                        <p:cTn id="82" dur="2000"/>
                                        <p:tgtEl>
                                          <p:spTgt spid="11"/>
                                        </p:tgtEl>
                                      </p:cBhvr>
                                    </p:animEffect>
                                  </p:childTnLst>
                                </p:cTn>
                              </p:par>
                            </p:childTnLst>
                          </p:cTn>
                        </p:par>
                        <p:par>
                          <p:cTn id="83" fill="hold">
                            <p:stCondLst>
                              <p:cond delay="14500"/>
                            </p:stCondLst>
                            <p:childTnLst>
                              <p:par>
                                <p:cTn id="84" presetID="2" presetClass="entr" presetSubtype="8"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0-#ppt_w/2"/>
                                          </p:val>
                                        </p:tav>
                                        <p:tav tm="100000">
                                          <p:val>
                                            <p:strVal val="#ppt_x"/>
                                          </p:val>
                                        </p:tav>
                                      </p:tavLst>
                                    </p:anim>
                                    <p:anim calcmode="lin" valueType="num">
                                      <p:cBhvr additive="base">
                                        <p:cTn id="8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P spid="19" grpId="0" animBg="1"/>
      <p:bldP spid="2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086" y="1412776"/>
            <a:ext cx="7104091" cy="505750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11560" y="692696"/>
            <a:ext cx="7772400" cy="621630"/>
          </a:xfrm>
        </p:spPr>
        <p:txBody>
          <a:bodyPr/>
          <a:lstStyle/>
          <a:p>
            <a:r>
              <a:rPr lang="en-GB" dirty="0"/>
              <a:t>Updated Governor Contact Details Form</a:t>
            </a:r>
          </a:p>
        </p:txBody>
      </p:sp>
      <p:sp>
        <p:nvSpPr>
          <p:cNvPr id="3" name="Rounded Rectangular Callout 2"/>
          <p:cNvSpPr/>
          <p:nvPr/>
        </p:nvSpPr>
        <p:spPr>
          <a:xfrm>
            <a:off x="3297560" y="3061038"/>
            <a:ext cx="1994520" cy="900680"/>
          </a:xfrm>
          <a:prstGeom prst="wedgeRoundRectCallout">
            <a:avLst>
              <a:gd name="adj1" fmla="val 64491"/>
              <a:gd name="adj2" fmla="val -103886"/>
              <a:gd name="adj3" fmla="val 16667"/>
            </a:avLst>
          </a:prstGeom>
          <a:solidFill>
            <a:srgbClr val="D9FFD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DBS forms must be completed with governors at school within 21 days</a:t>
            </a:r>
          </a:p>
        </p:txBody>
      </p:sp>
      <p:sp>
        <p:nvSpPr>
          <p:cNvPr id="5" name="Rounded Rectangular Callout 4"/>
          <p:cNvSpPr/>
          <p:nvPr/>
        </p:nvSpPr>
        <p:spPr>
          <a:xfrm>
            <a:off x="7422128" y="1395064"/>
            <a:ext cx="1466348" cy="1080120"/>
          </a:xfrm>
          <a:prstGeom prst="wedgeRoundRectCallout">
            <a:avLst>
              <a:gd name="adj1" fmla="val -125892"/>
              <a:gd name="adj2" fmla="val 49749"/>
              <a:gd name="adj3" fmla="val 16667"/>
            </a:avLst>
          </a:prstGeom>
          <a:solidFill>
            <a:srgbClr val="FFE2C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Required by all on </a:t>
            </a:r>
            <a:r>
              <a:rPr lang="en-GB" sz="1200" b="1" dirty="0">
                <a:solidFill>
                  <a:schemeClr val="tx1"/>
                </a:solidFill>
              </a:rPr>
              <a:t>Finance</a:t>
            </a:r>
            <a:r>
              <a:rPr lang="en-GB" sz="1200" dirty="0">
                <a:solidFill>
                  <a:schemeClr val="tx1"/>
                </a:solidFill>
              </a:rPr>
              <a:t> Committee. Good practice for all Governors</a:t>
            </a:r>
          </a:p>
        </p:txBody>
      </p:sp>
      <p:sp>
        <p:nvSpPr>
          <p:cNvPr id="7" name="Rounded Rectangular Callout 6"/>
          <p:cNvSpPr/>
          <p:nvPr/>
        </p:nvSpPr>
        <p:spPr>
          <a:xfrm>
            <a:off x="4788024" y="1267827"/>
            <a:ext cx="1296144" cy="644061"/>
          </a:xfrm>
          <a:prstGeom prst="wedgeRoundRectCallout">
            <a:avLst>
              <a:gd name="adj1" fmla="val 40026"/>
              <a:gd name="adj2" fmla="val 133923"/>
              <a:gd name="adj3" fmla="val 16667"/>
            </a:avLst>
          </a:prstGeom>
          <a:solidFill>
            <a:srgbClr val="FFFF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Prevent Required by all Governors</a:t>
            </a:r>
          </a:p>
        </p:txBody>
      </p:sp>
      <p:sp>
        <p:nvSpPr>
          <p:cNvPr id="8" name="Rounded Rectangular Callout 7"/>
          <p:cNvSpPr/>
          <p:nvPr/>
        </p:nvSpPr>
        <p:spPr>
          <a:xfrm>
            <a:off x="7159979" y="2906653"/>
            <a:ext cx="1884424" cy="900680"/>
          </a:xfrm>
          <a:prstGeom prst="wedgeRoundRectCallout">
            <a:avLst>
              <a:gd name="adj1" fmla="val -79683"/>
              <a:gd name="adj2" fmla="val -88023"/>
              <a:gd name="adj3" fmla="val 16667"/>
            </a:avLst>
          </a:prstGeom>
          <a:solidFill>
            <a:srgbClr val="FFE5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Individual skills matrix completed by all governors and returned to the Chairs to Collate</a:t>
            </a:r>
          </a:p>
        </p:txBody>
      </p:sp>
      <p:cxnSp>
        <p:nvCxnSpPr>
          <p:cNvPr id="13" name="Straight Arrow Connector 12"/>
          <p:cNvCxnSpPr/>
          <p:nvPr/>
        </p:nvCxnSpPr>
        <p:spPr>
          <a:xfrm flipH="1" flipV="1">
            <a:off x="7057892" y="5121188"/>
            <a:ext cx="728472" cy="7200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524328" y="4725144"/>
            <a:ext cx="1489540" cy="864096"/>
          </a:xfrm>
          <a:prstGeom prst="ellipse">
            <a:avLst/>
          </a:prstGeom>
          <a:solidFill>
            <a:srgbClr val="00CC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New</a:t>
            </a:r>
            <a:endParaRPr lang="en-GB" b="1" dirty="0"/>
          </a:p>
        </p:txBody>
      </p:sp>
      <p:cxnSp>
        <p:nvCxnSpPr>
          <p:cNvPr id="15" name="Straight Arrow Connector 14"/>
          <p:cNvCxnSpPr>
            <a:stCxn id="11" idx="1"/>
          </p:cNvCxnSpPr>
          <p:nvPr/>
        </p:nvCxnSpPr>
        <p:spPr>
          <a:xfrm flipH="1" flipV="1">
            <a:off x="7218817" y="4275384"/>
            <a:ext cx="523649" cy="5763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7544" y="4462359"/>
            <a:ext cx="1800200" cy="342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11000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500"/>
                            </p:stCondLst>
                            <p:childTnLst>
                              <p:par>
                                <p:cTn id="28" presetID="14" presetClass="entr" presetSubtype="10" fill="hold" grpId="0" nodeType="after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par>
                          <p:cTn id="31" fill="hold">
                            <p:stCondLst>
                              <p:cond delay="5000"/>
                            </p:stCondLst>
                            <p:childTnLst>
                              <p:par>
                                <p:cTn id="32" presetID="16" presetClass="entr" presetSubtype="21" fill="hold" grpId="0" nodeType="afterEffect">
                                  <p:stCondLst>
                                    <p:cond delay="100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6500"/>
                            </p:stCondLst>
                            <p:childTnLst>
                              <p:par>
                                <p:cTn id="36" presetID="22" presetClass="entr" presetSubtype="4" fill="hold" grpId="0" nodeType="after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par>
                          <p:cTn id="39" fill="hold">
                            <p:stCondLst>
                              <p:cond delay="8000"/>
                            </p:stCondLst>
                            <p:childTnLst>
                              <p:par>
                                <p:cTn id="40" presetID="5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8500"/>
                            </p:stCondLst>
                            <p:childTnLst>
                              <p:par>
                                <p:cTn id="46" presetID="2" presetClass="entr" presetSubtype="6"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1+#ppt_w/2"/>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par>
                          <p:cTn id="50" fill="hold">
                            <p:stCondLst>
                              <p:cond delay="9000"/>
                            </p:stCondLst>
                            <p:childTnLst>
                              <p:par>
                                <p:cTn id="51" presetID="2" presetClass="entr" presetSubtype="6"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9500"/>
                            </p:stCondLst>
                            <p:childTnLst>
                              <p:par>
                                <p:cTn id="56" presetID="21" presetClass="entr" presetSubtype="1"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heel(1)">
                                      <p:cBhvr>
                                        <p:cTn id="5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1" grpId="0" animBg="1"/>
      <p:bldP spid="19" grpId="0" animBg="1"/>
    </p:bldLst>
  </p:timing>
</p:sld>
</file>

<file path=ppt/theme/theme1.xml><?xml version="1.0" encoding="utf-8"?>
<a:theme xmlns:a="http://schemas.openxmlformats.org/drawingml/2006/main" name="Hemisphere">
  <a:themeElements>
    <a:clrScheme name="">
      <a:dk1>
        <a:srgbClr val="000000"/>
      </a:dk1>
      <a:lt1>
        <a:srgbClr val="FFFFFF"/>
      </a:lt1>
      <a:dk2>
        <a:srgbClr val="000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Hemisphe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emispher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emispher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emispher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emispher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emisphe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emisphe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emisphe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emisphere 8">
        <a:dk1>
          <a:srgbClr val="000000"/>
        </a:dk1>
        <a:lt1>
          <a:srgbClr val="FFFFCC"/>
        </a:lt1>
        <a:dk2>
          <a:srgbClr val="660066"/>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23500</TotalTime>
  <Words>2823</Words>
  <Application>Microsoft Office PowerPoint</Application>
  <PresentationFormat>On-screen Show (4:3)</PresentationFormat>
  <Paragraphs>406</Paragraphs>
  <Slides>55</Slides>
  <Notes>11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64" baseType="lpstr">
      <vt:lpstr>Arial</vt:lpstr>
      <vt:lpstr>Bernard MT Condensed</vt:lpstr>
      <vt:lpstr>Calibri</vt:lpstr>
      <vt:lpstr>Symbol</vt:lpstr>
      <vt:lpstr>Times New Roman</vt:lpstr>
      <vt:lpstr>Wingdings</vt:lpstr>
      <vt:lpstr>Hemisphere</vt:lpstr>
      <vt:lpstr>Document</vt:lpstr>
      <vt:lpstr>Acrobat Document</vt:lpstr>
      <vt:lpstr>Clerks Information and Briefing </vt:lpstr>
      <vt:lpstr>Welcome and introductions Clerks Briefing | Monday 14 May 2019 </vt:lpstr>
      <vt:lpstr>Governor Webpage www.oldham.gov.uk/governors </vt:lpstr>
      <vt:lpstr>Education &amp; Early Years Service – May 2019 </vt:lpstr>
      <vt:lpstr>PowerPoint Presentation</vt:lpstr>
      <vt:lpstr>HR Payroll System – New Regulations April 2019 </vt:lpstr>
      <vt:lpstr>Clerks to do list</vt:lpstr>
      <vt:lpstr>Meeting attendance register </vt:lpstr>
      <vt:lpstr>Updated Governor Contact Details Form</vt:lpstr>
      <vt:lpstr>Quality Assurance - Check your Minutes </vt:lpstr>
      <vt:lpstr>PowerPoint Presentation</vt:lpstr>
      <vt:lpstr>Check your Grammar - IMPORTANT</vt:lpstr>
      <vt:lpstr>Minute template </vt:lpstr>
      <vt:lpstr>Summer term agenda items </vt:lpstr>
      <vt:lpstr>Minute template </vt:lpstr>
      <vt:lpstr>Good practice for Clerks</vt:lpstr>
      <vt:lpstr>New Governors Induction Sessions – Clerks </vt:lpstr>
      <vt:lpstr>SECURE Email or Egress</vt:lpstr>
      <vt:lpstr>Nominating a Chair</vt:lpstr>
      <vt:lpstr>Steer the Chair.</vt:lpstr>
      <vt:lpstr>Governor Training and Development</vt:lpstr>
      <vt:lpstr>Local authority agenda item for action</vt:lpstr>
      <vt:lpstr>Local authority agenda item for action</vt:lpstr>
      <vt:lpstr>Local authority agenda item for action</vt:lpstr>
      <vt:lpstr>SEND Local Offer – NEW Information</vt:lpstr>
      <vt:lpstr>What is the Local Offer?</vt:lpstr>
      <vt:lpstr>Language Translation Feature</vt:lpstr>
      <vt:lpstr>SEND Local Offer – Activities directory</vt:lpstr>
      <vt:lpstr>Information and advice sheets - SEND </vt:lpstr>
      <vt:lpstr>SEND Local Offer – Apps</vt:lpstr>
      <vt:lpstr>Activities, Leisure and Short Breaks Button </vt:lpstr>
      <vt:lpstr>Free activities and places to go</vt:lpstr>
      <vt:lpstr>Tell us your views on the Local Offer</vt:lpstr>
      <vt:lpstr>Any Other Urgent Business at full Governing Body Meetings</vt:lpstr>
      <vt:lpstr>New Governors Induction Sessions </vt:lpstr>
      <vt:lpstr>Local authority agenda item for information</vt:lpstr>
      <vt:lpstr>Local authority agenda item for information</vt:lpstr>
      <vt:lpstr>Clerk Update as an Agenda item </vt:lpstr>
      <vt:lpstr>Clerks Update  </vt:lpstr>
      <vt:lpstr>Clerks Update  </vt:lpstr>
      <vt:lpstr>A Competency Framework for Governance </vt:lpstr>
      <vt:lpstr>Governor Elections MUST TAKE PLACE!</vt:lpstr>
      <vt:lpstr>Governor Vacancies Recruitment – Update</vt:lpstr>
      <vt:lpstr>Staff Governors – ONE THIRD maximum</vt:lpstr>
      <vt:lpstr>Friendly web links</vt:lpstr>
      <vt:lpstr>Inspiring Governance – Advertise Governor Vacancies</vt:lpstr>
      <vt:lpstr>The BIG Push by Clerks – Summer Term 2019!! </vt:lpstr>
      <vt:lpstr>Me Learning – Clerks Training Log @ Development Academy</vt:lpstr>
      <vt:lpstr>Staff governor’s email address – MUST BE SECURE  </vt:lpstr>
      <vt:lpstr>Egress Switch – Safe and Secure emailing </vt:lpstr>
      <vt:lpstr>Prevent Online Training</vt:lpstr>
      <vt:lpstr>Allocation of school Governing Body/IEB meeting and cover arrangements</vt:lpstr>
      <vt:lpstr>Any other business</vt:lpstr>
      <vt:lpstr>Reminders</vt:lpstr>
      <vt:lpstr>Headteacher’s Report  </vt:lpstr>
    </vt:vector>
  </TitlesOfParts>
  <Company>Hemisphere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Oldham Council</dc:title>
  <dc:creator>Faye</dc:creator>
  <cp:lastModifiedBy>Abdul Salam</cp:lastModifiedBy>
  <cp:revision>616</cp:revision>
  <cp:lastPrinted>2019-05-13T10:00:28Z</cp:lastPrinted>
  <dcterms:created xsi:type="dcterms:W3CDTF">2002-11-05T10:54:26Z</dcterms:created>
  <dcterms:modified xsi:type="dcterms:W3CDTF">2019-05-17T16:31:48Z</dcterms:modified>
</cp:coreProperties>
</file>