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42" r:id="rId2"/>
    <p:sldId id="461" r:id="rId3"/>
    <p:sldId id="491" r:id="rId4"/>
    <p:sldId id="545" r:id="rId5"/>
    <p:sldId id="537" r:id="rId6"/>
    <p:sldId id="550" r:id="rId7"/>
    <p:sldId id="525" r:id="rId8"/>
    <p:sldId id="420" r:id="rId9"/>
    <p:sldId id="541" r:id="rId10"/>
    <p:sldId id="552" r:id="rId11"/>
    <p:sldId id="419" r:id="rId12"/>
    <p:sldId id="534" r:id="rId13"/>
    <p:sldId id="535" r:id="rId14"/>
    <p:sldId id="361" r:id="rId15"/>
    <p:sldId id="423" r:id="rId16"/>
    <p:sldId id="526" r:id="rId17"/>
    <p:sldId id="542" r:id="rId18"/>
    <p:sldId id="543" r:id="rId19"/>
    <p:sldId id="544" r:id="rId20"/>
    <p:sldId id="495" r:id="rId21"/>
    <p:sldId id="513" r:id="rId22"/>
    <p:sldId id="546" r:id="rId23"/>
    <p:sldId id="547" r:id="rId24"/>
    <p:sldId id="548" r:id="rId25"/>
    <p:sldId id="553" r:id="rId26"/>
    <p:sldId id="532" r:id="rId27"/>
    <p:sldId id="472" r:id="rId28"/>
    <p:sldId id="549" r:id="rId29"/>
    <p:sldId id="486" r:id="rId30"/>
    <p:sldId id="505" r:id="rId31"/>
    <p:sldId id="452" r:id="rId32"/>
    <p:sldId id="554" r:id="rId33"/>
    <p:sldId id="500" r:id="rId34"/>
    <p:sldId id="515" r:id="rId35"/>
    <p:sldId id="467" r:id="rId36"/>
    <p:sldId id="450" r:id="rId37"/>
    <p:sldId id="498" r:id="rId38"/>
    <p:sldId id="412" r:id="rId39"/>
    <p:sldId id="390" r:id="rId40"/>
    <p:sldId id="475" r:id="rId41"/>
    <p:sldId id="490" r:id="rId42"/>
    <p:sldId id="540" r:id="rId43"/>
  </p:sldIdLst>
  <p:sldSz cx="9144000" cy="6858000" type="screen4x3"/>
  <p:notesSz cx="6669088" cy="9775825"/>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B3BE"/>
    <a:srgbClr val="3925D1"/>
    <a:srgbClr val="616365"/>
    <a:srgbClr val="767778"/>
    <a:srgbClr val="66CCFF"/>
    <a:srgbClr val="00CC99"/>
    <a:srgbClr val="FFFFD5"/>
    <a:srgbClr val="FEFFF7"/>
    <a:srgbClr val="FDF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4171" autoAdjust="0"/>
  </p:normalViewPr>
  <p:slideViewPr>
    <p:cSldViewPr>
      <p:cViewPr varScale="1">
        <p:scale>
          <a:sx n="99" d="100"/>
          <a:sy n="99" d="100"/>
        </p:scale>
        <p:origin x="438" y="7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85" d="100"/>
          <a:sy n="85" d="100"/>
        </p:scale>
        <p:origin x="-1950" y="-60"/>
      </p:cViewPr>
      <p:guideLst>
        <p:guide orient="horz" pos="3079"/>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5" Type="http://schemas.openxmlformats.org/officeDocument/2006/relationships/image" Target="../media/image54.wmf"/><Relationship Id="rId4"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3"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defRPr sz="1200"/>
            </a:lvl1pPr>
          </a:lstStyle>
          <a:p>
            <a:endParaRPr lang="en-GB" altLang="en-US"/>
          </a:p>
        </p:txBody>
      </p:sp>
      <p:sp>
        <p:nvSpPr>
          <p:cNvPr id="235523" name="Rectangle 3"/>
          <p:cNvSpPr>
            <a:spLocks noGrp="1" noChangeArrowheads="1"/>
          </p:cNvSpPr>
          <p:nvPr>
            <p:ph type="dt" sz="quarter" idx="1"/>
          </p:nvPr>
        </p:nvSpPr>
        <p:spPr bwMode="auto">
          <a:xfrm>
            <a:off x="3778426"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lgn="r">
              <a:defRPr sz="1200"/>
            </a:lvl1pPr>
          </a:lstStyle>
          <a:p>
            <a:endParaRPr lang="en-GB" altLang="en-US"/>
          </a:p>
        </p:txBody>
      </p:sp>
      <p:sp>
        <p:nvSpPr>
          <p:cNvPr id="235524" name="Rectangle 4"/>
          <p:cNvSpPr>
            <a:spLocks noGrp="1" noChangeArrowheads="1"/>
          </p:cNvSpPr>
          <p:nvPr>
            <p:ph type="ftr" sz="quarter" idx="2"/>
          </p:nvPr>
        </p:nvSpPr>
        <p:spPr bwMode="auto">
          <a:xfrm>
            <a:off x="3"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defRPr sz="1200"/>
            </a:lvl1pPr>
          </a:lstStyle>
          <a:p>
            <a:endParaRPr lang="en-GB" altLang="en-US"/>
          </a:p>
        </p:txBody>
      </p:sp>
      <p:sp>
        <p:nvSpPr>
          <p:cNvPr id="235525" name="Rectangle 5"/>
          <p:cNvSpPr>
            <a:spLocks noGrp="1" noChangeArrowheads="1"/>
          </p:cNvSpPr>
          <p:nvPr>
            <p:ph type="sldNum" sz="quarter" idx="3"/>
          </p:nvPr>
        </p:nvSpPr>
        <p:spPr bwMode="auto">
          <a:xfrm>
            <a:off x="3778426"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lgn="r">
              <a:defRPr sz="1200"/>
            </a:lvl1pPr>
          </a:lstStyle>
          <a:p>
            <a:fld id="{27BA8017-7CD9-4EB3-91D1-43E0E6A02F05}" type="slidenum">
              <a:rPr lang="en-GB" altLang="en-US"/>
              <a:pPr/>
              <a:t>‹#›</a:t>
            </a:fld>
            <a:endParaRPr lang="en-GB" altLang="en-US"/>
          </a:p>
        </p:txBody>
      </p:sp>
    </p:spTree>
    <p:extLst>
      <p:ext uri="{BB962C8B-B14F-4D97-AF65-F5344CB8AC3E}">
        <p14:creationId xmlns:p14="http://schemas.microsoft.com/office/powerpoint/2010/main" val="3878620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3"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defRPr sz="1200"/>
            </a:lvl1pPr>
          </a:lstStyle>
          <a:p>
            <a:endParaRPr lang="en-GB" altLang="en-US"/>
          </a:p>
        </p:txBody>
      </p:sp>
      <p:sp>
        <p:nvSpPr>
          <p:cNvPr id="92163" name="Rectangle 3"/>
          <p:cNvSpPr>
            <a:spLocks noGrp="1" noChangeArrowheads="1"/>
          </p:cNvSpPr>
          <p:nvPr>
            <p:ph type="dt" idx="1"/>
          </p:nvPr>
        </p:nvSpPr>
        <p:spPr bwMode="auto">
          <a:xfrm>
            <a:off x="3778426"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lgn="r">
              <a:defRPr sz="1200"/>
            </a:lvl1pPr>
          </a:lstStyle>
          <a:p>
            <a:endParaRPr lang="en-GB" altLang="en-US"/>
          </a:p>
        </p:txBody>
      </p:sp>
      <p:sp>
        <p:nvSpPr>
          <p:cNvPr id="92164" name="Rectangle 4"/>
          <p:cNvSpPr>
            <a:spLocks noGrp="1" noRot="1" noChangeAspect="1" noChangeArrowheads="1" noTextEdit="1"/>
          </p:cNvSpPr>
          <p:nvPr>
            <p:ph type="sldImg" idx="2"/>
          </p:nvPr>
        </p:nvSpPr>
        <p:spPr bwMode="auto">
          <a:xfrm>
            <a:off x="889000" y="733425"/>
            <a:ext cx="4891088" cy="36671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5" name="Rectangle 5"/>
          <p:cNvSpPr>
            <a:spLocks noGrp="1" noChangeArrowheads="1"/>
          </p:cNvSpPr>
          <p:nvPr>
            <p:ph type="body" sz="quarter" idx="3"/>
          </p:nvPr>
        </p:nvSpPr>
        <p:spPr bwMode="auto">
          <a:xfrm>
            <a:off x="889322" y="4643250"/>
            <a:ext cx="4890457" cy="439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92166" name="Rectangle 6"/>
          <p:cNvSpPr>
            <a:spLocks noGrp="1" noChangeArrowheads="1"/>
          </p:cNvSpPr>
          <p:nvPr>
            <p:ph type="ftr" sz="quarter" idx="4"/>
          </p:nvPr>
        </p:nvSpPr>
        <p:spPr bwMode="auto">
          <a:xfrm>
            <a:off x="3"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defRPr sz="1200"/>
            </a:lvl1pPr>
          </a:lstStyle>
          <a:p>
            <a:endParaRPr lang="en-GB" altLang="en-US"/>
          </a:p>
        </p:txBody>
      </p:sp>
      <p:sp>
        <p:nvSpPr>
          <p:cNvPr id="92167" name="Rectangle 7"/>
          <p:cNvSpPr>
            <a:spLocks noGrp="1" noChangeArrowheads="1"/>
          </p:cNvSpPr>
          <p:nvPr>
            <p:ph type="sldNum" sz="quarter" idx="5"/>
          </p:nvPr>
        </p:nvSpPr>
        <p:spPr bwMode="auto">
          <a:xfrm>
            <a:off x="3778426"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lgn="r">
              <a:defRPr sz="1200"/>
            </a:lvl1pPr>
          </a:lstStyle>
          <a:p>
            <a:fld id="{7324B02B-6000-4CAD-90A8-CD462F808D25}" type="slidenum">
              <a:rPr lang="en-GB" altLang="en-US"/>
              <a:pPr/>
              <a:t>‹#›</a:t>
            </a:fld>
            <a:endParaRPr lang="en-GB" altLang="en-US"/>
          </a:p>
        </p:txBody>
      </p:sp>
    </p:spTree>
    <p:extLst>
      <p:ext uri="{BB962C8B-B14F-4D97-AF65-F5344CB8AC3E}">
        <p14:creationId xmlns:p14="http://schemas.microsoft.com/office/powerpoint/2010/main" val="19875028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30269" indent="-280872" eaLnBrk="0" hangingPunct="0">
              <a:spcBef>
                <a:spcPct val="30000"/>
              </a:spcBef>
              <a:defRPr sz="1200">
                <a:solidFill>
                  <a:schemeClr val="tx1"/>
                </a:solidFill>
                <a:latin typeface="Times New Roman" pitchFamily="18" charset="0"/>
              </a:defRPr>
            </a:lvl2pPr>
            <a:lvl3pPr marL="1123491" indent="-224699" eaLnBrk="0" hangingPunct="0">
              <a:spcBef>
                <a:spcPct val="30000"/>
              </a:spcBef>
              <a:defRPr sz="1200">
                <a:solidFill>
                  <a:schemeClr val="tx1"/>
                </a:solidFill>
                <a:latin typeface="Times New Roman" pitchFamily="18" charset="0"/>
              </a:defRPr>
            </a:lvl3pPr>
            <a:lvl4pPr marL="1572889" indent="-224699" eaLnBrk="0" hangingPunct="0">
              <a:spcBef>
                <a:spcPct val="30000"/>
              </a:spcBef>
              <a:defRPr sz="1200">
                <a:solidFill>
                  <a:schemeClr val="tx1"/>
                </a:solidFill>
                <a:latin typeface="Times New Roman" pitchFamily="18" charset="0"/>
              </a:defRPr>
            </a:lvl4pPr>
            <a:lvl5pPr marL="2022285" indent="-224699" eaLnBrk="0" hangingPunct="0">
              <a:spcBef>
                <a:spcPct val="30000"/>
              </a:spcBef>
              <a:defRPr sz="1200">
                <a:solidFill>
                  <a:schemeClr val="tx1"/>
                </a:solidFill>
                <a:latin typeface="Times New Roman" pitchFamily="18" charset="0"/>
              </a:defRPr>
            </a:lvl5pPr>
            <a:lvl6pPr marL="2471683" indent="-224699" eaLnBrk="0" fontAlgn="base" hangingPunct="0">
              <a:spcBef>
                <a:spcPct val="30000"/>
              </a:spcBef>
              <a:spcAft>
                <a:spcPct val="0"/>
              </a:spcAft>
              <a:defRPr sz="1200">
                <a:solidFill>
                  <a:schemeClr val="tx1"/>
                </a:solidFill>
                <a:latin typeface="Times New Roman" pitchFamily="18" charset="0"/>
              </a:defRPr>
            </a:lvl6pPr>
            <a:lvl7pPr marL="2921078" indent="-224699" eaLnBrk="0" fontAlgn="base" hangingPunct="0">
              <a:spcBef>
                <a:spcPct val="30000"/>
              </a:spcBef>
              <a:spcAft>
                <a:spcPct val="0"/>
              </a:spcAft>
              <a:defRPr sz="1200">
                <a:solidFill>
                  <a:schemeClr val="tx1"/>
                </a:solidFill>
                <a:latin typeface="Times New Roman" pitchFamily="18" charset="0"/>
              </a:defRPr>
            </a:lvl7pPr>
            <a:lvl8pPr marL="3370474" indent="-224699" eaLnBrk="0" fontAlgn="base" hangingPunct="0">
              <a:spcBef>
                <a:spcPct val="30000"/>
              </a:spcBef>
              <a:spcAft>
                <a:spcPct val="0"/>
              </a:spcAft>
              <a:defRPr sz="1200">
                <a:solidFill>
                  <a:schemeClr val="tx1"/>
                </a:solidFill>
                <a:latin typeface="Times New Roman" pitchFamily="18" charset="0"/>
              </a:defRPr>
            </a:lvl8pPr>
            <a:lvl9pPr marL="3819873" indent="-224699"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E05E8079-AC04-42CB-9EAB-6ABC75941E5B}" type="slidenum">
              <a:rPr lang="en-GB" altLang="en-US" smtClean="0"/>
              <a:pPr eaLnBrk="1" hangingPunct="1">
                <a:spcBef>
                  <a:spcPct val="0"/>
                </a:spcBef>
                <a:defRPr/>
              </a:pPr>
              <a:t>2</a:t>
            </a:fld>
            <a:endParaRPr lang="en-GB" altLang="en-US" smtClean="0"/>
          </a:p>
        </p:txBody>
      </p:sp>
      <p:sp>
        <p:nvSpPr>
          <p:cNvPr id="67587" name="Rectangle 2"/>
          <p:cNvSpPr>
            <a:spLocks noGrp="1" noRot="1" noChangeAspect="1" noChangeArrowheads="1" noTextEdit="1"/>
          </p:cNvSpPr>
          <p:nvPr>
            <p:ph type="sldImg"/>
          </p:nvPr>
        </p:nvSpPr>
        <p:spPr>
          <a:xfrm>
            <a:off x="889000" y="733425"/>
            <a:ext cx="4891088" cy="3667125"/>
          </a:xfrm>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53369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3</a:t>
            </a:fld>
            <a:endParaRPr lang="en-GB" altLang="en-US" dirty="0"/>
          </a:p>
        </p:txBody>
      </p:sp>
    </p:spTree>
    <p:extLst>
      <p:ext uri="{BB962C8B-B14F-4D97-AF65-F5344CB8AC3E}">
        <p14:creationId xmlns:p14="http://schemas.microsoft.com/office/powerpoint/2010/main" val="128668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21427" indent="-277352">
              <a:spcBef>
                <a:spcPct val="30000"/>
              </a:spcBef>
              <a:defRPr sz="1200">
                <a:solidFill>
                  <a:schemeClr val="tx1"/>
                </a:solidFill>
                <a:latin typeface="Times New Roman" panose="02020603050405020304" pitchFamily="18" charset="0"/>
              </a:defRPr>
            </a:lvl2pPr>
            <a:lvl3pPr marL="1112522" indent="-221258">
              <a:spcBef>
                <a:spcPct val="30000"/>
              </a:spcBef>
              <a:defRPr sz="1200">
                <a:solidFill>
                  <a:schemeClr val="tx1"/>
                </a:solidFill>
                <a:latin typeface="Times New Roman" panose="02020603050405020304" pitchFamily="18" charset="0"/>
              </a:defRPr>
            </a:lvl3pPr>
            <a:lvl4pPr marL="1556598" indent="-221258">
              <a:spcBef>
                <a:spcPct val="30000"/>
              </a:spcBef>
              <a:defRPr sz="1200">
                <a:solidFill>
                  <a:schemeClr val="tx1"/>
                </a:solidFill>
                <a:latin typeface="Times New Roman" panose="02020603050405020304" pitchFamily="18" charset="0"/>
              </a:defRPr>
            </a:lvl4pPr>
            <a:lvl5pPr marL="2000671" indent="-221258">
              <a:spcBef>
                <a:spcPct val="30000"/>
              </a:spcBef>
              <a:defRPr sz="1200">
                <a:solidFill>
                  <a:schemeClr val="tx1"/>
                </a:solidFill>
                <a:latin typeface="Times New Roman" panose="02020603050405020304" pitchFamily="18" charset="0"/>
              </a:defRPr>
            </a:lvl5pPr>
            <a:lvl6pPr marL="2449421" indent="-221258" eaLnBrk="0" fontAlgn="base" hangingPunct="0">
              <a:spcBef>
                <a:spcPct val="30000"/>
              </a:spcBef>
              <a:spcAft>
                <a:spcPct val="0"/>
              </a:spcAft>
              <a:defRPr sz="1200">
                <a:solidFill>
                  <a:schemeClr val="tx1"/>
                </a:solidFill>
                <a:latin typeface="Times New Roman" panose="02020603050405020304" pitchFamily="18" charset="0"/>
              </a:defRPr>
            </a:lvl6pPr>
            <a:lvl7pPr marL="2898168" indent="-221258" eaLnBrk="0" fontAlgn="base" hangingPunct="0">
              <a:spcBef>
                <a:spcPct val="30000"/>
              </a:spcBef>
              <a:spcAft>
                <a:spcPct val="0"/>
              </a:spcAft>
              <a:defRPr sz="1200">
                <a:solidFill>
                  <a:schemeClr val="tx1"/>
                </a:solidFill>
                <a:latin typeface="Times New Roman" panose="02020603050405020304" pitchFamily="18" charset="0"/>
              </a:defRPr>
            </a:lvl7pPr>
            <a:lvl8pPr marL="3346917" indent="-221258" eaLnBrk="0" fontAlgn="base" hangingPunct="0">
              <a:spcBef>
                <a:spcPct val="30000"/>
              </a:spcBef>
              <a:spcAft>
                <a:spcPct val="0"/>
              </a:spcAft>
              <a:defRPr sz="1200">
                <a:solidFill>
                  <a:schemeClr val="tx1"/>
                </a:solidFill>
                <a:latin typeface="Times New Roman" panose="02020603050405020304" pitchFamily="18" charset="0"/>
              </a:defRPr>
            </a:lvl8pPr>
            <a:lvl9pPr marL="3795666" indent="-22125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8891E9-A082-4200-BD3C-B704C5982528}" type="slidenum">
              <a:rPr lang="en-GB" altLang="en-US" smtClean="0"/>
              <a:pPr>
                <a:spcBef>
                  <a:spcPct val="0"/>
                </a:spcBef>
              </a:pPr>
              <a:t>4</a:t>
            </a:fld>
            <a:endParaRPr lang="en-GB" altLang="en-US" smtClean="0"/>
          </a:p>
        </p:txBody>
      </p:sp>
      <p:sp>
        <p:nvSpPr>
          <p:cNvPr id="6147" name="Rectangle 2"/>
          <p:cNvSpPr>
            <a:spLocks noGrp="1" noRot="1" noChangeAspect="1" noChangeArrowheads="1" noTextEdit="1"/>
          </p:cNvSpPr>
          <p:nvPr>
            <p:ph type="sldImg"/>
          </p:nvPr>
        </p:nvSpPr>
        <p:spPr>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76411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79475" y="731838"/>
            <a:ext cx="4886325" cy="3665537"/>
          </a:xfrm>
          <a:ln/>
        </p:spPr>
      </p:sp>
      <p:sp>
        <p:nvSpPr>
          <p:cNvPr id="3" name="Notes Placeholder 2"/>
          <p:cNvSpPr>
            <a:spLocks noGrp="1"/>
          </p:cNvSpPr>
          <p:nvPr>
            <p:ph type="body" idx="1"/>
          </p:nvPr>
        </p:nvSpPr>
        <p:spPr/>
        <p:txBody>
          <a:bodyPr/>
          <a:lstStyle/>
          <a:p>
            <a:pPr>
              <a:defRPr/>
            </a:pPr>
            <a:r>
              <a:rPr lang="en-GB" dirty="0" smtClean="0">
                <a:latin typeface="Arial" panose="020B0604020202020204" pitchFamily="34" charset="0"/>
                <a:cs typeface="Arial" panose="020B0604020202020204" pitchFamily="34" charset="0"/>
              </a:rPr>
              <a:t>Following are from the success of OLF18:</a:t>
            </a:r>
          </a:p>
          <a:p>
            <a:pPr marL="168280" indent="-168280">
              <a:buFont typeface="Arial" panose="020B0604020202020204" pitchFamily="34" charset="0"/>
              <a:buChar char="•"/>
              <a:defRPr/>
            </a:pPr>
            <a:r>
              <a:rPr lang="en-GB" dirty="0" smtClean="0">
                <a:latin typeface="Arial" panose="020B0604020202020204" pitchFamily="34" charset="0"/>
                <a:cs typeface="Arial" panose="020B0604020202020204" pitchFamily="34" charset="0"/>
              </a:rPr>
              <a:t>Oldham learning festival is being planned. It will run for one week, 1</a:t>
            </a:r>
            <a:r>
              <a:rPr lang="en-GB" baseline="30000" dirty="0" smtClean="0">
                <a:latin typeface="Arial" panose="020B0604020202020204" pitchFamily="34" charset="0"/>
                <a:cs typeface="Arial" panose="020B0604020202020204" pitchFamily="34" charset="0"/>
              </a:rPr>
              <a:t>st</a:t>
            </a:r>
            <a:r>
              <a:rPr lang="en-GB" dirty="0" smtClean="0">
                <a:latin typeface="Arial" panose="020B0604020202020204" pitchFamily="34" charset="0"/>
                <a:cs typeface="Arial" panose="020B0604020202020204" pitchFamily="34" charset="0"/>
              </a:rPr>
              <a:t> July to 7</a:t>
            </a:r>
            <a:r>
              <a:rPr lang="en-GB" baseline="30000" dirty="0" smtClean="0">
                <a:latin typeface="Arial" panose="020B0604020202020204" pitchFamily="34" charset="0"/>
                <a:cs typeface="Arial" panose="020B0604020202020204" pitchFamily="34" charset="0"/>
              </a:rPr>
              <a:t>th</a:t>
            </a:r>
            <a:r>
              <a:rPr lang="en-GB" dirty="0" smtClean="0">
                <a:latin typeface="Arial" panose="020B0604020202020204" pitchFamily="34" charset="0"/>
                <a:cs typeface="Arial" panose="020B0604020202020204" pitchFamily="34" charset="0"/>
              </a:rPr>
              <a:t> July 2019. With the main programme running Monday to Friday in and around the QE Hall in Oldham.</a:t>
            </a:r>
          </a:p>
          <a:p>
            <a:pPr marL="168280" indent="-168280">
              <a:buFont typeface="Arial" panose="020B0604020202020204" pitchFamily="34" charset="0"/>
              <a:buChar char="•"/>
              <a:defRPr/>
            </a:pPr>
            <a:r>
              <a:rPr lang="en-GB" dirty="0" smtClean="0">
                <a:latin typeface="Arial" panose="020B0604020202020204" pitchFamily="34" charset="0"/>
                <a:cs typeface="Arial" panose="020B0604020202020204" pitchFamily="34" charset="0"/>
              </a:rPr>
              <a:t>All schools are invited to get involved and for staff to attend. </a:t>
            </a:r>
          </a:p>
          <a:p>
            <a:pPr marL="168280" indent="-168280">
              <a:buFont typeface="Arial" panose="020B0604020202020204" pitchFamily="34" charset="0"/>
              <a:buChar char="•"/>
              <a:defRPr/>
            </a:pPr>
            <a:r>
              <a:rPr lang="en-GB" dirty="0" smtClean="0">
                <a:latin typeface="Arial" panose="020B0604020202020204" pitchFamily="34" charset="0"/>
                <a:cs typeface="Arial" panose="020B0604020202020204" pitchFamily="34" charset="0"/>
              </a:rPr>
              <a:t>More information will be issued when it becomes available.</a:t>
            </a:r>
          </a:p>
          <a:p>
            <a:pPr marL="168280" indent="-168280">
              <a:buFont typeface="Arial" panose="020B0604020202020204" pitchFamily="34" charset="0"/>
              <a:buChar char="•"/>
              <a:defRPr/>
            </a:pPr>
            <a:endParaRPr lang="en-GB" dirty="0" smtClean="0">
              <a:latin typeface="Arial" panose="020B0604020202020204" pitchFamily="34" charset="0"/>
              <a:cs typeface="Arial" panose="020B0604020202020204" pitchFamily="34" charset="0"/>
            </a:endParaRPr>
          </a:p>
          <a:p>
            <a:pPr marL="168280" indent="-168280">
              <a:buFont typeface="Arial" panose="020B0604020202020204" pitchFamily="34" charset="0"/>
              <a:buChar char="•"/>
              <a:defRPr/>
            </a:pPr>
            <a:r>
              <a:rPr lang="en-GB" dirty="0" smtClean="0">
                <a:latin typeface="Arial" panose="020B0604020202020204" pitchFamily="34" charset="0"/>
                <a:cs typeface="Arial" panose="020B0604020202020204" pitchFamily="34" charset="0"/>
              </a:rPr>
              <a:t>Follow us on Twitter @OldhamLearnFest – Hashtag OLF19 – Hashtag Dare to be wise</a:t>
            </a:r>
          </a:p>
          <a:p>
            <a:pPr>
              <a:defRPr/>
            </a:pPr>
            <a:endParaRPr lang="en-GB" dirty="0" smtClean="0"/>
          </a:p>
        </p:txBody>
      </p:sp>
      <p:sp>
        <p:nvSpPr>
          <p:cNvPr id="12292"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29217" indent="-280468">
              <a:defRPr sz="2400">
                <a:solidFill>
                  <a:schemeClr val="tx1"/>
                </a:solidFill>
                <a:latin typeface="Times New Roman" panose="02020603050405020304" pitchFamily="18" charset="0"/>
                <a:cs typeface="Arial" panose="020B0604020202020204" pitchFamily="34" charset="0"/>
              </a:defRPr>
            </a:lvl2pPr>
            <a:lvl3pPr marL="1121872" indent="-224375">
              <a:defRPr sz="2400">
                <a:solidFill>
                  <a:schemeClr val="tx1"/>
                </a:solidFill>
                <a:latin typeface="Times New Roman" panose="02020603050405020304" pitchFamily="18" charset="0"/>
                <a:cs typeface="Arial" panose="020B0604020202020204" pitchFamily="34" charset="0"/>
              </a:defRPr>
            </a:lvl3pPr>
            <a:lvl4pPr marL="1570620" indent="-224375">
              <a:defRPr sz="2400">
                <a:solidFill>
                  <a:schemeClr val="tx1"/>
                </a:solidFill>
                <a:latin typeface="Times New Roman" panose="02020603050405020304" pitchFamily="18" charset="0"/>
                <a:cs typeface="Arial" panose="020B0604020202020204" pitchFamily="34" charset="0"/>
              </a:defRPr>
            </a:lvl4pPr>
            <a:lvl5pPr marL="2019370" indent="-224375">
              <a:defRPr sz="2400">
                <a:solidFill>
                  <a:schemeClr val="tx1"/>
                </a:solidFill>
                <a:latin typeface="Times New Roman" panose="02020603050405020304" pitchFamily="18" charset="0"/>
                <a:cs typeface="Arial" panose="020B0604020202020204" pitchFamily="34" charset="0"/>
              </a:defRPr>
            </a:lvl5pPr>
            <a:lvl6pPr marL="2468117"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16866"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365615"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14364"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BF6E639-0A79-487C-8656-185940FCEE9E}" type="slidenum">
              <a:rPr lang="en-GB" altLang="en-US" sz="1200"/>
              <a:pPr/>
              <a:t>6</a:t>
            </a:fld>
            <a:endParaRPr lang="en-GB" altLang="en-US" sz="1200"/>
          </a:p>
        </p:txBody>
      </p:sp>
    </p:spTree>
    <p:extLst>
      <p:ext uri="{BB962C8B-B14F-4D97-AF65-F5344CB8AC3E}">
        <p14:creationId xmlns:p14="http://schemas.microsoft.com/office/powerpoint/2010/main" val="348069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862013" y="720725"/>
            <a:ext cx="4806950" cy="3605213"/>
          </a:xfrm>
          <a:ln/>
        </p:spPr>
      </p:sp>
      <p:sp>
        <p:nvSpPr>
          <p:cNvPr id="16387" name="Notes Placeholder 2"/>
          <p:cNvSpPr>
            <a:spLocks noGrp="1"/>
          </p:cNvSpPr>
          <p:nvPr>
            <p:ph type="body" idx="1"/>
          </p:nvPr>
        </p:nvSpPr>
        <p:spPr>
          <a:noFill/>
        </p:spPr>
        <p:txBody>
          <a:bodyPr/>
          <a:lstStyle/>
          <a:p>
            <a:endParaRPr lang="en-US" altLang="en-US" smtClean="0"/>
          </a:p>
        </p:txBody>
      </p:sp>
      <p:sp>
        <p:nvSpPr>
          <p:cNvPr id="16388"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16933" indent="-275745">
              <a:defRPr sz="2400">
                <a:solidFill>
                  <a:schemeClr val="tx1"/>
                </a:solidFill>
                <a:latin typeface="Times New Roman" panose="02020603050405020304" pitchFamily="18" charset="0"/>
              </a:defRPr>
            </a:lvl2pPr>
            <a:lvl3pPr marL="1102976" indent="-220596">
              <a:defRPr sz="2400">
                <a:solidFill>
                  <a:schemeClr val="tx1"/>
                </a:solidFill>
                <a:latin typeface="Times New Roman" panose="02020603050405020304" pitchFamily="18" charset="0"/>
              </a:defRPr>
            </a:lvl3pPr>
            <a:lvl4pPr marL="1544166" indent="-220596">
              <a:defRPr sz="2400">
                <a:solidFill>
                  <a:schemeClr val="tx1"/>
                </a:solidFill>
                <a:latin typeface="Times New Roman" panose="02020603050405020304" pitchFamily="18" charset="0"/>
              </a:defRPr>
            </a:lvl4pPr>
            <a:lvl5pPr marL="1985356" indent="-220596">
              <a:defRPr sz="2400">
                <a:solidFill>
                  <a:schemeClr val="tx1"/>
                </a:solidFill>
                <a:latin typeface="Times New Roman" panose="02020603050405020304" pitchFamily="18" charset="0"/>
              </a:defRPr>
            </a:lvl5pPr>
            <a:lvl6pPr marL="2426547" indent="-220596" eaLnBrk="0" fontAlgn="base" hangingPunct="0">
              <a:spcBef>
                <a:spcPct val="0"/>
              </a:spcBef>
              <a:spcAft>
                <a:spcPct val="0"/>
              </a:spcAft>
              <a:defRPr sz="2400">
                <a:solidFill>
                  <a:schemeClr val="tx1"/>
                </a:solidFill>
                <a:latin typeface="Times New Roman" panose="02020603050405020304" pitchFamily="18" charset="0"/>
              </a:defRPr>
            </a:lvl6pPr>
            <a:lvl7pPr marL="2867738" indent="-220596" eaLnBrk="0" fontAlgn="base" hangingPunct="0">
              <a:spcBef>
                <a:spcPct val="0"/>
              </a:spcBef>
              <a:spcAft>
                <a:spcPct val="0"/>
              </a:spcAft>
              <a:defRPr sz="2400">
                <a:solidFill>
                  <a:schemeClr val="tx1"/>
                </a:solidFill>
                <a:latin typeface="Times New Roman" panose="02020603050405020304" pitchFamily="18" charset="0"/>
              </a:defRPr>
            </a:lvl7pPr>
            <a:lvl8pPr marL="3308927" indent="-220596" eaLnBrk="0" fontAlgn="base" hangingPunct="0">
              <a:spcBef>
                <a:spcPct val="0"/>
              </a:spcBef>
              <a:spcAft>
                <a:spcPct val="0"/>
              </a:spcAft>
              <a:defRPr sz="2400">
                <a:solidFill>
                  <a:schemeClr val="tx1"/>
                </a:solidFill>
                <a:latin typeface="Times New Roman" panose="02020603050405020304" pitchFamily="18" charset="0"/>
              </a:defRPr>
            </a:lvl8pPr>
            <a:lvl9pPr marL="3750117" indent="-220596" eaLnBrk="0" fontAlgn="base" hangingPunct="0">
              <a:spcBef>
                <a:spcPct val="0"/>
              </a:spcBef>
              <a:spcAft>
                <a:spcPct val="0"/>
              </a:spcAft>
              <a:defRPr sz="2400">
                <a:solidFill>
                  <a:schemeClr val="tx1"/>
                </a:solidFill>
                <a:latin typeface="Times New Roman" panose="02020603050405020304" pitchFamily="18" charset="0"/>
              </a:defRPr>
            </a:lvl9pPr>
          </a:lstStyle>
          <a:p>
            <a:fld id="{CF429281-0648-4117-B059-1C22EA5421CF}" type="slidenum">
              <a:rPr lang="en-GB" altLang="en-US" sz="1200"/>
              <a:pPr/>
              <a:t>25</a:t>
            </a:fld>
            <a:endParaRPr lang="en-GB" altLang="en-US" sz="1200"/>
          </a:p>
        </p:txBody>
      </p:sp>
    </p:spTree>
    <p:extLst>
      <p:ext uri="{BB962C8B-B14F-4D97-AF65-F5344CB8AC3E}">
        <p14:creationId xmlns:p14="http://schemas.microsoft.com/office/powerpoint/2010/main" val="114020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836613" y="709613"/>
            <a:ext cx="4733925" cy="3549650"/>
          </a:xfrm>
          <a:ln/>
        </p:spPr>
      </p:sp>
      <p:sp>
        <p:nvSpPr>
          <p:cNvPr id="18435" name="Notes Placeholder 2"/>
          <p:cNvSpPr>
            <a:spLocks noGrp="1"/>
          </p:cNvSpPr>
          <p:nvPr>
            <p:ph type="body" idx="1"/>
          </p:nvPr>
        </p:nvSpPr>
        <p:spPr>
          <a:noFill/>
        </p:spPr>
        <p:txBody>
          <a:bodyPr/>
          <a:lstStyle/>
          <a:p>
            <a:endParaRPr lang="en-US" altLang="en-US" smtClean="0"/>
          </a:p>
        </p:txBody>
      </p:sp>
      <p:sp>
        <p:nvSpPr>
          <p:cNvPr id="18436"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04889" indent="-271111">
              <a:defRPr sz="2400">
                <a:solidFill>
                  <a:schemeClr val="tx1"/>
                </a:solidFill>
                <a:latin typeface="Times New Roman" panose="02020603050405020304" pitchFamily="18" charset="0"/>
              </a:defRPr>
            </a:lvl2pPr>
            <a:lvl3pPr marL="1084446" indent="-216889">
              <a:defRPr sz="2400">
                <a:solidFill>
                  <a:schemeClr val="tx1"/>
                </a:solidFill>
                <a:latin typeface="Times New Roman" panose="02020603050405020304" pitchFamily="18" charset="0"/>
              </a:defRPr>
            </a:lvl3pPr>
            <a:lvl4pPr marL="1518224" indent="-216889">
              <a:defRPr sz="2400">
                <a:solidFill>
                  <a:schemeClr val="tx1"/>
                </a:solidFill>
                <a:latin typeface="Times New Roman" panose="02020603050405020304" pitchFamily="18" charset="0"/>
              </a:defRPr>
            </a:lvl4pPr>
            <a:lvl5pPr marL="1952002" indent="-216889">
              <a:defRPr sz="2400">
                <a:solidFill>
                  <a:schemeClr val="tx1"/>
                </a:solidFill>
                <a:latin typeface="Times New Roman" panose="02020603050405020304" pitchFamily="18" charset="0"/>
              </a:defRPr>
            </a:lvl5pPr>
            <a:lvl6pPr marL="2385781" indent="-216889" eaLnBrk="0" fontAlgn="base" hangingPunct="0">
              <a:spcBef>
                <a:spcPct val="0"/>
              </a:spcBef>
              <a:spcAft>
                <a:spcPct val="0"/>
              </a:spcAft>
              <a:defRPr sz="2400">
                <a:solidFill>
                  <a:schemeClr val="tx1"/>
                </a:solidFill>
                <a:latin typeface="Times New Roman" panose="02020603050405020304" pitchFamily="18" charset="0"/>
              </a:defRPr>
            </a:lvl6pPr>
            <a:lvl7pPr marL="2819560" indent="-216889" eaLnBrk="0" fontAlgn="base" hangingPunct="0">
              <a:spcBef>
                <a:spcPct val="0"/>
              </a:spcBef>
              <a:spcAft>
                <a:spcPct val="0"/>
              </a:spcAft>
              <a:defRPr sz="2400">
                <a:solidFill>
                  <a:schemeClr val="tx1"/>
                </a:solidFill>
                <a:latin typeface="Times New Roman" panose="02020603050405020304" pitchFamily="18" charset="0"/>
              </a:defRPr>
            </a:lvl7pPr>
            <a:lvl8pPr marL="3253338" indent="-216889" eaLnBrk="0" fontAlgn="base" hangingPunct="0">
              <a:spcBef>
                <a:spcPct val="0"/>
              </a:spcBef>
              <a:spcAft>
                <a:spcPct val="0"/>
              </a:spcAft>
              <a:defRPr sz="2400">
                <a:solidFill>
                  <a:schemeClr val="tx1"/>
                </a:solidFill>
                <a:latin typeface="Times New Roman" panose="02020603050405020304" pitchFamily="18" charset="0"/>
              </a:defRPr>
            </a:lvl8pPr>
            <a:lvl9pPr marL="3687115" indent="-216889" eaLnBrk="0" fontAlgn="base" hangingPunct="0">
              <a:spcBef>
                <a:spcPct val="0"/>
              </a:spcBef>
              <a:spcAft>
                <a:spcPct val="0"/>
              </a:spcAft>
              <a:defRPr sz="2400">
                <a:solidFill>
                  <a:schemeClr val="tx1"/>
                </a:solidFill>
                <a:latin typeface="Times New Roman" panose="02020603050405020304" pitchFamily="18" charset="0"/>
              </a:defRPr>
            </a:lvl9pPr>
          </a:lstStyle>
          <a:p>
            <a:fld id="{52BFAEAE-C5FF-4FF9-B995-E112838C68F7}" type="slidenum">
              <a:rPr lang="en-GB" altLang="en-US" sz="1200"/>
              <a:pPr/>
              <a:t>26</a:t>
            </a:fld>
            <a:endParaRPr lang="en-GB" altLang="en-US" sz="1200"/>
          </a:p>
        </p:txBody>
      </p:sp>
    </p:spTree>
    <p:extLst>
      <p:ext uri="{BB962C8B-B14F-4D97-AF65-F5344CB8AC3E}">
        <p14:creationId xmlns:p14="http://schemas.microsoft.com/office/powerpoint/2010/main" val="397896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30219" indent="-280854" eaLnBrk="0" hangingPunct="0">
              <a:spcBef>
                <a:spcPct val="30000"/>
              </a:spcBef>
              <a:defRPr sz="1200">
                <a:solidFill>
                  <a:schemeClr val="tx1"/>
                </a:solidFill>
                <a:latin typeface="Times New Roman" pitchFamily="18" charset="0"/>
              </a:defRPr>
            </a:lvl2pPr>
            <a:lvl3pPr marL="1123416" indent="-224684" eaLnBrk="0" hangingPunct="0">
              <a:spcBef>
                <a:spcPct val="30000"/>
              </a:spcBef>
              <a:defRPr sz="1200">
                <a:solidFill>
                  <a:schemeClr val="tx1"/>
                </a:solidFill>
                <a:latin typeface="Times New Roman" pitchFamily="18" charset="0"/>
              </a:defRPr>
            </a:lvl3pPr>
            <a:lvl4pPr marL="1572781" indent="-224684" eaLnBrk="0" hangingPunct="0">
              <a:spcBef>
                <a:spcPct val="30000"/>
              </a:spcBef>
              <a:defRPr sz="1200">
                <a:solidFill>
                  <a:schemeClr val="tx1"/>
                </a:solidFill>
                <a:latin typeface="Times New Roman" pitchFamily="18" charset="0"/>
              </a:defRPr>
            </a:lvl4pPr>
            <a:lvl5pPr marL="2022147" indent="-224684" eaLnBrk="0" hangingPunct="0">
              <a:spcBef>
                <a:spcPct val="30000"/>
              </a:spcBef>
              <a:defRPr sz="1200">
                <a:solidFill>
                  <a:schemeClr val="tx1"/>
                </a:solidFill>
                <a:latin typeface="Times New Roman" pitchFamily="18" charset="0"/>
              </a:defRPr>
            </a:lvl5pPr>
            <a:lvl6pPr marL="2471515" indent="-224684" eaLnBrk="0" fontAlgn="base" hangingPunct="0">
              <a:spcBef>
                <a:spcPct val="30000"/>
              </a:spcBef>
              <a:spcAft>
                <a:spcPct val="0"/>
              </a:spcAft>
              <a:defRPr sz="1200">
                <a:solidFill>
                  <a:schemeClr val="tx1"/>
                </a:solidFill>
                <a:latin typeface="Times New Roman" pitchFamily="18" charset="0"/>
              </a:defRPr>
            </a:lvl6pPr>
            <a:lvl7pPr marL="2920880" indent="-224684" eaLnBrk="0" fontAlgn="base" hangingPunct="0">
              <a:spcBef>
                <a:spcPct val="30000"/>
              </a:spcBef>
              <a:spcAft>
                <a:spcPct val="0"/>
              </a:spcAft>
              <a:defRPr sz="1200">
                <a:solidFill>
                  <a:schemeClr val="tx1"/>
                </a:solidFill>
                <a:latin typeface="Times New Roman" pitchFamily="18" charset="0"/>
              </a:defRPr>
            </a:lvl7pPr>
            <a:lvl8pPr marL="3370245" indent="-224684" eaLnBrk="0" fontAlgn="base" hangingPunct="0">
              <a:spcBef>
                <a:spcPct val="30000"/>
              </a:spcBef>
              <a:spcAft>
                <a:spcPct val="0"/>
              </a:spcAft>
              <a:defRPr sz="1200">
                <a:solidFill>
                  <a:schemeClr val="tx1"/>
                </a:solidFill>
                <a:latin typeface="Times New Roman" pitchFamily="18" charset="0"/>
              </a:defRPr>
            </a:lvl8pPr>
            <a:lvl9pPr marL="3819612" indent="-22468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4136E67-DA21-4F01-A15F-B47264CA59AC}" type="slidenum">
              <a:rPr lang="en-GB" altLang="en-US" smtClean="0"/>
              <a:pPr eaLnBrk="1" hangingPunct="1">
                <a:spcBef>
                  <a:spcPct val="0"/>
                </a:spcBef>
              </a:pPr>
              <a:t>29</a:t>
            </a:fld>
            <a:endParaRPr lang="en-GB" altLang="en-US" smtClean="0"/>
          </a:p>
        </p:txBody>
      </p:sp>
      <p:sp>
        <p:nvSpPr>
          <p:cNvPr id="64515" name="Rectangle 2"/>
          <p:cNvSpPr>
            <a:spLocks noGrp="1" noRot="1" noChangeAspect="1" noChangeArrowheads="1" noTextEdit="1"/>
          </p:cNvSpPr>
          <p:nvPr>
            <p:ph type="sldImg"/>
          </p:nvPr>
        </p:nvSpPr>
        <p:spPr>
          <a:xfrm>
            <a:off x="889000" y="733425"/>
            <a:ext cx="4891088" cy="3667125"/>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171882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32</a:t>
            </a:fld>
            <a:endParaRPr lang="en-GB" altLang="en-US" dirty="0"/>
          </a:p>
        </p:txBody>
      </p:sp>
    </p:spTree>
    <p:extLst>
      <p:ext uri="{BB962C8B-B14F-4D97-AF65-F5344CB8AC3E}">
        <p14:creationId xmlns:p14="http://schemas.microsoft.com/office/powerpoint/2010/main" val="170784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35</a:t>
            </a:fld>
            <a:endParaRPr lang="en-GB" altLang="en-US" dirty="0"/>
          </a:p>
        </p:txBody>
      </p:sp>
    </p:spTree>
    <p:extLst>
      <p:ext uri="{BB962C8B-B14F-4D97-AF65-F5344CB8AC3E}">
        <p14:creationId xmlns:p14="http://schemas.microsoft.com/office/powerpoint/2010/main" val="3063616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smtClean="0"/>
              <a:t>Click to edit master title style</a:t>
            </a:r>
            <a:br>
              <a:rPr lang="en-GB" altLang="en-US" noProof="0" smtClean="0"/>
            </a:br>
            <a:endParaRPr lang="en-GB" altLang="en-US" noProof="0" smtClean="0"/>
          </a:p>
        </p:txBody>
      </p:sp>
      <p:sp>
        <p:nvSpPr>
          <p:cNvPr id="78851" name="Rectangle 3"/>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smtClean="0"/>
              <a:t>Click to edit master subtitle style</a:t>
            </a:r>
          </a:p>
          <a:p>
            <a:pPr lvl="0"/>
            <a:endParaRPr lang="en-GB" altLang="en-US" noProof="0" smtClean="0"/>
          </a:p>
        </p:txBody>
      </p:sp>
      <p:pic>
        <p:nvPicPr>
          <p:cNvPr id="78859" name="Picture 11" descr="Logo_RGB_powerpoi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5225" y="5105400"/>
            <a:ext cx="14001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8860" name="Picture 12" descr="Slu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8158689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719138"/>
            <a:ext cx="1943100" cy="53022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11188" y="719138"/>
            <a:ext cx="5676900" cy="5302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747850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2133080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179273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111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35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2025504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295310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8363386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92977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321500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20384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8" name="Line 14"/>
          <p:cNvSpPr>
            <a:spLocks noChangeShapeType="1"/>
          </p:cNvSpPr>
          <p:nvPr/>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9" name="Text Box 15"/>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fld id="{8C84ED90-0C0D-4C03-BBBB-CFC3ED5A1ECC}" type="slidenum">
              <a:rPr lang="en-GB" altLang="en-US" sz="1200">
                <a:solidFill>
                  <a:srgbClr val="B2B2B2"/>
                </a:solidFill>
                <a:latin typeface="Arial" charset="0"/>
              </a:rPr>
              <a:pPr algn="r">
                <a:spcBef>
                  <a:spcPct val="50000"/>
                </a:spcBef>
              </a:pPr>
              <a:t>‹#›</a:t>
            </a:fld>
            <a:endParaRPr lang="en-GB" altLang="en-US" sz="1200">
              <a:solidFill>
                <a:srgbClr val="B2B2B2"/>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p:titleStyle>
    <p:body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ldham.gov.uk/forms/form/693/en/induction_for_new_governors_refresher_course_-_15_22_and_29_january_2019" TargetMode="External"/><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hyperlink" Target="http://www.oldham.gov.uk/info/200273/sports_and_leisure/1677/honeywell_centre_-_map_and_direction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hyperlink" Target="http://www.sbwgovernance.co.uk/" TargetMode="Externa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hyperlink" Target="http://www.sbwgovernance.co.uk/the-clerk" TargetMode="Externa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tmp"/><Relationship Id="rId5" Type="http://schemas.openxmlformats.org/officeDocument/2006/relationships/image" Target="../media/image19.wmf"/><Relationship Id="rId4" Type="http://schemas.openxmlformats.org/officeDocument/2006/relationships/oleObject" Target="../embeddings/Microsoft_Word_97_-_2003_Document1.doc"/></Relationships>
</file>

<file path=ppt/slides/_rels/slide15.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oldham.gov.uk/chairsofgovernor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hyperlink" Target="http://www.oldham.gov.uk/linkgoverno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endgov.co.uk/"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hat.whatsapp.com/BrsN4jxHFhX1PIk6ZwtDdY" TargetMode="External"/><Relationship Id="rId2" Type="http://schemas.openxmlformats.org/officeDocument/2006/relationships/hyperlink" Target="http://www.driveryouthtrust.com/governors" TargetMode="Externa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hyperlink" Target="http://www.oldham.gov.uk/governordocumen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tm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www.oldham.gov.uk/schoolsforum"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5.emf"/><Relationship Id="rId5" Type="http://schemas.openxmlformats.org/officeDocument/2006/relationships/oleObject" Target="../embeddings/Microsoft_Word_97_-_2003_Document2.doc"/><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hyperlink" Target="http://www.oldham.gov.uk/governordocuments" TargetMode="Externa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6.emf"/><Relationship Id="rId5" Type="http://schemas.openxmlformats.org/officeDocument/2006/relationships/package" Target="../embeddings/Microsoft_Word_Document1.docx"/><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hyperlink" Target="http://course.ncalt.com/Channel_General_Awareness" TargetMode="External"/><Relationship Id="rId1" Type="http://schemas.openxmlformats.org/officeDocument/2006/relationships/slideLayout" Target="../slideLayouts/slideLayout2.xml"/><Relationship Id="rId4" Type="http://schemas.openxmlformats.org/officeDocument/2006/relationships/image" Target="../media/image41.tm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9.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hyperlink" Target="https://inspiringgovernance.org/" TargetMode="External"/><Relationship Id="rId5" Type="http://schemas.openxmlformats.org/officeDocument/2006/relationships/image" Target="../media/image43.png"/><Relationship Id="rId4" Type="http://schemas.openxmlformats.org/officeDocument/2006/relationships/hyperlink" Target="http://www.inspiringthefuture.org/" TargetMode="External"/><Relationship Id="rId9" Type="http://schemas.openxmlformats.org/officeDocument/2006/relationships/image" Target="../media/image42.wmf"/></Relationships>
</file>

<file path=ppt/slides/_rels/slide3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intranet.oldham.gov.uk/info/20001/finance/388/a1_hr_and_payroll-faq" TargetMode="External"/><Relationship Id="rId2" Type="http://schemas.openxmlformats.org/officeDocument/2006/relationships/hyperlink" Target="https://danielbarnett.us6.list-manage.com/track/click?u=875913eab2272bcca46358ddf&amp;id=5d84435576&amp;e=99f93315f8"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1.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53.wmf"/><Relationship Id="rId4" Type="http://schemas.openxmlformats.org/officeDocument/2006/relationships/image" Target="../media/image50.wmf"/><Relationship Id="rId9"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hyperlink" Target="https://switch.egress.com/" TargetMode="Externa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11560" y="1916832"/>
            <a:ext cx="7772400" cy="888504"/>
          </a:xfrm>
          <a:solidFill>
            <a:schemeClr val="bg1"/>
          </a:solid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altLang="en-US" dirty="0" smtClean="0"/>
              <a:t>Clerks Information and Briefing </a:t>
            </a:r>
            <a:endParaRPr lang="en-GB" altLang="en-US" dirty="0"/>
          </a:p>
        </p:txBody>
      </p:sp>
      <p:sp>
        <p:nvSpPr>
          <p:cNvPr id="231427" name="Rectangle 3"/>
          <p:cNvSpPr>
            <a:spLocks noGrp="1" noChangeArrowheads="1"/>
          </p:cNvSpPr>
          <p:nvPr>
            <p:ph type="subTitle" idx="1"/>
          </p:nvPr>
        </p:nvSpPr>
        <p:spPr>
          <a:xfrm>
            <a:off x="611188" y="3048000"/>
            <a:ext cx="7696200" cy="2829272"/>
          </a:xfrm>
          <a:noFill/>
          <a:ln/>
        </p:spPr>
        <p:txBody>
          <a:bodyPr/>
          <a:lstStyle/>
          <a:p>
            <a:r>
              <a:rPr lang="en-GB" altLang="en-US" b="1" dirty="0" smtClean="0"/>
              <a:t>Gerri Barry </a:t>
            </a:r>
          </a:p>
          <a:p>
            <a:r>
              <a:rPr lang="en-GB" altLang="en-US" b="1" dirty="0" smtClean="0"/>
              <a:t>Information and Advice Service Manager</a:t>
            </a:r>
            <a:endParaRPr lang="en-GB" altLang="en-US" dirty="0" smtClean="0"/>
          </a:p>
          <a:p>
            <a:endParaRPr lang="en-GB" altLang="en-US" dirty="0" smtClean="0"/>
          </a:p>
          <a:p>
            <a:r>
              <a:rPr lang="en-GB" altLang="en-US" dirty="0" smtClean="0"/>
              <a:t>Governor </a:t>
            </a:r>
            <a:r>
              <a:rPr lang="en-GB" altLang="en-US" dirty="0"/>
              <a:t>Support Service</a:t>
            </a:r>
          </a:p>
          <a:p>
            <a:endParaRPr lang="en-GB" altLang="en-US" b="1" dirty="0" smtClean="0"/>
          </a:p>
          <a:p>
            <a:r>
              <a:rPr lang="en-GB" altLang="en-US" b="1" dirty="0" smtClean="0"/>
              <a:t>Monday 14 January 2019</a:t>
            </a:r>
          </a:p>
          <a:p>
            <a:r>
              <a:rPr lang="en-GB" altLang="en-US" b="1" dirty="0" smtClean="0"/>
              <a:t> </a:t>
            </a:r>
            <a:endParaRPr lang="en-GB" altLang="en-US" b="1" dirty="0"/>
          </a:p>
          <a:p>
            <a:endParaRPr lang="en-GB" altLang="en-US" b="1" dirty="0"/>
          </a:p>
          <a:p>
            <a:endParaRPr lang="en-GB" altLang="en-US" b="1"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dissolve">
                                      <p:cBhvr>
                                        <p:cTn id="7" dur="500"/>
                                        <p:tgtEl>
                                          <p:spTgt spid="231426"/>
                                        </p:tgtEl>
                                      </p:cBhvr>
                                    </p:animEffect>
                                  </p:childTnLst>
                                </p:cTn>
                              </p:par>
                            </p:childTnLst>
                          </p:cTn>
                        </p:par>
                        <p:par>
                          <p:cTn id="8" fill="hold" nodeType="with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1427">
                                            <p:txEl>
                                              <p:pRg st="0" end="0"/>
                                            </p:txEl>
                                          </p:spTgt>
                                        </p:tgtEl>
                                        <p:attrNameLst>
                                          <p:attrName>style.visibility</p:attrName>
                                        </p:attrNameLst>
                                      </p:cBhvr>
                                      <p:to>
                                        <p:strVal val="visible"/>
                                      </p:to>
                                    </p:set>
                                    <p:animEffect transition="in" filter="dissolve">
                                      <p:cBhvr>
                                        <p:cTn id="11" dur="500"/>
                                        <p:tgtEl>
                                          <p:spTgt spid="231427">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1427">
                                            <p:txEl>
                                              <p:pRg st="1" end="1"/>
                                            </p:txEl>
                                          </p:spTgt>
                                        </p:tgtEl>
                                        <p:attrNameLst>
                                          <p:attrName>style.visibility</p:attrName>
                                        </p:attrNameLst>
                                      </p:cBhvr>
                                      <p:to>
                                        <p:strVal val="visible"/>
                                      </p:to>
                                    </p:set>
                                    <p:animEffect transition="in" filter="dissolve">
                                      <p:cBhvr>
                                        <p:cTn id="15" dur="500"/>
                                        <p:tgtEl>
                                          <p:spTgt spid="231427">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animEffect transition="in" filter="dissolve">
                                      <p:cBhvr>
                                        <p:cTn id="19" dur="500"/>
                                        <p:tgtEl>
                                          <p:spTgt spid="231427">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31427">
                                            <p:txEl>
                                              <p:pRg st="5" end="5"/>
                                            </p:txEl>
                                          </p:spTgt>
                                        </p:tgtEl>
                                        <p:attrNameLst>
                                          <p:attrName>style.visibility</p:attrName>
                                        </p:attrNameLst>
                                      </p:cBhvr>
                                      <p:to>
                                        <p:strVal val="visible"/>
                                      </p:to>
                                    </p:set>
                                    <p:animEffect transition="in" filter="dissolve">
                                      <p:cBhvr>
                                        <p:cTn id="23" dur="500"/>
                                        <p:tgtEl>
                                          <p:spTgt spid="231427">
                                            <p:txEl>
                                              <p:pRg st="5" end="5"/>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31427">
                                            <p:txEl>
                                              <p:pRg st="6" end="6"/>
                                            </p:txEl>
                                          </p:spTgt>
                                        </p:tgtEl>
                                        <p:attrNameLst>
                                          <p:attrName>style.visibility</p:attrName>
                                        </p:attrNameLst>
                                      </p:cBhvr>
                                      <p:to>
                                        <p:strVal val="visible"/>
                                      </p:to>
                                    </p:set>
                                    <p:animEffect transition="in" filter="dissolve">
                                      <p:cBhvr>
                                        <p:cTn id="27" dur="500"/>
                                        <p:tgtEl>
                                          <p:spTgt spid="231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autoUpdateAnimBg="0"/>
      <p:bldP spid="23142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Steer </a:t>
            </a:r>
            <a:r>
              <a:rPr lang="en-GB" sz="3200" dirty="0"/>
              <a:t>the Chair</a:t>
            </a:r>
            <a:r>
              <a:rPr lang="en-GB" sz="3200" dirty="0" smtClean="0"/>
              <a:t>.</a:t>
            </a:r>
            <a:endParaRPr lang="en-GB" dirty="0"/>
          </a:p>
        </p:txBody>
      </p:sp>
      <p:sp>
        <p:nvSpPr>
          <p:cNvPr id="3" name="Content Placeholder 2"/>
          <p:cNvSpPr>
            <a:spLocks noGrp="1"/>
          </p:cNvSpPr>
          <p:nvPr>
            <p:ph idx="1"/>
          </p:nvPr>
        </p:nvSpPr>
        <p:spPr/>
        <p:txBody>
          <a:bodyPr/>
          <a:lstStyle/>
          <a:p>
            <a:r>
              <a:rPr lang="en-GB" dirty="0" smtClean="0"/>
              <a:t>Through the Chair …..</a:t>
            </a:r>
          </a:p>
          <a:p>
            <a:endParaRPr lang="en-GB" dirty="0" smtClean="0"/>
          </a:p>
          <a:p>
            <a:pPr lvl="1"/>
            <a:r>
              <a:rPr lang="en-GB" sz="2400" dirty="0" smtClean="0"/>
              <a:t>Encourage governors to ask questions – especially at the Headteacher’s report.</a:t>
            </a:r>
          </a:p>
          <a:p>
            <a:endParaRPr lang="en-GB" dirty="0" smtClean="0"/>
          </a:p>
          <a:p>
            <a:pPr lvl="1"/>
            <a:r>
              <a:rPr lang="en-GB" sz="2400" b="1" dirty="0" smtClean="0"/>
              <a:t>Remind governors </a:t>
            </a:r>
            <a:r>
              <a:rPr lang="en-GB" sz="2400" dirty="0" smtClean="0"/>
              <a:t>that if they want to talk about a staffing issue that could go to an appeal then if it’s discussed in front of all the governors then they are ‘tarnished’ and cannot sit on an appeal panel</a:t>
            </a:r>
            <a:r>
              <a:rPr lang="en-GB" dirty="0" smtClean="0"/>
              <a:t>.</a:t>
            </a:r>
          </a:p>
          <a:p>
            <a:endParaRPr lang="en-GB" dirty="0"/>
          </a:p>
        </p:txBody>
      </p:sp>
    </p:spTree>
    <p:extLst>
      <p:ext uri="{BB962C8B-B14F-4D97-AF65-F5344CB8AC3E}">
        <p14:creationId xmlns:p14="http://schemas.microsoft.com/office/powerpoint/2010/main" val="1652781405"/>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Staff governor’s email address – MUST BE SECURE		</a:t>
            </a:r>
            <a:endParaRPr lang="en-GB" dirty="0"/>
          </a:p>
        </p:txBody>
      </p:sp>
      <p:sp>
        <p:nvSpPr>
          <p:cNvPr id="3" name="Content Placeholder 2"/>
          <p:cNvSpPr>
            <a:spLocks noGrp="1"/>
          </p:cNvSpPr>
          <p:nvPr>
            <p:ph idx="1"/>
          </p:nvPr>
        </p:nvSpPr>
        <p:spPr>
          <a:xfrm>
            <a:off x="395536" y="1916832"/>
            <a:ext cx="8568952" cy="4114800"/>
          </a:xfrm>
        </p:spPr>
        <p:txBody>
          <a:bodyPr/>
          <a:lstStyle/>
          <a:p>
            <a:r>
              <a:rPr lang="en-GB" dirty="0"/>
              <a:t>Please ask staff governors </a:t>
            </a:r>
            <a:r>
              <a:rPr lang="en-GB" dirty="0" smtClean="0"/>
              <a:t>for </a:t>
            </a:r>
            <a:r>
              <a:rPr lang="en-GB" dirty="0"/>
              <a:t>the following:</a:t>
            </a:r>
          </a:p>
          <a:p>
            <a:pPr marL="628650" lvl="1" indent="-266700"/>
            <a:r>
              <a:rPr lang="en-GB" sz="2400" dirty="0"/>
              <a:t>W</a:t>
            </a:r>
            <a:r>
              <a:rPr lang="en-GB" sz="2400" dirty="0" smtClean="0"/>
              <a:t>ork </a:t>
            </a:r>
            <a:r>
              <a:rPr lang="en-GB" sz="2400" dirty="0"/>
              <a:t>email address </a:t>
            </a:r>
            <a:r>
              <a:rPr lang="en-GB" sz="2400" dirty="0" smtClean="0"/>
              <a:t>e.g. </a:t>
            </a:r>
            <a:r>
              <a:rPr lang="en-GB" sz="2400" dirty="0"/>
              <a:t>joe.king@clownacademy.org</a:t>
            </a:r>
          </a:p>
          <a:p>
            <a:pPr marL="628650" lvl="1" indent="-266700"/>
            <a:r>
              <a:rPr lang="en-GB" sz="2400" dirty="0"/>
              <a:t>Personal email </a:t>
            </a:r>
            <a:r>
              <a:rPr lang="en-GB" sz="2400" dirty="0" smtClean="0"/>
              <a:t>addresses where a work email is unavailable e.g. hotmail</a:t>
            </a:r>
            <a:r>
              <a:rPr lang="en-GB" sz="2400" dirty="0"/>
              <a:t>, gmail etc</a:t>
            </a:r>
            <a:r>
              <a:rPr lang="en-GB" sz="2400" dirty="0" smtClean="0"/>
              <a:t>.</a:t>
            </a:r>
          </a:p>
          <a:p>
            <a:pPr marL="628650" lvl="1" indent="-266700"/>
            <a:r>
              <a:rPr lang="en-GB" sz="2400" dirty="0" smtClean="0"/>
              <a:t>Egress </a:t>
            </a:r>
            <a:endParaRPr lang="en-GB" dirty="0" smtClean="0"/>
          </a:p>
          <a:p>
            <a:endParaRPr lang="en-GB" dirty="0"/>
          </a:p>
          <a:p>
            <a:r>
              <a:rPr lang="en-GB" b="1" dirty="0" smtClean="0">
                <a:solidFill>
                  <a:srgbClr val="FF0000"/>
                </a:solidFill>
              </a:rPr>
              <a:t>Avoid</a:t>
            </a:r>
            <a:r>
              <a:rPr lang="en-GB" dirty="0" smtClean="0"/>
              <a:t> obtaining the following:</a:t>
            </a:r>
          </a:p>
          <a:p>
            <a:pPr marL="628650" lvl="1" indent="-266700"/>
            <a:r>
              <a:rPr lang="en-GB" sz="2400" dirty="0" smtClean="0"/>
              <a:t>Generic email addresses i.e. </a:t>
            </a:r>
            <a:r>
              <a:rPr lang="en-GB" sz="2200" b="1" dirty="0" smtClean="0">
                <a:solidFill>
                  <a:srgbClr val="FF0000"/>
                </a:solidFill>
              </a:rPr>
              <a:t>info@</a:t>
            </a:r>
            <a:r>
              <a:rPr lang="en-GB" sz="2200" dirty="0" smtClean="0"/>
              <a:t>hogwarts.oldham.sch.uk</a:t>
            </a:r>
            <a:r>
              <a:rPr lang="en-GB" dirty="0" smtClean="0"/>
              <a:t> </a:t>
            </a:r>
            <a:r>
              <a:rPr lang="en-GB" sz="2400" dirty="0" smtClean="0"/>
              <a:t> </a:t>
            </a:r>
          </a:p>
          <a:p>
            <a:pPr marL="628650" lvl="1" indent="-266700"/>
            <a:r>
              <a:rPr lang="en-GB" sz="2400" dirty="0" smtClean="0"/>
              <a:t>A </a:t>
            </a:r>
            <a:r>
              <a:rPr lang="en-GB" sz="2400" dirty="0"/>
              <a:t>shared e</a:t>
            </a:r>
            <a:r>
              <a:rPr lang="en-GB" sz="2400" dirty="0" smtClean="0"/>
              <a:t>mail address i.e. friends, relatives or on behalf of another governors email.</a:t>
            </a:r>
          </a:p>
          <a:p>
            <a:pPr marL="457200" lvl="1" indent="0">
              <a:buNone/>
            </a:pPr>
            <a:endParaRPr lang="en-GB" sz="2400" dirty="0"/>
          </a:p>
          <a:p>
            <a:pPr marL="457200" lvl="1" indent="0">
              <a:buNone/>
            </a:pPr>
            <a:endParaRPr lang="en-GB" sz="2400" dirty="0" smtClean="0"/>
          </a:p>
        </p:txBody>
      </p:sp>
    </p:spTree>
    <p:extLst>
      <p:ext uri="{BB962C8B-B14F-4D97-AF65-F5344CB8AC3E}">
        <p14:creationId xmlns:p14="http://schemas.microsoft.com/office/powerpoint/2010/main" val="7099410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72200" y="4568186"/>
            <a:ext cx="2952328" cy="2684861"/>
            <a:chOff x="6300192" y="4581128"/>
            <a:chExt cx="2952328" cy="2684861"/>
          </a:xfrm>
        </p:grpSpPr>
        <p:pic>
          <p:nvPicPr>
            <p:cNvPr id="14338" name="Picture 2" descr="ID# 5229 - Two Stickmen Shaking Hands Puzzle - PowerPoint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581128"/>
              <a:ext cx="2952328" cy="2684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480212" y="6833941"/>
              <a:ext cx="259228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611188" y="719138"/>
            <a:ext cx="7772400" cy="621630"/>
          </a:xfrm>
        </p:spPr>
        <p:txBody>
          <a:bodyPr/>
          <a:lstStyle/>
          <a:p>
            <a:r>
              <a:rPr lang="en-GB" dirty="0" smtClean="0"/>
              <a:t>New Governors Induction Sessions	</a:t>
            </a:r>
            <a:endParaRPr lang="en-GB" dirty="0"/>
          </a:p>
        </p:txBody>
      </p:sp>
      <p:sp>
        <p:nvSpPr>
          <p:cNvPr id="3" name="Content Placeholder 2"/>
          <p:cNvSpPr>
            <a:spLocks noGrp="1"/>
          </p:cNvSpPr>
          <p:nvPr>
            <p:ph idx="1"/>
          </p:nvPr>
        </p:nvSpPr>
        <p:spPr>
          <a:xfrm>
            <a:off x="604341" y="4720522"/>
            <a:ext cx="6121560" cy="1440160"/>
          </a:xfrm>
        </p:spPr>
        <p:txBody>
          <a:bodyPr/>
          <a:lstStyle/>
          <a:p>
            <a:r>
              <a:rPr lang="en-GB" sz="2200" dirty="0" smtClean="0"/>
              <a:t>There are </a:t>
            </a:r>
            <a:r>
              <a:rPr lang="en-GB" sz="2200" b="1" dirty="0" smtClean="0">
                <a:solidFill>
                  <a:srgbClr val="FF0000"/>
                </a:solidFill>
              </a:rPr>
              <a:t>137</a:t>
            </a:r>
            <a:r>
              <a:rPr lang="en-GB" sz="2200" dirty="0" smtClean="0"/>
              <a:t> new governors in the </a:t>
            </a:r>
            <a:r>
              <a:rPr lang="en-GB" sz="2200" b="1" dirty="0" smtClean="0"/>
              <a:t>last 2 years</a:t>
            </a:r>
            <a:r>
              <a:rPr lang="en-GB" sz="2200" dirty="0" smtClean="0"/>
              <a:t> who have not completed this important training.</a:t>
            </a:r>
          </a:p>
          <a:p>
            <a:r>
              <a:rPr lang="en-GB" sz="2200" dirty="0"/>
              <a:t>T</a:t>
            </a:r>
            <a:r>
              <a:rPr lang="en-GB" sz="2200" dirty="0" smtClean="0"/>
              <a:t>his course is also a refresher course for longer serving governors.</a:t>
            </a:r>
          </a:p>
          <a:p>
            <a:pPr marL="0" indent="0">
              <a:buNone/>
            </a:pP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740612163"/>
              </p:ext>
            </p:extLst>
          </p:nvPr>
        </p:nvGraphicFramePr>
        <p:xfrm>
          <a:off x="788976" y="2566251"/>
          <a:ext cx="7416824" cy="1870861"/>
        </p:xfrm>
        <a:graphic>
          <a:graphicData uri="http://schemas.openxmlformats.org/drawingml/2006/table">
            <a:tbl>
              <a:tblPr/>
              <a:tblGrid>
                <a:gridCol w="2547053"/>
                <a:gridCol w="1990944"/>
                <a:gridCol w="1255738"/>
                <a:gridCol w="1623089"/>
              </a:tblGrid>
              <a:tr h="75138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dirty="0" smtClean="0">
                          <a:solidFill>
                            <a:srgbClr val="00B3BE"/>
                          </a:solidFill>
                          <a:effectLst/>
                        </a:rPr>
                        <a:t>Next Sessions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effectLst/>
                        </a:rPr>
                        <a:t>January 2019 </a:t>
                      </a:r>
                    </a:p>
                    <a:p>
                      <a:pPr algn="l"/>
                      <a:endParaRPr lang="en-GB" sz="1700" dirty="0" smtClean="0">
                        <a:effectLst/>
                      </a:endParaRPr>
                    </a:p>
                    <a:p>
                      <a:pPr algn="l"/>
                      <a:r>
                        <a:rPr lang="en-GB" sz="1700" dirty="0" smtClean="0">
                          <a:effectLst/>
                        </a:rPr>
                        <a:t>Tuesdays </a:t>
                      </a:r>
                      <a:r>
                        <a:rPr lang="en-GB" sz="1700" dirty="0">
                          <a:effectLst/>
                        </a:rPr>
                        <a:t>15, 22 and 29 </a:t>
                      </a:r>
                      <a:r>
                        <a:rPr lang="en-GB" sz="1700" dirty="0" smtClean="0">
                          <a:effectLst/>
                        </a:rPr>
                        <a:t>(</a:t>
                      </a:r>
                      <a:r>
                        <a:rPr lang="en-GB" sz="1700" dirty="0">
                          <a:effectLst/>
                        </a:rPr>
                        <a:t>3 session training </a:t>
                      </a:r>
                      <a:r>
                        <a:rPr lang="en-GB" sz="1700" dirty="0" smtClean="0">
                          <a:effectLst/>
                        </a:rPr>
                        <a:t>for complete</a:t>
                      </a:r>
                      <a:r>
                        <a:rPr lang="en-GB" sz="1700" baseline="0" dirty="0" smtClean="0">
                          <a:effectLst/>
                        </a:rPr>
                        <a:t> </a:t>
                      </a:r>
                      <a:r>
                        <a:rPr lang="en-GB" sz="1700" dirty="0" smtClean="0">
                          <a:effectLst/>
                        </a:rPr>
                        <a:t>course</a:t>
                      </a:r>
                      <a:r>
                        <a:rPr lang="en-GB" sz="1700" dirty="0">
                          <a:effectLst/>
                        </a:rPr>
                        <a:t>)</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rowSpan="3">
                  <a:txBody>
                    <a:bodyPr/>
                    <a:lstStyle/>
                    <a:p>
                      <a:pPr algn="l"/>
                      <a:r>
                        <a:rPr lang="en-GB" sz="1700" u="none" strike="noStrike" dirty="0">
                          <a:solidFill>
                            <a:srgbClr val="653089"/>
                          </a:solidFill>
                          <a:effectLst/>
                          <a:hlinkClick r:id="rId3"/>
                        </a:rPr>
                        <a:t>Induction for New Governors / Refresher Course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dirty="0">
                          <a:effectLst/>
                        </a:rPr>
                        <a:t>2.30-5pm </a:t>
                      </a:r>
                      <a:endParaRPr lang="en-GB" sz="1700" dirty="0" smtClean="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r>
              <a:tr h="183369">
                <a:tc vMerge="1">
                  <a:txBody>
                    <a:bodyPr/>
                    <a:lstStyle/>
                    <a:p>
                      <a:endParaRPr lang="en-GB"/>
                    </a:p>
                  </a:txBody>
                  <a:tcPr/>
                </a:tc>
                <a:tc vMerge="1">
                  <a:txBody>
                    <a:bodyPr/>
                    <a:lstStyle/>
                    <a:p>
                      <a:endParaRPr lang="en-GB"/>
                    </a:p>
                  </a:txBody>
                  <a:tcPr/>
                </a:tc>
                <a:tc gridSpan="2">
                  <a:txBody>
                    <a:bodyPr/>
                    <a:lstStyle/>
                    <a:p>
                      <a:pPr algn="l"/>
                      <a:r>
                        <a:rPr lang="en-GB" sz="1600" dirty="0" smtClean="0">
                          <a:effectLst/>
                        </a:rPr>
                        <a:t>OR</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h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r>
              <a:tr h="789273">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smtClean="0">
                          <a:effectLst/>
                        </a:rPr>
                        <a:t>6-8.30pm</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u="none" strike="noStrike" dirty="0" smtClean="0">
                          <a:solidFill>
                            <a:srgbClr val="653089"/>
                          </a:solidFill>
                          <a:effectLst/>
                          <a:hlinkClick r:id="rId4" tooltip="The Honeywell Centre"/>
                        </a:rPr>
                        <a:t>The Honeywell Centre</a:t>
                      </a:r>
                      <a:endParaRPr lang="en-GB" sz="1700" dirty="0" smtClean="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r>
            </a:tbl>
          </a:graphicData>
        </a:graphic>
      </p:graphicFrame>
      <p:sp>
        <p:nvSpPr>
          <p:cNvPr id="7" name="Rectangle 6"/>
          <p:cNvSpPr/>
          <p:nvPr/>
        </p:nvSpPr>
        <p:spPr>
          <a:xfrm>
            <a:off x="604341" y="1604065"/>
            <a:ext cx="8000107" cy="830997"/>
          </a:xfrm>
          <a:prstGeom prst="rect">
            <a:avLst/>
          </a:prstGeom>
        </p:spPr>
        <p:txBody>
          <a:bodyPr wrap="square">
            <a:spAutoFit/>
          </a:bodyPr>
          <a:lstStyle/>
          <a:p>
            <a:pPr marL="342900" indent="-342900">
              <a:buFont typeface="Arial" panose="020B0604020202020204" pitchFamily="34" charset="0"/>
              <a:buChar char="•"/>
            </a:pPr>
            <a:r>
              <a:rPr lang="en-GB" dirty="0">
                <a:solidFill>
                  <a:schemeClr val="tx1">
                    <a:lumMod val="65000"/>
                    <a:lumOff val="35000"/>
                  </a:schemeClr>
                </a:solidFill>
                <a:latin typeface="+mn-lt"/>
              </a:rPr>
              <a:t>Sign up ALL new governors (within the last </a:t>
            </a:r>
            <a:r>
              <a:rPr lang="en-GB" dirty="0" smtClean="0">
                <a:solidFill>
                  <a:schemeClr val="tx1">
                    <a:lumMod val="65000"/>
                    <a:lumOff val="35000"/>
                  </a:schemeClr>
                </a:solidFill>
                <a:latin typeface="+mn-lt"/>
              </a:rPr>
              <a:t>24 </a:t>
            </a:r>
            <a:r>
              <a:rPr lang="en-GB" dirty="0">
                <a:solidFill>
                  <a:schemeClr val="tx1">
                    <a:lumMod val="65000"/>
                    <a:lumOff val="35000"/>
                  </a:schemeClr>
                </a:solidFill>
                <a:latin typeface="+mn-lt"/>
              </a:rPr>
              <a:t>months) on to the ‘Induction for New Governors’ </a:t>
            </a:r>
            <a:r>
              <a:rPr lang="en-GB" dirty="0" smtClean="0">
                <a:solidFill>
                  <a:schemeClr val="tx1">
                    <a:lumMod val="65000"/>
                    <a:lumOff val="35000"/>
                  </a:schemeClr>
                </a:solidFill>
                <a:latin typeface="+mn-lt"/>
              </a:rPr>
              <a:t>course</a:t>
            </a:r>
          </a:p>
        </p:txBody>
      </p:sp>
    </p:spTree>
    <p:extLst>
      <p:ext uri="{BB962C8B-B14F-4D97-AF65-F5344CB8AC3E}">
        <p14:creationId xmlns:p14="http://schemas.microsoft.com/office/powerpoint/2010/main" val="8738197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GB" altLang="en-US" dirty="0" smtClean="0"/>
              <a:t>A Guide to Governor Induction</a:t>
            </a:r>
          </a:p>
        </p:txBody>
      </p:sp>
      <p:pic>
        <p:nvPicPr>
          <p:cNvPr id="60420"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89" y="1556020"/>
            <a:ext cx="7598699" cy="2924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683568" y="4749340"/>
            <a:ext cx="6624662" cy="797860"/>
          </a:xfrm>
        </p:spPr>
        <p:txBody>
          <a:bodyPr/>
          <a:lstStyle/>
          <a:p>
            <a:r>
              <a:rPr lang="en-GB" dirty="0" smtClean="0">
                <a:hlinkClick r:id="rId5"/>
              </a:rPr>
              <a:t>www.sbwgovernance.co.uk/the-clerk</a:t>
            </a:r>
            <a:r>
              <a:rPr lang="en-GB" dirty="0" smtClean="0"/>
              <a:t>  </a:t>
            </a:r>
            <a:endParaRPr lang="en-GB" dirty="0"/>
          </a:p>
        </p:txBody>
      </p:sp>
      <p:pic>
        <p:nvPicPr>
          <p:cNvPr id="60422" name="Picture 6" descr="Image result for sbw governa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5837371"/>
            <a:ext cx="5195814" cy="847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3207125126"/>
              </p:ext>
            </p:extLst>
          </p:nvPr>
        </p:nvGraphicFramePr>
        <p:xfrm>
          <a:off x="1043608" y="5590206"/>
          <a:ext cx="1634656" cy="1094651"/>
        </p:xfrm>
        <a:graphic>
          <a:graphicData uri="http://schemas.openxmlformats.org/presentationml/2006/ole">
            <mc:AlternateContent xmlns:mc="http://schemas.openxmlformats.org/markup-compatibility/2006">
              <mc:Choice xmlns:v="urn:schemas-microsoft-com:vml" Requires="v">
                <p:oleObj spid="_x0000_s14385" name="Acrobat Document" showAsIcon="1" r:id="rId7" imgW="914400" imgH="771480" progId="Acrobat.Document.2017">
                  <p:embed/>
                </p:oleObj>
              </mc:Choice>
              <mc:Fallback>
                <p:oleObj name="Acrobat Document" showAsIcon="1" r:id="rId7" imgW="914400" imgH="771480" progId="Acrobat.Document.2017">
                  <p:embed/>
                  <p:pic>
                    <p:nvPicPr>
                      <p:cNvPr id="0" name=""/>
                      <p:cNvPicPr/>
                      <p:nvPr/>
                    </p:nvPicPr>
                    <p:blipFill>
                      <a:blip r:embed="rId8"/>
                      <a:stretch>
                        <a:fillRect/>
                      </a:stretch>
                    </p:blipFill>
                    <p:spPr>
                      <a:xfrm>
                        <a:off x="1043608" y="5590206"/>
                        <a:ext cx="1634656" cy="1094651"/>
                      </a:xfrm>
                      <a:prstGeom prst="rect">
                        <a:avLst/>
                      </a:prstGeom>
                    </p:spPr>
                  </p:pic>
                </p:oleObj>
              </mc:Fallback>
            </mc:AlternateContent>
          </a:graphicData>
        </a:graphic>
      </p:graphicFrame>
    </p:spTree>
    <p:extLst>
      <p:ext uri="{BB962C8B-B14F-4D97-AF65-F5344CB8AC3E}">
        <p14:creationId xmlns:p14="http://schemas.microsoft.com/office/powerpoint/2010/main" val="39288558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randombar(horizontal)">
                                      <p:cBhvr>
                                        <p:cTn id="7" dur="500"/>
                                        <p:tgtEl>
                                          <p:spTgt spid="604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500"/>
                            </p:stCondLst>
                            <p:childTnLst>
                              <p:par>
                                <p:cTn id="22" presetID="6" presetClass="entr" presetSubtype="16" fill="hold" nodeType="afterEffect">
                                  <p:stCondLst>
                                    <p:cond delay="0"/>
                                  </p:stCondLst>
                                  <p:childTnLst>
                                    <p:set>
                                      <p:cBhvr>
                                        <p:cTn id="23" dur="1" fill="hold">
                                          <p:stCondLst>
                                            <p:cond delay="0"/>
                                          </p:stCondLst>
                                        </p:cTn>
                                        <p:tgtEl>
                                          <p:spTgt spid="60422"/>
                                        </p:tgtEl>
                                        <p:attrNameLst>
                                          <p:attrName>style.visibility</p:attrName>
                                        </p:attrNameLst>
                                      </p:cBhvr>
                                      <p:to>
                                        <p:strVal val="visible"/>
                                      </p:to>
                                    </p:set>
                                    <p:animEffect transition="in" filter="circle(in)">
                                      <p:cBhvr>
                                        <p:cTn id="24" dur="2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5112940" cy="621630"/>
          </a:xfrm>
        </p:spPr>
        <p:txBody>
          <a:bodyPr/>
          <a:lstStyle/>
          <a:p>
            <a:r>
              <a:rPr lang="en-GB" dirty="0" smtClean="0"/>
              <a:t>Spring term agenda items</a:t>
            </a:r>
            <a:br>
              <a:rPr lang="en-GB" dirty="0" smtClean="0"/>
            </a:br>
            <a:endParaRPr lang="en-GB" sz="2400" dirty="0">
              <a:solidFill>
                <a:srgbClr val="007A87"/>
              </a:solidFill>
            </a:endParaRPr>
          </a:p>
        </p:txBody>
      </p:sp>
      <p:sp>
        <p:nvSpPr>
          <p:cNvPr id="3" name="Content Placeholder 2"/>
          <p:cNvSpPr>
            <a:spLocks noGrp="1"/>
          </p:cNvSpPr>
          <p:nvPr>
            <p:ph idx="1"/>
          </p:nvPr>
        </p:nvSpPr>
        <p:spPr>
          <a:xfrm>
            <a:off x="611560" y="2261971"/>
            <a:ext cx="4176464" cy="4104456"/>
          </a:xfrm>
        </p:spPr>
        <p:txBody>
          <a:bodyPr/>
          <a:lstStyle/>
          <a:p>
            <a:r>
              <a:rPr lang="en-GB" b="1" dirty="0" smtClean="0"/>
              <a:t>Spring Term Agenda 2019</a:t>
            </a:r>
          </a:p>
          <a:p>
            <a:endParaRPr lang="en-GB" b="1" dirty="0"/>
          </a:p>
          <a:p>
            <a:endParaRPr lang="en-GB" dirty="0" smtClean="0"/>
          </a:p>
          <a:p>
            <a:endParaRPr lang="en-GB"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282201262"/>
              </p:ext>
            </p:extLst>
          </p:nvPr>
        </p:nvGraphicFramePr>
        <p:xfrm>
          <a:off x="1403648" y="3717032"/>
          <a:ext cx="1922512" cy="1622120"/>
        </p:xfrm>
        <a:graphic>
          <a:graphicData uri="http://schemas.openxmlformats.org/presentationml/2006/ole">
            <mc:AlternateContent xmlns:mc="http://schemas.openxmlformats.org/markup-compatibility/2006">
              <mc:Choice xmlns:v="urn:schemas-microsoft-com:vml" Requires="v">
                <p:oleObj spid="_x0000_s13415" name="Document" showAsIcon="1" r:id="rId4" imgW="914400" imgH="771480" progId="Word.Document.8">
                  <p:embed/>
                </p:oleObj>
              </mc:Choice>
              <mc:Fallback>
                <p:oleObj name="Document" showAsIcon="1" r:id="rId4" imgW="914400" imgH="771480" progId="Word.Document.8">
                  <p:embed/>
                  <p:pic>
                    <p:nvPicPr>
                      <p:cNvPr id="0" name=""/>
                      <p:cNvPicPr/>
                      <p:nvPr/>
                    </p:nvPicPr>
                    <p:blipFill>
                      <a:blip r:embed="rId5"/>
                      <a:stretch>
                        <a:fillRect/>
                      </a:stretch>
                    </p:blipFill>
                    <p:spPr>
                      <a:xfrm>
                        <a:off x="1403648" y="3717032"/>
                        <a:ext cx="1922512" cy="1622120"/>
                      </a:xfrm>
                      <a:prstGeom prst="rect">
                        <a:avLst/>
                      </a:prstGeom>
                    </p:spPr>
                  </p:pic>
                </p:oleObj>
              </mc:Fallback>
            </mc:AlternateContent>
          </a:graphicData>
        </a:graphic>
      </p:graphicFrame>
      <p:pic>
        <p:nvPicPr>
          <p:cNvPr id="5" name="Picture 4" descr="Screen Clipping"/>
          <p:cNvPicPr>
            <a:picLocks noChangeAspect="1"/>
          </p:cNvPicPr>
          <p:nvPr/>
        </p:nvPicPr>
        <p:blipFill rotWithShape="1">
          <a:blip r:embed="rId6">
            <a:extLst>
              <a:ext uri="{28A0092B-C50C-407E-A947-70E740481C1C}">
                <a14:useLocalDpi xmlns:a14="http://schemas.microsoft.com/office/drawing/2010/main" val="0"/>
              </a:ext>
            </a:extLst>
          </a:blip>
          <a:srcRect l="7131"/>
          <a:stretch/>
        </p:blipFill>
        <p:spPr>
          <a:xfrm>
            <a:off x="4881736" y="1484784"/>
            <a:ext cx="3439596" cy="5040560"/>
          </a:xfrm>
          <a:prstGeom prst="rect">
            <a:avLst/>
          </a:prstGeom>
          <a:ln w="28575">
            <a:solidFill>
              <a:srgbClr val="00B3BE"/>
            </a:solidFill>
          </a:ln>
          <a:effectLst>
            <a:glow rad="139700">
              <a:schemeClr val="accent5">
                <a:satMod val="175000"/>
                <a:alpha val="40000"/>
              </a:schemeClr>
            </a:glow>
          </a:effectLst>
        </p:spPr>
      </p:pic>
    </p:spTree>
    <p:extLst>
      <p:ext uri="{BB962C8B-B14F-4D97-AF65-F5344CB8AC3E}">
        <p14:creationId xmlns:p14="http://schemas.microsoft.com/office/powerpoint/2010/main" val="4926269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62" y="679425"/>
            <a:ext cx="7709244" cy="746621"/>
          </a:xfrm>
        </p:spPr>
        <p:txBody>
          <a:bodyPr/>
          <a:lstStyle/>
          <a:p>
            <a:r>
              <a:rPr lang="en-GB" dirty="0" smtClean="0"/>
              <a:t>Minute template</a:t>
            </a:r>
            <a:r>
              <a:rPr lang="en-GB" sz="3200" dirty="0">
                <a:solidFill>
                  <a:srgbClr val="007A87"/>
                </a:solidFill>
              </a:rPr>
              <a:t/>
            </a:r>
            <a:br>
              <a:rPr lang="en-GB" sz="3200" dirty="0">
                <a:solidFill>
                  <a:srgbClr val="007A87"/>
                </a:solidFill>
              </a:rPr>
            </a:br>
            <a:r>
              <a:rPr lang="en-GB" dirty="0" smtClean="0"/>
              <a:t/>
            </a:r>
            <a:br>
              <a:rPr lang="en-GB" dirty="0" smtClean="0"/>
            </a:br>
            <a:endParaRPr lang="en-GB" sz="2400" dirty="0">
              <a:solidFill>
                <a:srgbClr val="007A87"/>
              </a:solidFill>
            </a:endParaRPr>
          </a:p>
        </p:txBody>
      </p:sp>
      <p:sp>
        <p:nvSpPr>
          <p:cNvPr id="6" name="Content Placeholder 2"/>
          <p:cNvSpPr txBox="1">
            <a:spLocks/>
          </p:cNvSpPr>
          <p:nvPr/>
        </p:nvSpPr>
        <p:spPr bwMode="auto">
          <a:xfrm>
            <a:off x="535164" y="3041576"/>
            <a:ext cx="4108281" cy="3312368"/>
          </a:xfrm>
          <a:prstGeom prst="rect">
            <a:avLst/>
          </a:pr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sz="1800" b="1" kern="0" dirty="0" smtClean="0">
                <a:solidFill>
                  <a:srgbClr val="FF0000"/>
                </a:solidFill>
              </a:rPr>
              <a:t>RED</a:t>
            </a:r>
            <a:r>
              <a:rPr lang="en-GB" sz="1800" kern="0" dirty="0" smtClean="0"/>
              <a:t> text is standard on the template which signifies that no changes have been made.</a:t>
            </a:r>
          </a:p>
          <a:p>
            <a:pPr>
              <a:spcAft>
                <a:spcPts val="1200"/>
              </a:spcAft>
            </a:pPr>
            <a:r>
              <a:rPr lang="en-GB" sz="1800" b="1" kern="0" dirty="0" smtClean="0">
                <a:solidFill>
                  <a:schemeClr val="tx1"/>
                </a:solidFill>
              </a:rPr>
              <a:t>BLACK</a:t>
            </a:r>
            <a:r>
              <a:rPr lang="en-GB" sz="1800" kern="0" dirty="0" smtClean="0"/>
              <a:t> text is </a:t>
            </a:r>
            <a:r>
              <a:rPr lang="en-GB" sz="1800" b="1" kern="0" dirty="0" smtClean="0"/>
              <a:t>what you have typed in </a:t>
            </a:r>
            <a:r>
              <a:rPr lang="en-GB" sz="1800" kern="0" dirty="0" smtClean="0"/>
              <a:t>i.e. your minutes, changes, amendments etc.</a:t>
            </a:r>
          </a:p>
          <a:p>
            <a:pPr>
              <a:spcAft>
                <a:spcPts val="1200"/>
              </a:spcAft>
            </a:pPr>
            <a:r>
              <a:rPr lang="en-GB" sz="1800" b="1" dirty="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Yellow highlighted</a:t>
            </a:r>
            <a:r>
              <a:rPr lang="en-GB" sz="1800" b="1" kern="0" dirty="0" smtClean="0">
                <a:solidFill>
                  <a:srgbClr val="FF0000"/>
                </a:solidFill>
              </a:rPr>
              <a:t> </a:t>
            </a:r>
            <a:r>
              <a:rPr lang="en-GB" sz="1800" kern="0" dirty="0" smtClean="0"/>
              <a:t>text will always need changing or deleting.</a:t>
            </a:r>
          </a:p>
          <a:p>
            <a:pPr>
              <a:spcAft>
                <a:spcPts val="1200"/>
              </a:spcAft>
            </a:pPr>
            <a:r>
              <a:rPr lang="en-GB" sz="1800" b="1" u="sng" kern="0" dirty="0" smtClean="0">
                <a:solidFill>
                  <a:srgbClr val="3925D1"/>
                </a:solidFill>
              </a:rPr>
              <a:t>Hyperlinks</a:t>
            </a:r>
            <a:r>
              <a:rPr lang="en-GB" sz="1800" kern="0" dirty="0" smtClean="0"/>
              <a:t> are generally blue.</a:t>
            </a:r>
          </a:p>
          <a:p>
            <a:endParaRPr lang="en-GB" sz="1800" kern="0" dirty="0"/>
          </a:p>
        </p:txBody>
      </p:sp>
      <p:sp>
        <p:nvSpPr>
          <p:cNvPr id="10" name="Content Placeholder 2"/>
          <p:cNvSpPr txBox="1">
            <a:spLocks/>
          </p:cNvSpPr>
          <p:nvPr/>
        </p:nvSpPr>
        <p:spPr bwMode="auto">
          <a:xfrm>
            <a:off x="535164" y="1645214"/>
            <a:ext cx="3892820" cy="113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r>
              <a:rPr lang="en-GB" sz="2000" b="1" kern="0" dirty="0" smtClean="0"/>
              <a:t>Check the minute “fits” and that the tense is correct (past, present etc.)</a:t>
            </a:r>
          </a:p>
          <a:p>
            <a:endParaRPr lang="en-GB" sz="1800" kern="0" dirty="0" smtClean="0"/>
          </a:p>
          <a:p>
            <a:endParaRPr lang="en-GB" sz="1800" kern="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244" y="1052736"/>
            <a:ext cx="3651943" cy="5301208"/>
          </a:xfrm>
          <a:prstGeom prst="rect">
            <a:avLst/>
          </a:prstGeom>
          <a:ln w="28575">
            <a:solidFill>
              <a:srgbClr val="00B3B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24423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Assurance - Check your Minutes	</a:t>
            </a:r>
            <a:endParaRPr lang="en-GB" dirty="0"/>
          </a:p>
        </p:txBody>
      </p:sp>
      <p:sp>
        <p:nvSpPr>
          <p:cNvPr id="3" name="Content Placeholder 2"/>
          <p:cNvSpPr>
            <a:spLocks noGrp="1"/>
          </p:cNvSpPr>
          <p:nvPr>
            <p:ph idx="1"/>
          </p:nvPr>
        </p:nvSpPr>
        <p:spPr>
          <a:xfrm>
            <a:off x="611188" y="2276872"/>
            <a:ext cx="5616996" cy="3168352"/>
          </a:xfrm>
        </p:spPr>
        <p:txBody>
          <a:bodyPr/>
          <a:lstStyle/>
          <a:p>
            <a:r>
              <a:rPr lang="en-GB" dirty="0"/>
              <a:t>Please ensure that your minutes are:</a:t>
            </a:r>
          </a:p>
          <a:p>
            <a:pPr lvl="1"/>
            <a:r>
              <a:rPr lang="en-GB" sz="2400" dirty="0"/>
              <a:t>Spell checked</a:t>
            </a:r>
          </a:p>
          <a:p>
            <a:pPr lvl="1"/>
            <a:r>
              <a:rPr lang="en-GB" sz="2400" dirty="0" smtClean="0"/>
              <a:t>Double-checked</a:t>
            </a:r>
          </a:p>
          <a:p>
            <a:pPr lvl="1"/>
            <a:r>
              <a:rPr lang="en-GB" sz="2400" dirty="0" smtClean="0"/>
              <a:t>Look at formatting</a:t>
            </a:r>
          </a:p>
          <a:p>
            <a:pPr lvl="1"/>
            <a:r>
              <a:rPr lang="en-GB" sz="2400" dirty="0" smtClean="0"/>
              <a:t>Are they good enough to send to the Chair and Headteacher?</a:t>
            </a:r>
            <a:endParaRPr lang="en-GB" sz="2400" dirty="0"/>
          </a:p>
          <a:p>
            <a:endParaRPr lang="en-GB" b="1" dirty="0" smtClean="0"/>
          </a:p>
          <a:p>
            <a:r>
              <a:rPr lang="en-GB" dirty="0" smtClean="0"/>
              <a:t>Buddy </a:t>
            </a:r>
            <a:r>
              <a:rPr lang="en-GB" dirty="0"/>
              <a:t>up with another Clerk to check your minutes</a:t>
            </a:r>
          </a:p>
          <a:p>
            <a:pPr lvl="1"/>
            <a:endParaRPr lang="en-GB" sz="2400" dirty="0"/>
          </a:p>
          <a:p>
            <a:pPr marL="457200" lvl="1" indent="0">
              <a:buNone/>
            </a:pPr>
            <a:endParaRPr lang="en-GB" sz="2400" dirty="0" smtClean="0"/>
          </a:p>
        </p:txBody>
      </p:sp>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698996"/>
            <a:ext cx="2580506" cy="274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52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14338"/>
                                        </p:tgtEl>
                                        <p:attrNameLst>
                                          <p:attrName>style.visibility</p:attrName>
                                        </p:attrNameLst>
                                      </p:cBhvr>
                                      <p:to>
                                        <p:strVal val="visible"/>
                                      </p:to>
                                    </p:set>
                                    <p:animEffect transition="in" filter="wipe(down)">
                                      <p:cBhvr>
                                        <p:cTn id="41" dur="554">
                                          <p:stCondLst>
                                            <p:cond delay="0"/>
                                          </p:stCondLst>
                                        </p:cTn>
                                        <p:tgtEl>
                                          <p:spTgt spid="14338"/>
                                        </p:tgtEl>
                                      </p:cBhvr>
                                    </p:animEffect>
                                    <p:anim calcmode="lin" valueType="num">
                                      <p:cBhvr>
                                        <p:cTn id="42" dur="179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43" dur="635"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44" dur="635" tmFilter="0, 0; 0.125,0.2665; 0.25,0.4; 0.375,0.465; 0.5,0.5;  0.625,0.535; 0.75,0.6; 0.875,0.7335; 1,1">
                                          <p:stCondLst>
                                            <p:cond delay="653"/>
                                          </p:stCondLst>
                                        </p:cTn>
                                        <p:tgtEl>
                                          <p:spTgt spid="14338"/>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1302"/>
                                          </p:stCondLst>
                                        </p:cTn>
                                        <p:tgtEl>
                                          <p:spTgt spid="14338"/>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1999"/>
                                          </p:stCondLst>
                                        </p:cTn>
                                        <p:tgtEl>
                                          <p:spTgt spid="14338"/>
                                        </p:tgtEl>
                                        <p:attrNameLst>
                                          <p:attrName>ppt_y</p:attrName>
                                        </p:attrNameLst>
                                      </p:cBhvr>
                                      <p:tavLst>
                                        <p:tav tm="0" fmla="#ppt_y-sin(pi*$)/81">
                                          <p:val>
                                            <p:fltVal val="0"/>
                                          </p:val>
                                        </p:tav>
                                        <p:tav tm="100000">
                                          <p:val>
                                            <p:fltVal val="1"/>
                                          </p:val>
                                        </p:tav>
                                      </p:tavLst>
                                    </p:anim>
                                    <p:animScale>
                                      <p:cBhvr>
                                        <p:cTn id="47" dur="1">
                                          <p:stCondLst>
                                            <p:cond delay="639"/>
                                          </p:stCondLst>
                                        </p:cTn>
                                        <p:tgtEl>
                                          <p:spTgt spid="14338"/>
                                        </p:tgtEl>
                                      </p:cBhvr>
                                      <p:to x="100000" y="60000"/>
                                    </p:animScale>
                                    <p:animScale>
                                      <p:cBhvr>
                                        <p:cTn id="48" dur="1" decel="50000">
                                          <p:stCondLst>
                                            <p:cond delay="665"/>
                                          </p:stCondLst>
                                        </p:cTn>
                                        <p:tgtEl>
                                          <p:spTgt spid="14338"/>
                                        </p:tgtEl>
                                      </p:cBhvr>
                                      <p:to x="100000" y="100000"/>
                                    </p:animScale>
                                    <p:animScale>
                                      <p:cBhvr>
                                        <p:cTn id="49" dur="1">
                                          <p:stCondLst>
                                            <p:cond delay="1290"/>
                                          </p:stCondLst>
                                        </p:cTn>
                                        <p:tgtEl>
                                          <p:spTgt spid="14338"/>
                                        </p:tgtEl>
                                      </p:cBhvr>
                                      <p:to x="100000" y="80000"/>
                                    </p:animScale>
                                    <p:animScale>
                                      <p:cBhvr>
                                        <p:cTn id="50" dur="1" decel="50000">
                                          <p:stCondLst>
                                            <p:cond delay="1316"/>
                                          </p:stCondLst>
                                        </p:cTn>
                                        <p:tgtEl>
                                          <p:spTgt spid="14338"/>
                                        </p:tgtEl>
                                      </p:cBhvr>
                                      <p:to x="100000" y="100000"/>
                                    </p:animScale>
                                    <p:animScale>
                                      <p:cBhvr>
                                        <p:cTn id="51" dur="1">
                                          <p:stCondLst>
                                            <p:cond delay="1999"/>
                                          </p:stCondLst>
                                        </p:cTn>
                                        <p:tgtEl>
                                          <p:spTgt spid="14338"/>
                                        </p:tgtEl>
                                      </p:cBhvr>
                                      <p:to x="100000" y="90000"/>
                                    </p:animScale>
                                    <p:animScale>
                                      <p:cBhvr>
                                        <p:cTn id="52" dur="1" decel="50000">
                                          <p:stCondLst>
                                            <p:cond delay="1999"/>
                                          </p:stCondLst>
                                        </p:cTn>
                                        <p:tgtEl>
                                          <p:spTgt spid="14338"/>
                                        </p:tgtEl>
                                      </p:cBhvr>
                                      <p:to x="100000" y="100000"/>
                                    </p:animScale>
                                    <p:animScale>
                                      <p:cBhvr>
                                        <p:cTn id="53" dur="1">
                                          <p:stCondLst>
                                            <p:cond delay="1999"/>
                                          </p:stCondLst>
                                        </p:cTn>
                                        <p:tgtEl>
                                          <p:spTgt spid="14338"/>
                                        </p:tgtEl>
                                      </p:cBhvr>
                                      <p:to x="100000" y="95000"/>
                                    </p:animScale>
                                    <p:animScale>
                                      <p:cBhvr>
                                        <p:cTn id="54" dur="1" decel="50000">
                                          <p:stCondLst>
                                            <p:cond delay="1999"/>
                                          </p:stCondLst>
                                        </p:cTn>
                                        <p:tgtEl>
                                          <p:spTgt spid="14338"/>
                                        </p:tgtEl>
                                      </p:cBhvr>
                                      <p:to x="100000" y="100000"/>
                                    </p:animScale>
                                  </p:childTnLst>
                                </p:cTn>
                              </p:par>
                            </p:childTnLst>
                          </p:cTn>
                        </p:par>
                        <p:par>
                          <p:cTn id="55" fill="hold">
                            <p:stCondLst>
                              <p:cond delay="6000"/>
                            </p:stCondLst>
                            <p:childTnLst>
                              <p:par>
                                <p:cTn id="56" presetID="32" presetClass="emph" presetSubtype="0" fill="hold" nodeType="afterEffect">
                                  <p:stCondLst>
                                    <p:cond delay="0"/>
                                  </p:stCondLst>
                                  <p:childTnLst>
                                    <p:animRot by="120000">
                                      <p:cBhvr>
                                        <p:cTn id="57" dur="1" fill="hold">
                                          <p:stCondLst>
                                            <p:cond delay="0"/>
                                          </p:stCondLst>
                                        </p:cTn>
                                        <p:tgtEl>
                                          <p:spTgt spid="14338"/>
                                        </p:tgtEl>
                                        <p:attrNameLst>
                                          <p:attrName>r</p:attrName>
                                        </p:attrNameLst>
                                      </p:cBhvr>
                                    </p:animRot>
                                    <p:animRot by="-240000">
                                      <p:cBhvr>
                                        <p:cTn id="58" dur="2" fill="hold">
                                          <p:stCondLst>
                                            <p:cond delay="380"/>
                                          </p:stCondLst>
                                        </p:cTn>
                                        <p:tgtEl>
                                          <p:spTgt spid="14338"/>
                                        </p:tgtEl>
                                        <p:attrNameLst>
                                          <p:attrName>r</p:attrName>
                                        </p:attrNameLst>
                                      </p:cBhvr>
                                    </p:animRot>
                                    <p:animRot by="240000">
                                      <p:cBhvr>
                                        <p:cTn id="59" dur="2" fill="hold">
                                          <p:stCondLst>
                                            <p:cond delay="759"/>
                                          </p:stCondLst>
                                        </p:cTn>
                                        <p:tgtEl>
                                          <p:spTgt spid="14338"/>
                                        </p:tgtEl>
                                        <p:attrNameLst>
                                          <p:attrName>r</p:attrName>
                                        </p:attrNameLst>
                                      </p:cBhvr>
                                    </p:animRot>
                                    <p:animRot by="-240000">
                                      <p:cBhvr>
                                        <p:cTn id="60" dur="2" fill="hold">
                                          <p:stCondLst>
                                            <p:cond delay="1139"/>
                                          </p:stCondLst>
                                        </p:cTn>
                                        <p:tgtEl>
                                          <p:spTgt spid="14338"/>
                                        </p:tgtEl>
                                        <p:attrNameLst>
                                          <p:attrName>r</p:attrName>
                                        </p:attrNameLst>
                                      </p:cBhvr>
                                    </p:animRot>
                                    <p:animRot by="120000">
                                      <p:cBhvr>
                                        <p:cTn id="61" dur="2" fill="hold">
                                          <p:stCondLst>
                                            <p:cond delay="1999"/>
                                          </p:stCondLst>
                                        </p:cTn>
                                        <p:tgtEl>
                                          <p:spTgt spid="143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l="926" t="5682" b="2273"/>
          <a:stretch/>
        </p:blipFill>
        <p:spPr bwMode="auto">
          <a:xfrm>
            <a:off x="683568" y="0"/>
            <a:ext cx="77048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415127"/>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l="9495" t="7655" r="5779"/>
          <a:stretch/>
        </p:blipFill>
        <p:spPr>
          <a:xfrm>
            <a:off x="-15242" y="1196752"/>
            <a:ext cx="9159242" cy="4680520"/>
          </a:xfrm>
        </p:spPr>
      </p:pic>
    </p:spTree>
    <p:extLst>
      <p:ext uri="{BB962C8B-B14F-4D97-AF65-F5344CB8AC3E}">
        <p14:creationId xmlns:p14="http://schemas.microsoft.com/office/powerpoint/2010/main" val="3063093871"/>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0"/>
            <a:ext cx="8064896" cy="6858000"/>
          </a:xfrm>
        </p:spPr>
      </p:pic>
    </p:spTree>
    <p:extLst>
      <p:ext uri="{BB962C8B-B14F-4D97-AF65-F5344CB8AC3E}">
        <p14:creationId xmlns:p14="http://schemas.microsoft.com/office/powerpoint/2010/main" val="1599853538"/>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11188" y="719138"/>
            <a:ext cx="8065268" cy="1143000"/>
          </a:xfrm>
        </p:spPr>
        <p:txBody>
          <a:bodyPr/>
          <a:lstStyle/>
          <a:p>
            <a:pPr eaLnBrk="1" hangingPunct="1"/>
            <a:r>
              <a:rPr lang="en-GB" altLang="en-US" dirty="0" smtClean="0"/>
              <a:t>Welcome and introductions</a:t>
            </a:r>
            <a:br>
              <a:rPr lang="en-GB" altLang="en-US" dirty="0" smtClean="0"/>
            </a:br>
            <a:r>
              <a:rPr lang="en-GB" altLang="en-US" sz="2400" dirty="0" smtClean="0">
                <a:solidFill>
                  <a:srgbClr val="007A87"/>
                </a:solidFill>
              </a:rPr>
              <a:t>Clerks Briefing </a:t>
            </a:r>
            <a:r>
              <a:rPr lang="en-GB" altLang="en-US" sz="2400" dirty="0" smtClean="0"/>
              <a:t>|</a:t>
            </a:r>
            <a:r>
              <a:rPr lang="en-GB" altLang="en-US" sz="2400" dirty="0" smtClean="0">
                <a:solidFill>
                  <a:srgbClr val="007A87"/>
                </a:solidFill>
              </a:rPr>
              <a:t> Monday 14 January 2019</a:t>
            </a:r>
            <a:br>
              <a:rPr lang="en-GB" altLang="en-US" sz="2400" dirty="0" smtClean="0">
                <a:solidFill>
                  <a:srgbClr val="007A87"/>
                </a:solidFill>
              </a:rPr>
            </a:br>
            <a:endParaRPr lang="en-GB" altLang="en-US" sz="2400" dirty="0" smtClean="0">
              <a:solidFill>
                <a:srgbClr val="007A87"/>
              </a:solidFill>
            </a:endParaRPr>
          </a:p>
        </p:txBody>
      </p:sp>
      <p:sp>
        <p:nvSpPr>
          <p:cNvPr id="4099" name="Rectangle 1027"/>
          <p:cNvSpPr>
            <a:spLocks noGrp="1" noChangeArrowheads="1"/>
          </p:cNvSpPr>
          <p:nvPr>
            <p:ph type="body" idx="1"/>
          </p:nvPr>
        </p:nvSpPr>
        <p:spPr>
          <a:xfrm>
            <a:off x="611188" y="1988840"/>
            <a:ext cx="7772400" cy="4114800"/>
          </a:xfrm>
        </p:spPr>
        <p:txBody>
          <a:bodyPr/>
          <a:lstStyle/>
          <a:p>
            <a:pPr eaLnBrk="1" hangingPunct="1">
              <a:defRPr/>
            </a:pPr>
            <a:r>
              <a:rPr lang="en-GB" altLang="en-US" b="1" dirty="0" smtClean="0"/>
              <a:t>Gerri Barry</a:t>
            </a:r>
            <a:r>
              <a:rPr lang="en-GB" altLang="en-US" dirty="0" smtClean="0"/>
              <a:t/>
            </a:r>
            <a:br>
              <a:rPr lang="en-GB" altLang="en-US" dirty="0" smtClean="0"/>
            </a:br>
            <a:r>
              <a:rPr lang="en-GB" altLang="en-US" dirty="0" smtClean="0"/>
              <a:t>Information and Advice Service Manager</a:t>
            </a:r>
          </a:p>
          <a:p>
            <a:pPr marL="0" indent="0" eaLnBrk="1" hangingPunct="1">
              <a:buNone/>
              <a:defRPr/>
            </a:pPr>
            <a:endParaRPr lang="en-GB" altLang="en-US" sz="1200" dirty="0"/>
          </a:p>
          <a:p>
            <a:pPr marL="0" indent="0" eaLnBrk="1" hangingPunct="1">
              <a:spcBef>
                <a:spcPts val="0"/>
              </a:spcBef>
              <a:buFontTx/>
              <a:buNone/>
              <a:defRPr/>
            </a:pPr>
            <a:r>
              <a:rPr lang="en-GB" altLang="en-US" sz="4800" b="1" dirty="0" smtClean="0">
                <a:ln w="6600">
                  <a:solidFill>
                    <a:schemeClr val="accent2"/>
                  </a:solidFill>
                  <a:prstDash val="solid"/>
                </a:ln>
                <a:solidFill>
                  <a:srgbClr val="66CCFF"/>
                </a:solidFill>
                <a:effectLst>
                  <a:outerShdw dist="38100" dir="2700000" algn="tl" rotWithShape="0">
                    <a:schemeClr val="accent2"/>
                  </a:outerShdw>
                </a:effectLst>
              </a:rPr>
              <a:t>Happy New Year!</a:t>
            </a:r>
            <a:endParaRPr lang="en-GB" altLang="en-US" sz="4800" b="1" dirty="0" smtClean="0">
              <a:solidFill>
                <a:srgbClr val="66CCFF"/>
              </a:solidFill>
            </a:endParaRPr>
          </a:p>
          <a:p>
            <a:pPr marL="0" indent="0" eaLnBrk="1" hangingPunct="1">
              <a:buFontTx/>
              <a:buNone/>
              <a:defRPr/>
            </a:pPr>
            <a:endParaRPr lang="en-GB" altLang="en-US" sz="1400" b="1" dirty="0">
              <a:solidFill>
                <a:srgbClr val="FF0000"/>
              </a:solidFill>
            </a:endParaRPr>
          </a:p>
          <a:p>
            <a:pPr marL="0" indent="0" eaLnBrk="1" hangingPunct="1">
              <a:buFontTx/>
              <a:buNone/>
              <a:defRPr/>
            </a:pPr>
            <a:r>
              <a:rPr lang="en-GB" altLang="en-US" b="1" dirty="0" smtClean="0">
                <a:solidFill>
                  <a:srgbClr val="FF0000"/>
                </a:solidFill>
              </a:rPr>
              <a:t>PASSWORD PROTECTED WEBPAGES</a:t>
            </a:r>
          </a:p>
          <a:p>
            <a:pPr marL="0" indent="0" eaLnBrk="1" hangingPunct="1">
              <a:buFontTx/>
              <a:buNone/>
              <a:defRPr/>
            </a:pPr>
            <a:r>
              <a:rPr lang="en-GB" altLang="en-US" sz="2000" dirty="0" smtClean="0">
                <a:hlinkClick r:id="rId3"/>
              </a:rPr>
              <a:t>www.oldham.gov.uk/chairsofgovernors</a:t>
            </a:r>
            <a:endParaRPr lang="en-GB" altLang="en-US" sz="2000" dirty="0" smtClean="0"/>
          </a:p>
          <a:p>
            <a:pPr marL="0" indent="0" eaLnBrk="1" hangingPunct="1">
              <a:buFontTx/>
              <a:buNone/>
              <a:defRPr/>
            </a:pPr>
            <a:r>
              <a:rPr lang="en-GB" altLang="en-US" sz="2000" dirty="0" smtClean="0">
                <a:hlinkClick r:id="rId4"/>
              </a:rPr>
              <a:t>www.oldham.gov.uk/linkgovernor</a:t>
            </a:r>
            <a:endParaRPr lang="en-GB" altLang="en-US" sz="2000" dirty="0" smtClean="0"/>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22" y="4437112"/>
            <a:ext cx="3856909" cy="2304256"/>
          </a:xfrm>
          <a:prstGeom prst="rect">
            <a:avLst/>
          </a:prstGeom>
        </p:spPr>
      </p:pic>
    </p:spTree>
    <p:extLst>
      <p:ext uri="{BB962C8B-B14F-4D97-AF65-F5344CB8AC3E}">
        <p14:creationId xmlns:p14="http://schemas.microsoft.com/office/powerpoint/2010/main" val="18170930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fade">
                                      <p:cBhvr>
                                        <p:cTn id="12" dur="1000"/>
                                        <p:tgtEl>
                                          <p:spTgt spid="4099">
                                            <p:txEl>
                                              <p:pRg st="0" end="0"/>
                                            </p:txEl>
                                          </p:spTgt>
                                        </p:tgtEl>
                                      </p:cBhvr>
                                    </p:animEffect>
                                    <p:anim calcmode="lin" valueType="num">
                                      <p:cBhvr>
                                        <p:cTn id="13"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4099">
                                            <p:txEl>
                                              <p:pRg st="2" end="2"/>
                                            </p:txEl>
                                          </p:spTgt>
                                        </p:tgtEl>
                                        <p:attrNameLst>
                                          <p:attrName>style.visibility</p:attrName>
                                        </p:attrNameLst>
                                      </p:cBhvr>
                                      <p:to>
                                        <p:strVal val="visible"/>
                                      </p:to>
                                    </p:set>
                                    <p:animEffect transition="in" filter="fade">
                                      <p:cBhvr>
                                        <p:cTn id="18" dur="1000"/>
                                        <p:tgtEl>
                                          <p:spTgt spid="4099">
                                            <p:txEl>
                                              <p:pRg st="2" end="2"/>
                                            </p:txEl>
                                          </p:spTgt>
                                        </p:tgtEl>
                                      </p:cBhvr>
                                    </p:animEffect>
                                    <p:anim calcmode="lin" valueType="num">
                                      <p:cBhvr>
                                        <p:cTn id="19"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4099">
                                            <p:txEl>
                                              <p:pRg st="4" end="4"/>
                                            </p:txEl>
                                          </p:spTgt>
                                        </p:tgtEl>
                                        <p:attrNameLst>
                                          <p:attrName>style.visibility</p:attrName>
                                        </p:attrNameLst>
                                      </p:cBhvr>
                                      <p:to>
                                        <p:strVal val="visible"/>
                                      </p:to>
                                    </p:set>
                                    <p:animEffect transition="in" filter="fade">
                                      <p:cBhvr>
                                        <p:cTn id="24" dur="1000"/>
                                        <p:tgtEl>
                                          <p:spTgt spid="4099">
                                            <p:txEl>
                                              <p:pRg st="4" end="4"/>
                                            </p:txEl>
                                          </p:spTgt>
                                        </p:tgtEl>
                                      </p:cBhvr>
                                    </p:animEffect>
                                    <p:anim calcmode="lin" valueType="num">
                                      <p:cBhvr>
                                        <p:cTn id="25"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099">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4099">
                                            <p:txEl>
                                              <p:pRg st="5" end="5"/>
                                            </p:txEl>
                                          </p:spTgt>
                                        </p:tgtEl>
                                        <p:attrNameLst>
                                          <p:attrName>style.visibility</p:attrName>
                                        </p:attrNameLst>
                                      </p:cBhvr>
                                      <p:to>
                                        <p:strVal val="visible"/>
                                      </p:to>
                                    </p:set>
                                    <p:animEffect transition="in" filter="fade">
                                      <p:cBhvr>
                                        <p:cTn id="30" dur="1000"/>
                                        <p:tgtEl>
                                          <p:spTgt spid="4099">
                                            <p:txEl>
                                              <p:pRg st="5" end="5"/>
                                            </p:txEl>
                                          </p:spTgt>
                                        </p:tgtEl>
                                      </p:cBhvr>
                                    </p:animEffect>
                                    <p:anim calcmode="lin" valueType="num">
                                      <p:cBhvr>
                                        <p:cTn id="31"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4099">
                                            <p:txEl>
                                              <p:pRg st="5" end="5"/>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7" presetClass="entr" presetSubtype="0" fill="hold" grpId="0" nodeType="afterEffect">
                                  <p:stCondLst>
                                    <p:cond delay="0"/>
                                  </p:stCondLst>
                                  <p:childTnLst>
                                    <p:set>
                                      <p:cBhvr>
                                        <p:cTn id="35" dur="1" fill="hold">
                                          <p:stCondLst>
                                            <p:cond delay="0"/>
                                          </p:stCondLst>
                                        </p:cTn>
                                        <p:tgtEl>
                                          <p:spTgt spid="4099">
                                            <p:txEl>
                                              <p:pRg st="6" end="6"/>
                                            </p:txEl>
                                          </p:spTgt>
                                        </p:tgtEl>
                                        <p:attrNameLst>
                                          <p:attrName>style.visibility</p:attrName>
                                        </p:attrNameLst>
                                      </p:cBhvr>
                                      <p:to>
                                        <p:strVal val="visible"/>
                                      </p:to>
                                    </p:set>
                                    <p:animEffect transition="in" filter="fade">
                                      <p:cBhvr>
                                        <p:cTn id="36" dur="1000"/>
                                        <p:tgtEl>
                                          <p:spTgt spid="4099">
                                            <p:txEl>
                                              <p:pRg st="6" end="6"/>
                                            </p:txEl>
                                          </p:spTgt>
                                        </p:tgtEl>
                                      </p:cBhvr>
                                    </p:animEffect>
                                    <p:anim calcmode="lin" valueType="num">
                                      <p:cBhvr>
                                        <p:cTn id="37"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4099">
                                            <p:txEl>
                                              <p:pRg st="6" end="6"/>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14" presetClass="entr" presetSubtype="1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Other Urgent Business at full Governing Body Meetings</a:t>
            </a:r>
            <a:endParaRPr lang="en-GB" dirty="0"/>
          </a:p>
        </p:txBody>
      </p:sp>
      <p:sp>
        <p:nvSpPr>
          <p:cNvPr id="3" name="Content Placeholder 2"/>
          <p:cNvSpPr>
            <a:spLocks noGrp="1"/>
          </p:cNvSpPr>
          <p:nvPr>
            <p:ph idx="1"/>
          </p:nvPr>
        </p:nvSpPr>
        <p:spPr>
          <a:xfrm>
            <a:off x="606901" y="2420888"/>
            <a:ext cx="7772400" cy="2952328"/>
          </a:xfrm>
        </p:spPr>
        <p:txBody>
          <a:bodyPr/>
          <a:lstStyle/>
          <a:p>
            <a:r>
              <a:rPr lang="en-GB" dirty="0" smtClean="0"/>
              <a:t>If a governor wants to raise an additional agenda item then this should be agreed at the start of the meeting by the Chair and all the Governors. </a:t>
            </a:r>
          </a:p>
          <a:p>
            <a:pPr lvl="1"/>
            <a:r>
              <a:rPr lang="en-GB" sz="2400" dirty="0" smtClean="0"/>
              <a:t>Clerks should also advise if there is enough time to discuss it</a:t>
            </a:r>
          </a:p>
          <a:p>
            <a:endParaRPr lang="en-GB" dirty="0"/>
          </a:p>
          <a:p>
            <a:r>
              <a:rPr lang="en-GB" b="1" dirty="0" smtClean="0"/>
              <a:t>Clerks</a:t>
            </a:r>
            <a:r>
              <a:rPr lang="en-GB" dirty="0" smtClean="0"/>
              <a:t> </a:t>
            </a:r>
            <a:r>
              <a:rPr lang="en-GB" b="1" dirty="0" smtClean="0"/>
              <a:t>should</a:t>
            </a:r>
            <a:r>
              <a:rPr lang="en-GB" dirty="0" smtClean="0"/>
              <a:t> </a:t>
            </a:r>
            <a:r>
              <a:rPr lang="en-GB" b="1" dirty="0" smtClean="0"/>
              <a:t>remind</a:t>
            </a:r>
            <a:r>
              <a:rPr lang="en-GB" dirty="0" smtClean="0"/>
              <a:t> the Chair of this.</a:t>
            </a:r>
            <a:endParaRPr lang="en-GB" dirty="0"/>
          </a:p>
        </p:txBody>
      </p:sp>
    </p:spTree>
    <p:extLst>
      <p:ext uri="{BB962C8B-B14F-4D97-AF65-F5344CB8AC3E}">
        <p14:creationId xmlns:p14="http://schemas.microsoft.com/office/powerpoint/2010/main" val="513691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3" name="Content Placeholder 2"/>
          <p:cNvSpPr>
            <a:spLocks noGrp="1"/>
          </p:cNvSpPr>
          <p:nvPr>
            <p:ph idx="1"/>
          </p:nvPr>
        </p:nvSpPr>
        <p:spPr>
          <a:xfrm>
            <a:off x="599753" y="2636912"/>
            <a:ext cx="7772400" cy="3040359"/>
          </a:xfrm>
        </p:spPr>
        <p:txBody>
          <a:bodyPr/>
          <a:lstStyle/>
          <a:p>
            <a:r>
              <a:rPr lang="en-GB" dirty="0" smtClean="0"/>
              <a:t>There must be an </a:t>
            </a:r>
            <a:r>
              <a:rPr lang="en-GB" sz="2800" b="1" dirty="0" smtClean="0">
                <a:solidFill>
                  <a:srgbClr val="FF0000"/>
                </a:solidFill>
              </a:rPr>
              <a:t>action</a:t>
            </a:r>
            <a:r>
              <a:rPr lang="en-GB" dirty="0" smtClean="0"/>
              <a:t> in the minutes!</a:t>
            </a:r>
          </a:p>
          <a:p>
            <a:endParaRPr lang="en-GB" dirty="0"/>
          </a:p>
          <a:p>
            <a:r>
              <a:rPr lang="en-GB" b="1" dirty="0" smtClean="0"/>
              <a:t>Remind</a:t>
            </a:r>
            <a:r>
              <a:rPr lang="en-GB" dirty="0" smtClean="0"/>
              <a:t> the Chair if the governors skip over it!!!</a:t>
            </a:r>
            <a:endParaRPr lang="en-GB" dirty="0"/>
          </a:p>
        </p:txBody>
      </p:sp>
    </p:spTree>
    <p:extLst>
      <p:ext uri="{BB962C8B-B14F-4D97-AF65-F5344CB8AC3E}">
        <p14:creationId xmlns:p14="http://schemas.microsoft.com/office/powerpoint/2010/main" val="14420666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765646"/>
          </a:xfrm>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3" name="Content Placeholder 2"/>
          <p:cNvSpPr>
            <a:spLocks noGrp="1"/>
          </p:cNvSpPr>
          <p:nvPr>
            <p:ph idx="1"/>
          </p:nvPr>
        </p:nvSpPr>
        <p:spPr>
          <a:xfrm>
            <a:off x="522314" y="1978734"/>
            <a:ext cx="8013862" cy="2125101"/>
          </a:xfrm>
        </p:spPr>
        <p:txBody>
          <a:bodyPr/>
          <a:lstStyle/>
          <a:p>
            <a:pPr lvl="1">
              <a:spcAft>
                <a:spcPts val="1200"/>
              </a:spcAft>
            </a:pPr>
            <a:r>
              <a:rPr lang="en-GB" dirty="0" smtClean="0"/>
              <a:t>Governors </a:t>
            </a:r>
            <a:r>
              <a:rPr lang="en-GB" dirty="0"/>
              <a:t>are asked to ensure that they are fully aware of their responsibility around SEND statutory guidance and to be aware that Ofsted Inspectors will be returning to Oldham in March/April 2019. </a:t>
            </a:r>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4725144"/>
            <a:ext cx="2769945" cy="1920573"/>
          </a:xfrm>
          <a:prstGeom prst="rect">
            <a:avLst/>
          </a:prstGeom>
          <a:effectLst>
            <a:outerShdw blurRad="63500" sx="102000" sy="102000" algn="ctr" rotWithShape="0">
              <a:prstClr val="black">
                <a:alpha val="40000"/>
              </a:prstClr>
            </a:outerShdw>
          </a:effectLst>
        </p:spPr>
      </p:pic>
      <p:sp>
        <p:nvSpPr>
          <p:cNvPr id="5" name="Content Placeholder 2"/>
          <p:cNvSpPr txBox="1">
            <a:spLocks/>
          </p:cNvSpPr>
          <p:nvPr/>
        </p:nvSpPr>
        <p:spPr bwMode="auto">
          <a:xfrm>
            <a:off x="490457" y="3302531"/>
            <a:ext cx="7681943" cy="185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lvl="1">
              <a:spcAft>
                <a:spcPts val="1200"/>
              </a:spcAft>
            </a:pPr>
            <a:r>
              <a:rPr lang="en-GB" kern="0" dirty="0" smtClean="0"/>
              <a:t>The SEND Governance Review Guide has been launched, focusing on how the governing board can support high quality outcomes for learners with SEND. The document aims to ensure that governors are able to properly interrogate SEND support and planning.</a:t>
            </a:r>
          </a:p>
        </p:txBody>
      </p:sp>
      <p:sp>
        <p:nvSpPr>
          <p:cNvPr id="7" name="Content Placeholder 2"/>
          <p:cNvSpPr txBox="1">
            <a:spLocks/>
          </p:cNvSpPr>
          <p:nvPr/>
        </p:nvSpPr>
        <p:spPr bwMode="auto">
          <a:xfrm>
            <a:off x="614924" y="1382682"/>
            <a:ext cx="7921252" cy="47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b="1" kern="0" dirty="0" smtClean="0"/>
              <a:t>Item 16.1 - Send Governance Review Guide</a:t>
            </a:r>
            <a:endParaRPr lang="en-GB" sz="1100" kern="0" dirty="0" smtClean="0"/>
          </a:p>
        </p:txBody>
      </p:sp>
      <p:sp>
        <p:nvSpPr>
          <p:cNvPr id="8" name="Content Placeholder 2"/>
          <p:cNvSpPr txBox="1">
            <a:spLocks/>
          </p:cNvSpPr>
          <p:nvPr/>
        </p:nvSpPr>
        <p:spPr bwMode="auto">
          <a:xfrm>
            <a:off x="530948" y="5206348"/>
            <a:ext cx="4911998" cy="95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lvl="1">
              <a:spcAft>
                <a:spcPts val="1200"/>
              </a:spcAft>
            </a:pPr>
            <a:r>
              <a:rPr lang="en-GB" sz="2400" kern="0" dirty="0" smtClean="0"/>
              <a:t>Available to download from </a:t>
            </a:r>
            <a:r>
              <a:rPr lang="en-GB" sz="2400" kern="0" dirty="0" smtClean="0">
                <a:hlinkClick r:id="rId3"/>
              </a:rPr>
              <a:t>https://sendgov.co.uk</a:t>
            </a:r>
            <a:r>
              <a:rPr lang="en-GB" sz="2400" kern="0" dirty="0" smtClean="0"/>
              <a:t> </a:t>
            </a:r>
            <a:endParaRPr lang="en-GB" kern="0" dirty="0"/>
          </a:p>
        </p:txBody>
      </p:sp>
    </p:spTree>
    <p:extLst>
      <p:ext uri="{BB962C8B-B14F-4D97-AF65-F5344CB8AC3E}">
        <p14:creationId xmlns:p14="http://schemas.microsoft.com/office/powerpoint/2010/main" val="29691187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3" name="Content Placeholder 2"/>
          <p:cNvSpPr>
            <a:spLocks noGrp="1"/>
          </p:cNvSpPr>
          <p:nvPr>
            <p:ph idx="1"/>
          </p:nvPr>
        </p:nvSpPr>
        <p:spPr>
          <a:xfrm>
            <a:off x="611188" y="1484784"/>
            <a:ext cx="7772400" cy="4968552"/>
          </a:xfrm>
        </p:spPr>
        <p:txBody>
          <a:bodyPr/>
          <a:lstStyle/>
          <a:p>
            <a:pPr>
              <a:spcAft>
                <a:spcPts val="600"/>
              </a:spcAft>
            </a:pPr>
            <a:r>
              <a:rPr lang="en-GB" b="1" dirty="0" smtClean="0"/>
              <a:t>Item 16.2 </a:t>
            </a:r>
            <a:r>
              <a:rPr lang="en-GB" b="1" dirty="0"/>
              <a:t>- SEND Resources for </a:t>
            </a:r>
            <a:r>
              <a:rPr lang="en-GB" b="1" dirty="0" smtClean="0"/>
              <a:t>Governors</a:t>
            </a:r>
            <a:endParaRPr lang="en-GB" sz="1100" dirty="0"/>
          </a:p>
          <a:p>
            <a:pPr lvl="1">
              <a:spcAft>
                <a:spcPts val="1200"/>
              </a:spcAft>
            </a:pPr>
            <a:r>
              <a:rPr lang="en-GB" sz="2400" dirty="0" smtClean="0"/>
              <a:t>Governors </a:t>
            </a:r>
            <a:r>
              <a:rPr lang="en-GB" sz="2400" dirty="0"/>
              <a:t>to note that there are useful resources for governors with responsibility for </a:t>
            </a:r>
            <a:r>
              <a:rPr lang="en-GB" sz="2400" dirty="0" smtClean="0"/>
              <a:t>SEND available </a:t>
            </a:r>
            <a:r>
              <a:rPr lang="en-GB" sz="2400" dirty="0"/>
              <a:t>from the Driver Youth Trust. </a:t>
            </a:r>
            <a:r>
              <a:rPr lang="en-GB" sz="2400" dirty="0" smtClean="0">
                <a:hlinkClick r:id="rId2"/>
              </a:rPr>
              <a:t>www.driveryouthtrust.com/governors</a:t>
            </a:r>
            <a:r>
              <a:rPr lang="en-GB" sz="2400" dirty="0" smtClean="0"/>
              <a:t>  </a:t>
            </a:r>
          </a:p>
          <a:p>
            <a:r>
              <a:rPr lang="en-GB" b="1" dirty="0" smtClean="0"/>
              <a:t>Item 16.3 - SEND </a:t>
            </a:r>
            <a:r>
              <a:rPr lang="en-GB" b="1" dirty="0"/>
              <a:t>WhatsApp </a:t>
            </a:r>
            <a:r>
              <a:rPr lang="en-GB" b="1" dirty="0" smtClean="0"/>
              <a:t>group</a:t>
            </a:r>
            <a:endParaRPr lang="en-GB" dirty="0"/>
          </a:p>
          <a:p>
            <a:pPr lvl="1">
              <a:spcAft>
                <a:spcPts val="600"/>
              </a:spcAft>
            </a:pPr>
            <a:r>
              <a:rPr lang="en-GB" sz="2400" dirty="0"/>
              <a:t>Governors should note that as well as the Oldham Governors Facebook page, governors and staff with a SEND responsibility are welcome to join a WhatsApp group and all are welcome to ask questions on the site or share thoughts: </a:t>
            </a:r>
            <a:endParaRPr lang="en-GB" sz="2400" dirty="0" smtClean="0"/>
          </a:p>
          <a:p>
            <a:pPr marL="457200" lvl="1" indent="0">
              <a:spcAft>
                <a:spcPts val="600"/>
              </a:spcAft>
              <a:buNone/>
            </a:pPr>
            <a:r>
              <a:rPr lang="en-GB" u="sng" dirty="0" smtClean="0">
                <a:hlinkClick r:id="rId3"/>
              </a:rPr>
              <a:t>https</a:t>
            </a:r>
            <a:r>
              <a:rPr lang="en-GB" u="sng" dirty="0">
                <a:hlinkClick r:id="rId3"/>
              </a:rPr>
              <a:t>://chat.whatsapp.com/BrsN4jxHFhX1PIk6ZwtDdY</a:t>
            </a:r>
            <a:r>
              <a:rPr lang="en-GB" dirty="0"/>
              <a:t> </a:t>
            </a:r>
            <a:endParaRPr lang="en-GB" sz="2400" dirty="0"/>
          </a:p>
          <a:p>
            <a:pPr>
              <a:spcAft>
                <a:spcPts val="1200"/>
              </a:spcAft>
            </a:pP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5445224"/>
            <a:ext cx="1296144" cy="1296144"/>
          </a:xfrm>
          <a:prstGeom prst="rect">
            <a:avLst/>
          </a:prstGeom>
        </p:spPr>
      </p:pic>
    </p:spTree>
    <p:extLst>
      <p:ext uri="{BB962C8B-B14F-4D97-AF65-F5344CB8AC3E}">
        <p14:creationId xmlns:p14="http://schemas.microsoft.com/office/powerpoint/2010/main" val="7998850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3" name="Content Placeholder 2"/>
          <p:cNvSpPr>
            <a:spLocks noGrp="1"/>
          </p:cNvSpPr>
          <p:nvPr>
            <p:ph idx="1"/>
          </p:nvPr>
        </p:nvSpPr>
        <p:spPr>
          <a:xfrm>
            <a:off x="611188" y="1502098"/>
            <a:ext cx="7763555" cy="720080"/>
          </a:xfrm>
        </p:spPr>
        <p:txBody>
          <a:bodyPr/>
          <a:lstStyle/>
          <a:p>
            <a:pPr>
              <a:spcAft>
                <a:spcPts val="600"/>
              </a:spcAft>
            </a:pPr>
            <a:r>
              <a:rPr lang="en-GB" b="1" dirty="0" smtClean="0"/>
              <a:t>Item 16.4 </a:t>
            </a:r>
            <a:r>
              <a:rPr lang="en-GB" b="1" dirty="0"/>
              <a:t>- School Website SEND </a:t>
            </a:r>
            <a:r>
              <a:rPr lang="en-GB" b="1" dirty="0" smtClean="0"/>
              <a:t>Information</a:t>
            </a:r>
          </a:p>
          <a:p>
            <a:pPr marL="0" indent="0">
              <a:spcAft>
                <a:spcPts val="1200"/>
              </a:spcAft>
              <a:buNone/>
            </a:pPr>
            <a:endParaRPr lang="en-GB" dirty="0"/>
          </a:p>
        </p:txBody>
      </p:sp>
      <p:sp>
        <p:nvSpPr>
          <p:cNvPr id="7" name="Content Placeholder 2"/>
          <p:cNvSpPr txBox="1">
            <a:spLocks/>
          </p:cNvSpPr>
          <p:nvPr/>
        </p:nvSpPr>
        <p:spPr bwMode="auto">
          <a:xfrm>
            <a:off x="584236" y="2053678"/>
            <a:ext cx="5575183" cy="384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lvl="1">
              <a:spcAft>
                <a:spcPts val="600"/>
              </a:spcAft>
            </a:pPr>
            <a:r>
              <a:rPr lang="en-GB" sz="2400" kern="0" dirty="0" smtClean="0"/>
              <a:t>Governors are asked to ensure that the school website is up-to-date, web links are working and that it meets statutory requirements regarding SEND. </a:t>
            </a:r>
          </a:p>
          <a:p>
            <a:pPr lvl="1">
              <a:spcAft>
                <a:spcPts val="600"/>
              </a:spcAft>
            </a:pPr>
            <a:r>
              <a:rPr lang="en-GB" sz="2400" kern="0" dirty="0" smtClean="0"/>
              <a:t>All parents and carers of SEND pupils should have been given the Oldham’s SEND Local Offer leaflet, either hard copy or electronically. </a:t>
            </a:r>
            <a:endParaRPr lang="en-GB" kern="0" dirty="0"/>
          </a:p>
        </p:txBody>
      </p:sp>
      <p:sp>
        <p:nvSpPr>
          <p:cNvPr id="8" name="Rectangle 7"/>
          <p:cNvSpPr/>
          <p:nvPr/>
        </p:nvSpPr>
        <p:spPr>
          <a:xfrm>
            <a:off x="0" y="6093296"/>
            <a:ext cx="8964487" cy="461665"/>
          </a:xfrm>
          <a:prstGeom prst="rect">
            <a:avLst/>
          </a:prstGeom>
        </p:spPr>
        <p:txBody>
          <a:bodyPr wrap="square">
            <a:spAutoFit/>
          </a:bodyPr>
          <a:lstStyle/>
          <a:p>
            <a:pPr lvl="1" algn="ctr">
              <a:spcAft>
                <a:spcPts val="600"/>
              </a:spcAft>
            </a:pPr>
            <a:r>
              <a:rPr lang="en-GB" kern="0" dirty="0">
                <a:latin typeface="+mn-lt"/>
              </a:rPr>
              <a:t>Also accessible via </a:t>
            </a:r>
            <a:r>
              <a:rPr lang="en-GB" kern="0" dirty="0">
                <a:latin typeface="+mn-lt"/>
                <a:hlinkClick r:id="rId2"/>
              </a:rPr>
              <a:t>www.oldham.gov.uk/governordocuments</a:t>
            </a:r>
            <a:endParaRPr lang="en-GB" kern="0" dirty="0">
              <a:latin typeface="+mn-lt"/>
            </a:endParaRP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2263892"/>
            <a:ext cx="2426693" cy="3518434"/>
          </a:xfrm>
          <a:prstGeom prst="rect">
            <a:avLst/>
          </a:prstGeom>
          <a:ln w="28575">
            <a:solidFill>
              <a:srgbClr val="00B3B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2563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1188" y="719138"/>
            <a:ext cx="7772400" cy="693737"/>
          </a:xfrm>
        </p:spPr>
        <p:txBody>
          <a:bodyPr/>
          <a:lstStyle/>
          <a:p>
            <a:r>
              <a:rPr lang="en-GB" altLang="en-US" dirty="0" smtClean="0"/>
              <a:t>SEND Local Offer – NEW Information</a:t>
            </a:r>
          </a:p>
        </p:txBody>
      </p:sp>
      <p:pic>
        <p:nvPicPr>
          <p:cNvPr id="2" name="Content Placeholder 1" descr="Screen Clipping"/>
          <p:cNvPicPr>
            <a:picLocks noGrp="1" noChangeAspect="1"/>
          </p:cNvPicPr>
          <p:nvPr>
            <p:ph idx="1"/>
          </p:nvPr>
        </p:nvPicPr>
        <p:blipFill>
          <a:blip r:embed="rId3"/>
          <a:stretch>
            <a:fillRect/>
          </a:stretch>
        </p:blipFill>
        <p:spPr>
          <a:xfrm>
            <a:off x="5696221" y="1367326"/>
            <a:ext cx="2875435" cy="4161728"/>
          </a:xfrm>
          <a:effectLst>
            <a:outerShdw blurRad="292100" dist="139700" dir="2700000" algn="tl" rotWithShape="0">
              <a:srgbClr val="333333">
                <a:alpha val="65000"/>
              </a:srgbClr>
            </a:outerShdw>
          </a:effectLst>
        </p:spPr>
      </p:pic>
      <p:sp>
        <p:nvSpPr>
          <p:cNvPr id="6" name="Rectangle 5"/>
          <p:cNvSpPr/>
          <p:nvPr/>
        </p:nvSpPr>
        <p:spPr>
          <a:xfrm>
            <a:off x="5490988" y="6381328"/>
            <a:ext cx="3492500" cy="368300"/>
          </a:xfrm>
          <a:prstGeom prst="rect">
            <a:avLst/>
          </a:prstGeom>
        </p:spPr>
        <p:txBody>
          <a:bodyPr wrap="none">
            <a:spAutoFit/>
          </a:bodyPr>
          <a:lstStyle/>
          <a:p>
            <a:pPr>
              <a:defRPr/>
            </a:pPr>
            <a:r>
              <a:rPr lang="en-GB" sz="1800" b="1" dirty="0">
                <a:solidFill>
                  <a:srgbClr val="007A87"/>
                </a:solidFill>
                <a:latin typeface="+mn-lt"/>
              </a:rPr>
              <a:t>www.oldham.gov.uk/localoffer</a:t>
            </a: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0" y="1412874"/>
            <a:ext cx="4891478" cy="5221073"/>
          </a:xfrm>
          <a:prstGeom prst="rect">
            <a:avLst/>
          </a:prstGeom>
        </p:spPr>
      </p:pic>
      <p:sp>
        <p:nvSpPr>
          <p:cNvPr id="5" name="Right Arrow 4"/>
          <p:cNvSpPr/>
          <p:nvPr/>
        </p:nvSpPr>
        <p:spPr>
          <a:xfrm rot="21175194">
            <a:off x="142546" y="3289106"/>
            <a:ext cx="2448272" cy="720080"/>
          </a:xfrm>
          <a:prstGeom prst="rightArrow">
            <a:avLst/>
          </a:prstGeom>
          <a:solidFill>
            <a:srgbClr val="00B3BE"/>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New Animated Banner</a:t>
            </a:r>
            <a:endParaRPr lang="en-GB" sz="1600" dirty="0"/>
          </a:p>
        </p:txBody>
      </p:sp>
      <p:sp>
        <p:nvSpPr>
          <p:cNvPr id="7" name="Left Arrow 6"/>
          <p:cNvSpPr/>
          <p:nvPr/>
        </p:nvSpPr>
        <p:spPr>
          <a:xfrm>
            <a:off x="5314598" y="5647129"/>
            <a:ext cx="2969444" cy="684667"/>
          </a:xfrm>
          <a:prstGeom prst="leftArrow">
            <a:avLst/>
          </a:prstGeom>
          <a:solidFill>
            <a:srgbClr val="00B3BE"/>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New Buttons and content added</a:t>
            </a:r>
            <a:endParaRPr lang="en-GB" sz="1400" dirty="0"/>
          </a:p>
        </p:txBody>
      </p:sp>
    </p:spTree>
    <p:extLst>
      <p:ext uri="{BB962C8B-B14F-4D97-AF65-F5344CB8AC3E}">
        <p14:creationId xmlns:p14="http://schemas.microsoft.com/office/powerpoint/2010/main" val="17878786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30507" t="36193" r="6986" b="42747"/>
          <a:stretch/>
        </p:blipFill>
        <p:spPr bwMode="auto">
          <a:xfrm>
            <a:off x="611188" y="1146068"/>
            <a:ext cx="2952328" cy="10801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a:xfrm>
            <a:off x="611188" y="719138"/>
            <a:ext cx="7772400" cy="693737"/>
          </a:xfrm>
        </p:spPr>
        <p:txBody>
          <a:bodyPr/>
          <a:lstStyle/>
          <a:p>
            <a:r>
              <a:rPr lang="en-GB" altLang="en-US" dirty="0" smtClean="0"/>
              <a:t>SEND Local Offer – Activities directory</a:t>
            </a:r>
          </a:p>
        </p:txBody>
      </p:sp>
      <p:pic>
        <p:nvPicPr>
          <p:cNvPr id="17411" name="Picture 3"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988" y="2255838"/>
            <a:ext cx="5510212" cy="4421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Content Placeholder 6" descr="Screen Clipping"/>
          <p:cNvPicPr>
            <a:picLocks noGrp="1" noChangeAspect="1"/>
          </p:cNvPicPr>
          <p:nvPr>
            <p:ph idx="1"/>
          </p:nvPr>
        </p:nvPicPr>
        <p:blipFill>
          <a:blip r:embed="rId5">
            <a:extLst>
              <a:ext uri="{28A0092B-C50C-407E-A947-70E740481C1C}">
                <a14:useLocalDpi xmlns:a14="http://schemas.microsoft.com/office/drawing/2010/main" val="0"/>
              </a:ext>
            </a:extLst>
          </a:blip>
          <a:srcRect b="2000"/>
          <a:stretch>
            <a:fillRect/>
          </a:stretch>
        </p:blipFill>
        <p:spPr>
          <a:xfrm>
            <a:off x="5939338" y="1757827"/>
            <a:ext cx="3006725" cy="4032250"/>
          </a:xfrm>
          <a:prstGeom prst="rect">
            <a:avLst/>
          </a:prstGeom>
          <a:ln>
            <a:noFill/>
          </a:ln>
          <a:effectLst>
            <a:outerShdw blurRad="292100" dist="139700" dir="2700000" algn="tl" rotWithShape="0">
              <a:srgbClr val="333333">
                <a:alpha val="65000"/>
              </a:srgbClr>
            </a:outerShdw>
          </a:effectLst>
        </p:spPr>
      </p:pic>
      <p:sp>
        <p:nvSpPr>
          <p:cNvPr id="8" name="Left Arrow 7"/>
          <p:cNvSpPr/>
          <p:nvPr/>
        </p:nvSpPr>
        <p:spPr>
          <a:xfrm rot="20609450">
            <a:off x="4235053" y="2476846"/>
            <a:ext cx="1810040" cy="316329"/>
          </a:xfrm>
          <a:prstGeom prst="leftArrow">
            <a:avLst>
              <a:gd name="adj1" fmla="val 50000"/>
              <a:gd name="adj2" fmla="val 86534"/>
            </a:avLst>
          </a:prstGeom>
          <a:solidFill>
            <a:srgbClr val="007A8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p:cNvSpPr/>
          <p:nvPr/>
        </p:nvSpPr>
        <p:spPr>
          <a:xfrm>
            <a:off x="5076056" y="6334125"/>
            <a:ext cx="3492500" cy="368300"/>
          </a:xfrm>
          <a:prstGeom prst="rect">
            <a:avLst/>
          </a:prstGeom>
          <a:solidFill>
            <a:schemeClr val="bg1"/>
          </a:solidFill>
          <a:ln>
            <a:solidFill>
              <a:srgbClr val="007A87"/>
            </a:solidFill>
          </a:ln>
        </p:spPr>
        <p:txBody>
          <a:bodyPr wrap="none">
            <a:spAutoFit/>
          </a:bodyPr>
          <a:lstStyle/>
          <a:p>
            <a:pPr>
              <a:defRPr/>
            </a:pPr>
            <a:r>
              <a:rPr lang="en-GB" sz="1800" b="1" dirty="0">
                <a:solidFill>
                  <a:srgbClr val="007A87"/>
                </a:solidFill>
                <a:latin typeface="+mn-lt"/>
              </a:rPr>
              <a:t>www.oldham.gov.uk/localoffer</a:t>
            </a:r>
          </a:p>
        </p:txBody>
      </p:sp>
      <p:sp>
        <p:nvSpPr>
          <p:cNvPr id="11" name="Left Arrow 10"/>
          <p:cNvSpPr/>
          <p:nvPr/>
        </p:nvSpPr>
        <p:spPr>
          <a:xfrm rot="11121671">
            <a:off x="2633798" y="1729513"/>
            <a:ext cx="3296184" cy="240509"/>
          </a:xfrm>
          <a:prstGeom prst="leftArrow">
            <a:avLst/>
          </a:prstGeom>
          <a:solidFill>
            <a:srgbClr val="007A8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6" name="Picture 2" descr="Image result for click fing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7579" y="1523284"/>
            <a:ext cx="534368" cy="534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97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par>
                          <p:cTn id="19" fill="hold">
                            <p:stCondLst>
                              <p:cond delay="2000"/>
                            </p:stCondLst>
                            <p:childTnLst>
                              <p:par>
                                <p:cTn id="20" presetID="14" presetClass="entr" presetSubtype="10" fill="hold" nodeType="afterEffect">
                                  <p:stCondLst>
                                    <p:cond delay="0"/>
                                  </p:stCondLst>
                                  <p:childTnLst>
                                    <p:set>
                                      <p:cBhvr>
                                        <p:cTn id="21" dur="1" fill="hold">
                                          <p:stCondLst>
                                            <p:cond delay="0"/>
                                          </p:stCondLst>
                                        </p:cTn>
                                        <p:tgtEl>
                                          <p:spTgt spid="17412"/>
                                        </p:tgtEl>
                                        <p:attrNameLst>
                                          <p:attrName>style.visibility</p:attrName>
                                        </p:attrNameLst>
                                      </p:cBhvr>
                                      <p:to>
                                        <p:strVal val="visible"/>
                                      </p:to>
                                    </p:set>
                                    <p:animEffect transition="in" filter="randombar(horizontal)">
                                      <p:cBhvr>
                                        <p:cTn id="22" dur="1000"/>
                                        <p:tgtEl>
                                          <p:spTgt spid="17412"/>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3500"/>
                            </p:stCondLst>
                            <p:childTnLst>
                              <p:par>
                                <p:cTn id="28" presetID="21" presetClass="entr" presetSubtype="1" fill="hold" nodeType="afterEffect">
                                  <p:stCondLst>
                                    <p:cond delay="0"/>
                                  </p:stCondLst>
                                  <p:childTnLst>
                                    <p:set>
                                      <p:cBhvr>
                                        <p:cTn id="29" dur="1" fill="hold">
                                          <p:stCondLst>
                                            <p:cond delay="0"/>
                                          </p:stCondLst>
                                        </p:cTn>
                                        <p:tgtEl>
                                          <p:spTgt spid="17411"/>
                                        </p:tgtEl>
                                        <p:attrNameLst>
                                          <p:attrName>style.visibility</p:attrName>
                                        </p:attrNameLst>
                                      </p:cBhvr>
                                      <p:to>
                                        <p:strVal val="visible"/>
                                      </p:to>
                                    </p:set>
                                    <p:animEffect transition="in" filter="wheel(1)">
                                      <p:cBhvr>
                                        <p:cTn id="30" dur="2000"/>
                                        <p:tgtEl>
                                          <p:spTgt spid="17411"/>
                                        </p:tgtEl>
                                      </p:cBhvr>
                                    </p:animEffect>
                                  </p:childTnLst>
                                </p:cTn>
                              </p:par>
                            </p:childTnLst>
                          </p:cTn>
                        </p:par>
                        <p:par>
                          <p:cTn id="31" fill="hold">
                            <p:stCondLst>
                              <p:cond delay="5500"/>
                            </p:stCondLst>
                            <p:childTnLst>
                              <p:par>
                                <p:cTn id="32" presetID="45"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anim calcmode="lin" valueType="num">
                                      <p:cBhvr>
                                        <p:cTn id="35" dur="2000" fill="hold"/>
                                        <p:tgtEl>
                                          <p:spTgt spid="6"/>
                                        </p:tgtEl>
                                        <p:attrNameLst>
                                          <p:attrName>ppt_w</p:attrName>
                                        </p:attrNameLst>
                                      </p:cBhvr>
                                      <p:tavLst>
                                        <p:tav tm="0" fmla="#ppt_w*sin(2.5*pi*$)">
                                          <p:val>
                                            <p:fltVal val="0"/>
                                          </p:val>
                                        </p:tav>
                                        <p:tav tm="100000">
                                          <p:val>
                                            <p:fltVal val="1"/>
                                          </p:val>
                                        </p:tav>
                                      </p:tavLst>
                                    </p:anim>
                                    <p:anim calcmode="lin" valueType="num">
                                      <p:cBhvr>
                                        <p:cTn id="3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921252" cy="693638"/>
          </a:xfrm>
        </p:spPr>
        <p:txBody>
          <a:bodyPr/>
          <a:lstStyle/>
          <a:p>
            <a:r>
              <a:rPr lang="en-GB" dirty="0" smtClean="0"/>
              <a:t>Local authority agenda </a:t>
            </a:r>
            <a:r>
              <a:rPr lang="en-GB" dirty="0"/>
              <a:t>i</a:t>
            </a:r>
            <a:r>
              <a:rPr lang="en-GB" dirty="0" smtClean="0"/>
              <a:t>tem for </a:t>
            </a:r>
            <a:r>
              <a:rPr lang="en-GB" b="1" dirty="0" smtClean="0">
                <a:solidFill>
                  <a:srgbClr val="FF0000"/>
                </a:solidFill>
              </a:rPr>
              <a:t>information</a:t>
            </a:r>
            <a:endParaRPr lang="en-GB" b="1" dirty="0">
              <a:solidFill>
                <a:srgbClr val="FF0000"/>
              </a:solidFill>
            </a:endParaRPr>
          </a:p>
        </p:txBody>
      </p:sp>
      <p:sp>
        <p:nvSpPr>
          <p:cNvPr id="3" name="Content Placeholder 2"/>
          <p:cNvSpPr>
            <a:spLocks noGrp="1"/>
          </p:cNvSpPr>
          <p:nvPr>
            <p:ph idx="1"/>
          </p:nvPr>
        </p:nvSpPr>
        <p:spPr>
          <a:xfrm>
            <a:off x="611560" y="2132856"/>
            <a:ext cx="7993260" cy="4104456"/>
          </a:xfrm>
        </p:spPr>
        <p:txBody>
          <a:bodyPr/>
          <a:lstStyle/>
          <a:p>
            <a:r>
              <a:rPr lang="en-GB" b="1" dirty="0" smtClean="0"/>
              <a:t>Item 17.1 - Schools </a:t>
            </a:r>
            <a:r>
              <a:rPr lang="en-GB" b="1" dirty="0"/>
              <a:t>Forum</a:t>
            </a:r>
          </a:p>
          <a:p>
            <a:pPr lvl="1"/>
            <a:r>
              <a:rPr lang="en-GB" sz="2400" dirty="0"/>
              <a:t>Governors are asked to access and note the summary papers outlining discussions held at the meetings of the Schools Forum during the Autumn term on 11 September and </a:t>
            </a:r>
            <a:r>
              <a:rPr lang="en-GB" sz="2400" dirty="0" smtClean="0"/>
              <a:t>28 </a:t>
            </a:r>
            <a:r>
              <a:rPr lang="en-GB" sz="2400" dirty="0"/>
              <a:t>November </a:t>
            </a:r>
            <a:r>
              <a:rPr lang="en-GB" sz="2400" dirty="0" smtClean="0"/>
              <a:t>2018</a:t>
            </a:r>
          </a:p>
          <a:p>
            <a:pPr lvl="1"/>
            <a:endParaRPr lang="en-GB" sz="2400" dirty="0" smtClean="0"/>
          </a:p>
          <a:p>
            <a:pPr lvl="1"/>
            <a:r>
              <a:rPr lang="en-GB" sz="2400" dirty="0" smtClean="0"/>
              <a:t>Link </a:t>
            </a:r>
            <a:r>
              <a:rPr lang="en-GB" sz="2400" dirty="0"/>
              <a:t>to the document: </a:t>
            </a:r>
            <a:r>
              <a:rPr lang="en-GB" sz="2400" u="sng" dirty="0" smtClean="0">
                <a:hlinkClick r:id="rId3"/>
              </a:rPr>
              <a:t>www.oldham.gov.uk/schoolsforum</a:t>
            </a:r>
            <a:endParaRPr lang="en-GB" sz="2400" dirty="0"/>
          </a:p>
        </p:txBody>
      </p:sp>
      <p:sp>
        <p:nvSpPr>
          <p:cNvPr id="4" name="Rectangle 2"/>
          <p:cNvSpPr>
            <a:spLocks noChangeArrowheads="1"/>
          </p:cNvSpPr>
          <p:nvPr/>
        </p:nvSpPr>
        <p:spPr bwMode="auto">
          <a:xfrm>
            <a:off x="6156176" y="47251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5" name="Object 4"/>
          <p:cNvGraphicFramePr>
            <a:graphicFrameLocks noChangeAspect="1"/>
          </p:cNvGraphicFramePr>
          <p:nvPr>
            <p:extLst>
              <p:ext uri="{D42A27DB-BD31-4B8C-83A1-F6EECF244321}">
                <p14:modId xmlns:p14="http://schemas.microsoft.com/office/powerpoint/2010/main" val="2798294983"/>
              </p:ext>
            </p:extLst>
          </p:nvPr>
        </p:nvGraphicFramePr>
        <p:xfrm>
          <a:off x="6156175" y="4725144"/>
          <a:ext cx="2114417" cy="1368152"/>
        </p:xfrm>
        <a:graphic>
          <a:graphicData uri="http://schemas.openxmlformats.org/presentationml/2006/ole">
            <mc:AlternateContent xmlns:mc="http://schemas.openxmlformats.org/markup-compatibility/2006">
              <mc:Choice xmlns:v="urn:schemas-microsoft-com:vml" Requires="v">
                <p:oleObj spid="_x0000_s19475" name="Document" showAsIcon="1" r:id="rId5" imgW="975872" imgH="631038" progId="Word.Document.8">
                  <p:embed/>
                </p:oleObj>
              </mc:Choice>
              <mc:Fallback>
                <p:oleObj name="Document" showAsIcon="1" r:id="rId5" imgW="975872" imgH="631038" progId="Word.Document.8">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5" y="4725144"/>
                        <a:ext cx="2114417" cy="1368152"/>
                      </a:xfrm>
                      <a:prstGeom prst="rect">
                        <a:avLst/>
                      </a:prstGeom>
                      <a:noFill/>
                    </p:spPr>
                  </p:pic>
                </p:oleObj>
              </mc:Fallback>
            </mc:AlternateContent>
          </a:graphicData>
        </a:graphic>
      </p:graphicFrame>
    </p:spTree>
    <p:extLst>
      <p:ext uri="{BB962C8B-B14F-4D97-AF65-F5344CB8AC3E}">
        <p14:creationId xmlns:p14="http://schemas.microsoft.com/office/powerpoint/2010/main" val="32749218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921252" cy="693638"/>
          </a:xfrm>
        </p:spPr>
        <p:txBody>
          <a:bodyPr/>
          <a:lstStyle/>
          <a:p>
            <a:r>
              <a:rPr lang="en-GB" dirty="0" smtClean="0"/>
              <a:t>Local authority agenda </a:t>
            </a:r>
            <a:r>
              <a:rPr lang="en-GB" dirty="0"/>
              <a:t>i</a:t>
            </a:r>
            <a:r>
              <a:rPr lang="en-GB" dirty="0" smtClean="0"/>
              <a:t>tem for </a:t>
            </a:r>
            <a:r>
              <a:rPr lang="en-GB" b="1" dirty="0" smtClean="0">
                <a:solidFill>
                  <a:srgbClr val="FF0000"/>
                </a:solidFill>
              </a:rPr>
              <a:t>information</a:t>
            </a:r>
            <a:endParaRPr lang="en-GB" b="1" dirty="0">
              <a:solidFill>
                <a:srgbClr val="FF0000"/>
              </a:solidFill>
            </a:endParaRPr>
          </a:p>
        </p:txBody>
      </p:sp>
      <p:sp>
        <p:nvSpPr>
          <p:cNvPr id="3" name="Content Placeholder 2"/>
          <p:cNvSpPr>
            <a:spLocks noGrp="1"/>
          </p:cNvSpPr>
          <p:nvPr>
            <p:ph idx="1"/>
          </p:nvPr>
        </p:nvSpPr>
        <p:spPr>
          <a:xfrm>
            <a:off x="632463" y="1556792"/>
            <a:ext cx="7899977" cy="4752528"/>
          </a:xfrm>
        </p:spPr>
        <p:txBody>
          <a:bodyPr/>
          <a:lstStyle/>
          <a:p>
            <a:r>
              <a:rPr lang="en-GB" b="1" dirty="0" smtClean="0"/>
              <a:t>Item 17.2 </a:t>
            </a:r>
            <a:r>
              <a:rPr lang="en-GB" b="1" dirty="0"/>
              <a:t>- Records Responsibilities and Archiving Guidance for Closing Schools/Schools Merging to become Academies</a:t>
            </a:r>
          </a:p>
          <a:p>
            <a:pPr lvl="1"/>
            <a:r>
              <a:rPr lang="en-GB" dirty="0"/>
              <a:t>Governors are asked to note the Records Responsibilities and Archiving Guidance for Closing Schools and Schools Merging to become Academies.</a:t>
            </a:r>
          </a:p>
          <a:p>
            <a:pPr lvl="1"/>
            <a:r>
              <a:rPr lang="en-GB" dirty="0"/>
              <a:t>The document is for action when a school closes and/or merges to become new entities.</a:t>
            </a:r>
          </a:p>
          <a:p>
            <a:pPr lvl="1"/>
            <a:r>
              <a:rPr lang="en-GB" dirty="0"/>
              <a:t>Attached below is a short description for Governors on the reasons for publishing such guidance and what governors responsibilities are in relation to this.</a:t>
            </a:r>
          </a:p>
          <a:p>
            <a:pPr lvl="1"/>
            <a:r>
              <a:rPr lang="en-GB" dirty="0"/>
              <a:t>Governors are asked to note the document and ensure it is actioned if required in the future. </a:t>
            </a:r>
            <a:r>
              <a:rPr lang="en-GB" dirty="0" smtClean="0"/>
              <a:t> </a:t>
            </a:r>
            <a:r>
              <a:rPr lang="en-GB" sz="1800" u="sng" dirty="0">
                <a:hlinkClick r:id="rId3"/>
              </a:rPr>
              <a:t>www.oldham.gov.uk/governordocuments</a:t>
            </a:r>
            <a:endParaRPr lang="en-GB" sz="1800" dirty="0"/>
          </a:p>
        </p:txBody>
      </p:sp>
      <p:sp>
        <p:nvSpPr>
          <p:cNvPr id="4" name="Rectangle 2"/>
          <p:cNvSpPr>
            <a:spLocks noChangeArrowheads="1"/>
          </p:cNvSpPr>
          <p:nvPr/>
        </p:nvSpPr>
        <p:spPr bwMode="auto">
          <a:xfrm>
            <a:off x="6156176" y="47251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7" name="Object 6"/>
          <p:cNvGraphicFramePr>
            <a:graphicFrameLocks noChangeAspect="1"/>
          </p:cNvGraphicFramePr>
          <p:nvPr>
            <p:extLst>
              <p:ext uri="{D42A27DB-BD31-4B8C-83A1-F6EECF244321}">
                <p14:modId xmlns:p14="http://schemas.microsoft.com/office/powerpoint/2010/main" val="3703749535"/>
              </p:ext>
            </p:extLst>
          </p:nvPr>
        </p:nvGraphicFramePr>
        <p:xfrm>
          <a:off x="5796136" y="5818037"/>
          <a:ext cx="1389931" cy="899367"/>
        </p:xfrm>
        <a:graphic>
          <a:graphicData uri="http://schemas.openxmlformats.org/presentationml/2006/ole">
            <mc:AlternateContent xmlns:mc="http://schemas.openxmlformats.org/markup-compatibility/2006">
              <mc:Choice xmlns:v="urn:schemas-microsoft-com:vml" Requires="v">
                <p:oleObj spid="_x0000_s20517" name="Document" showAsIcon="1" r:id="rId5" imgW="975872" imgH="631038" progId="Word.Document.12">
                  <p:embed/>
                </p:oleObj>
              </mc:Choice>
              <mc:Fallback>
                <p:oleObj name="Document" showAsIcon="1" r:id="rId5" imgW="975872" imgH="631038" progId="Word.Document.12">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5818037"/>
                        <a:ext cx="1389931" cy="899367"/>
                      </a:xfrm>
                      <a:prstGeom prst="rect">
                        <a:avLst/>
                      </a:prstGeom>
                      <a:noFill/>
                    </p:spPr>
                  </p:pic>
                </p:oleObj>
              </mc:Fallback>
            </mc:AlternateContent>
          </a:graphicData>
        </a:graphic>
      </p:graphicFrame>
      <p:sp>
        <p:nvSpPr>
          <p:cNvPr id="8" name="Rectangle 4"/>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9" name="Object 8"/>
          <p:cNvGraphicFramePr>
            <a:graphicFrameLocks noChangeAspect="1"/>
          </p:cNvGraphicFramePr>
          <p:nvPr>
            <p:extLst>
              <p:ext uri="{D42A27DB-BD31-4B8C-83A1-F6EECF244321}">
                <p14:modId xmlns:p14="http://schemas.microsoft.com/office/powerpoint/2010/main" val="1558724382"/>
              </p:ext>
            </p:extLst>
          </p:nvPr>
        </p:nvGraphicFramePr>
        <p:xfrm>
          <a:off x="7218206" y="5818037"/>
          <a:ext cx="1429886" cy="925221"/>
        </p:xfrm>
        <a:graphic>
          <a:graphicData uri="http://schemas.openxmlformats.org/presentationml/2006/ole">
            <mc:AlternateContent xmlns:mc="http://schemas.openxmlformats.org/markup-compatibility/2006">
              <mc:Choice xmlns:v="urn:schemas-microsoft-com:vml" Requires="v">
                <p:oleObj spid="_x0000_s20518" name="Acrobat Document" showAsIcon="1" r:id="rId7" imgW="975872" imgH="631038" progId="AcroExch.Document.DC">
                  <p:embed/>
                </p:oleObj>
              </mc:Choice>
              <mc:Fallback>
                <p:oleObj name="Acrobat Document" showAsIcon="1" r:id="rId7" imgW="975872" imgH="631038" progId="AcroExch.Document.DC">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8206" y="5818037"/>
                        <a:ext cx="1429886" cy="925221"/>
                      </a:xfrm>
                      <a:prstGeom prst="rect">
                        <a:avLst/>
                      </a:prstGeom>
                      <a:noFill/>
                    </p:spPr>
                  </p:pic>
                </p:oleObj>
              </mc:Fallback>
            </mc:AlternateContent>
          </a:graphicData>
        </a:graphic>
      </p:graphicFrame>
    </p:spTree>
    <p:extLst>
      <p:ext uri="{BB962C8B-B14F-4D97-AF65-F5344CB8AC3E}">
        <p14:creationId xmlns:p14="http://schemas.microsoft.com/office/powerpoint/2010/main" val="36650760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83568" y="764704"/>
            <a:ext cx="7488832" cy="648072"/>
          </a:xfrm>
        </p:spPr>
        <p:txBody>
          <a:bodyPr/>
          <a:lstStyle/>
          <a:p>
            <a:pPr eaLnBrk="1" hangingPunct="1"/>
            <a:r>
              <a:rPr lang="en-GB" altLang="en-US" dirty="0" smtClean="0"/>
              <a:t>Clerk Update as an Agenda item</a:t>
            </a:r>
            <a:br>
              <a:rPr lang="en-GB" altLang="en-US" dirty="0" smtClean="0"/>
            </a:br>
            <a:endParaRPr lang="en-GB" altLang="en-US" sz="2400" dirty="0" smtClean="0">
              <a:solidFill>
                <a:srgbClr val="007A87"/>
              </a:solidFill>
            </a:endParaRPr>
          </a:p>
        </p:txBody>
      </p:sp>
      <p:sp>
        <p:nvSpPr>
          <p:cNvPr id="4099" name="Rectangle 1027"/>
          <p:cNvSpPr>
            <a:spLocks noGrp="1" noChangeArrowheads="1"/>
          </p:cNvSpPr>
          <p:nvPr>
            <p:ph type="body" idx="1"/>
          </p:nvPr>
        </p:nvSpPr>
        <p:spPr>
          <a:xfrm>
            <a:off x="395536" y="1628799"/>
            <a:ext cx="8280920" cy="3384376"/>
          </a:xfrm>
        </p:spPr>
        <p:txBody>
          <a:bodyPr/>
          <a:lstStyle/>
          <a:p>
            <a:pPr lvl="1">
              <a:spcAft>
                <a:spcPts val="1200"/>
              </a:spcAft>
              <a:buFont typeface="Arial" panose="020B0604020202020204" pitchFamily="34" charset="0"/>
              <a:buChar char="•"/>
              <a:defRPr/>
            </a:pPr>
            <a:r>
              <a:rPr lang="en-GB" altLang="en-US" sz="2400" dirty="0" smtClean="0"/>
              <a:t>Clerks </a:t>
            </a:r>
            <a:r>
              <a:rPr lang="en-GB" altLang="en-US" sz="2400" b="1" dirty="0" smtClean="0">
                <a:solidFill>
                  <a:srgbClr val="FF0000"/>
                </a:solidFill>
              </a:rPr>
              <a:t>must</a:t>
            </a:r>
            <a:r>
              <a:rPr lang="en-GB" altLang="en-US" sz="2400" dirty="0" smtClean="0"/>
              <a:t> </a:t>
            </a:r>
            <a:r>
              <a:rPr lang="en-GB" altLang="en-US" sz="2400" b="1" dirty="0" smtClean="0"/>
              <a:t>share any new updates that occur during the term </a:t>
            </a:r>
            <a:r>
              <a:rPr lang="en-GB" altLang="en-US" sz="2400" dirty="0" smtClean="0"/>
              <a:t>e.g. Appointment of a new Director of Education and Early Years etc.</a:t>
            </a:r>
          </a:p>
          <a:p>
            <a:pPr lvl="1">
              <a:spcAft>
                <a:spcPts val="0"/>
              </a:spcAft>
              <a:buFont typeface="Arial" panose="020B0604020202020204" pitchFamily="34" charset="0"/>
              <a:buChar char="•"/>
              <a:defRPr/>
            </a:pPr>
            <a:r>
              <a:rPr lang="en-GB" altLang="en-US" sz="2400" dirty="0" smtClean="0"/>
              <a:t>LOOK OUT for a ‘</a:t>
            </a:r>
            <a:r>
              <a:rPr lang="en-GB" altLang="en-US" sz="2400" b="1" dirty="0" smtClean="0"/>
              <a:t>Clerk Update</a:t>
            </a:r>
            <a:r>
              <a:rPr lang="en-GB" altLang="en-US" sz="2400" dirty="0" smtClean="0"/>
              <a:t>’ email</a:t>
            </a:r>
          </a:p>
          <a:p>
            <a:pPr lvl="2">
              <a:spcAft>
                <a:spcPts val="0"/>
              </a:spcAft>
              <a:buFont typeface="Symbol" panose="05050102010706020507" pitchFamily="18" charset="2"/>
              <a:buChar char="-"/>
              <a:defRPr/>
            </a:pPr>
            <a:r>
              <a:rPr lang="en-GB" altLang="en-US" sz="2200" dirty="0" smtClean="0"/>
              <a:t>Drop in text from email ensuring that the information is written in it’s correct ‘tense’ – i.e. something that happened or is going to happen etc.</a:t>
            </a:r>
          </a:p>
          <a:p>
            <a:pPr lvl="1">
              <a:spcAft>
                <a:spcPts val="1200"/>
              </a:spcAft>
              <a:buFont typeface="Arial" panose="020B0604020202020204" pitchFamily="34" charset="0"/>
              <a:buChar char="•"/>
              <a:defRPr/>
            </a:pPr>
            <a:r>
              <a:rPr lang="en-GB" altLang="en-US" sz="2400" dirty="0" smtClean="0"/>
              <a:t>Please make sure it is minuted</a:t>
            </a:r>
            <a:endParaRPr lang="en-GB" altLang="en-US" sz="2400" dirty="0"/>
          </a:p>
          <a:p>
            <a:pPr lvl="1">
              <a:spcAft>
                <a:spcPts val="1200"/>
              </a:spcAft>
              <a:buFont typeface="Arial" panose="020B0604020202020204" pitchFamily="34" charset="0"/>
              <a:buChar char="•"/>
              <a:defRPr/>
            </a:pPr>
            <a:endParaRPr lang="en-GB" altLang="en-US" sz="2400" dirty="0" smtClean="0"/>
          </a:p>
          <a:p>
            <a:pPr lvl="1">
              <a:spcAft>
                <a:spcPts val="1200"/>
              </a:spcAft>
              <a:buFont typeface="Arial" panose="020B0604020202020204" pitchFamily="34" charset="0"/>
              <a:buChar char="•"/>
              <a:defRPr/>
            </a:pPr>
            <a:endParaRPr lang="en-GB" altLang="en-US" sz="2400" dirty="0"/>
          </a:p>
          <a:p>
            <a:pPr marL="457200" lvl="1" indent="0">
              <a:spcAft>
                <a:spcPts val="1200"/>
              </a:spcAft>
              <a:buNone/>
              <a:defRPr/>
            </a:pPr>
            <a:endParaRPr lang="en-GB" altLang="en-US" sz="2400" dirty="0"/>
          </a:p>
        </p:txBody>
      </p:sp>
      <p:sp>
        <p:nvSpPr>
          <p:cNvPr id="2" name="Rounded Rectangle 1"/>
          <p:cNvSpPr/>
          <p:nvPr/>
        </p:nvSpPr>
        <p:spPr>
          <a:xfrm rot="21200656">
            <a:off x="1790179" y="5261314"/>
            <a:ext cx="5760640" cy="792088"/>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bg1"/>
                </a:solidFill>
              </a:rPr>
              <a:t>This is important!</a:t>
            </a:r>
            <a:endParaRPr lang="en-GB" sz="4000" b="1" dirty="0">
              <a:solidFill>
                <a:schemeClr val="bg1"/>
              </a:solidFill>
            </a:endParaRPr>
          </a:p>
        </p:txBody>
      </p:sp>
    </p:spTree>
    <p:extLst>
      <p:ext uri="{BB962C8B-B14F-4D97-AF65-F5344CB8AC3E}">
        <p14:creationId xmlns:p14="http://schemas.microsoft.com/office/powerpoint/2010/main" val="7884954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fade">
                                      <p:cBhvr>
                                        <p:cTn id="13" dur="1000"/>
                                        <p:tgtEl>
                                          <p:spTgt spid="4099">
                                            <p:txEl>
                                              <p:pRg st="0" end="0"/>
                                            </p:txEl>
                                          </p:spTgt>
                                        </p:tgtEl>
                                      </p:cBhvr>
                                    </p:animEffect>
                                    <p:anim calcmode="lin" valueType="num">
                                      <p:cBhvr>
                                        <p:cTn id="14"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099">
                                            <p:txEl>
                                              <p:pRg st="1" end="1"/>
                                            </p:txEl>
                                          </p:spTgt>
                                        </p:tgtEl>
                                        <p:attrNameLst>
                                          <p:attrName>style.visibility</p:attrName>
                                        </p:attrNameLst>
                                      </p:cBhvr>
                                      <p:to>
                                        <p:strVal val="visible"/>
                                      </p:to>
                                    </p:set>
                                    <p:animEffect transition="in" filter="fade">
                                      <p:cBhvr>
                                        <p:cTn id="18" dur="1000"/>
                                        <p:tgtEl>
                                          <p:spTgt spid="4099">
                                            <p:txEl>
                                              <p:pRg st="1" end="1"/>
                                            </p:txEl>
                                          </p:spTgt>
                                        </p:tgtEl>
                                      </p:cBhvr>
                                    </p:animEffect>
                                    <p:anim calcmode="lin" valueType="num">
                                      <p:cBhvr>
                                        <p:cTn id="19"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099">
                                            <p:txEl>
                                              <p:pRg st="2" end="2"/>
                                            </p:txEl>
                                          </p:spTgt>
                                        </p:tgtEl>
                                        <p:attrNameLst>
                                          <p:attrName>style.visibility</p:attrName>
                                        </p:attrNameLst>
                                      </p:cBhvr>
                                      <p:to>
                                        <p:strVal val="visible"/>
                                      </p:to>
                                    </p:set>
                                    <p:animEffect transition="in" filter="fade">
                                      <p:cBhvr>
                                        <p:cTn id="23" dur="1000"/>
                                        <p:tgtEl>
                                          <p:spTgt spid="4099">
                                            <p:txEl>
                                              <p:pRg st="2" end="2"/>
                                            </p:txEl>
                                          </p:spTgt>
                                        </p:tgtEl>
                                      </p:cBhvr>
                                    </p:animEffect>
                                    <p:anim calcmode="lin" valueType="num">
                                      <p:cBhvr>
                                        <p:cTn id="24"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099">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4099">
                                            <p:txEl>
                                              <p:pRg st="3" end="3"/>
                                            </p:txEl>
                                          </p:spTgt>
                                        </p:tgtEl>
                                        <p:attrNameLst>
                                          <p:attrName>style.visibility</p:attrName>
                                        </p:attrNameLst>
                                      </p:cBhvr>
                                      <p:to>
                                        <p:strVal val="visible"/>
                                      </p:to>
                                    </p:set>
                                    <p:animEffect transition="in" filter="fade">
                                      <p:cBhvr>
                                        <p:cTn id="28" dur="1000"/>
                                        <p:tgtEl>
                                          <p:spTgt spid="4099">
                                            <p:txEl>
                                              <p:pRg st="3" end="3"/>
                                            </p:txEl>
                                          </p:spTgt>
                                        </p:tgtEl>
                                      </p:cBhvr>
                                    </p:animEffect>
                                    <p:anim calcmode="lin" valueType="num">
                                      <p:cBhvr>
                                        <p:cTn id="29"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099">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6" presetClass="emph" presetSubtype="0" fill="hold" grpId="0" nodeType="afterEffect">
                                  <p:stCondLst>
                                    <p:cond delay="0"/>
                                  </p:stCondLst>
                                  <p:childTnLst>
                                    <p:animScale>
                                      <p:cBhvr>
                                        <p:cTn id="33"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4099" grpId="0" build="p"/>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458" y="1615179"/>
            <a:ext cx="7926342" cy="4635753"/>
          </a:xfrm>
        </p:spPr>
      </p:pic>
      <p:sp>
        <p:nvSpPr>
          <p:cNvPr id="2" name="Title 1"/>
          <p:cNvSpPr>
            <a:spLocks noGrp="1"/>
          </p:cNvSpPr>
          <p:nvPr>
            <p:ph type="title"/>
          </p:nvPr>
        </p:nvSpPr>
        <p:spPr>
          <a:xfrm>
            <a:off x="323528" y="720471"/>
            <a:ext cx="8676456" cy="1143000"/>
          </a:xfrm>
        </p:spPr>
        <p:txBody>
          <a:bodyPr/>
          <a:lstStyle/>
          <a:p>
            <a:r>
              <a:rPr lang="en-GB" dirty="0" smtClean="0"/>
              <a:t>Governor Webpage </a:t>
            </a:r>
            <a:r>
              <a:rPr lang="en-GB" sz="2800" dirty="0" smtClean="0">
                <a:solidFill>
                  <a:schemeClr val="tx1"/>
                </a:solidFill>
                <a:effectLst>
                  <a:glow rad="101600">
                    <a:srgbClr val="3CF0CE">
                      <a:alpha val="60000"/>
                    </a:srgbClr>
                  </a:glow>
                </a:effectLst>
              </a:rPr>
              <a:t>www.oldham.gov.uk/governors</a:t>
            </a:r>
            <a:r>
              <a:rPr lang="en-GB" sz="2400" dirty="0" smtClean="0"/>
              <a:t> </a:t>
            </a:r>
            <a:endParaRPr lang="en-GB" sz="2400" dirty="0"/>
          </a:p>
        </p:txBody>
      </p:sp>
      <p:cxnSp>
        <p:nvCxnSpPr>
          <p:cNvPr id="7" name="Straight Arrow Connector 6"/>
          <p:cNvCxnSpPr/>
          <p:nvPr/>
        </p:nvCxnSpPr>
        <p:spPr>
          <a:xfrm>
            <a:off x="1907725" y="5565063"/>
            <a:ext cx="561575" cy="7093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2051720" y="6237312"/>
            <a:ext cx="4320480" cy="46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2400" kern="0" smtClean="0"/>
              <a:t>Password protected</a:t>
            </a:r>
            <a:endParaRPr lang="en-GB" sz="2400" kern="0" dirty="0"/>
          </a:p>
        </p:txBody>
      </p:sp>
      <p:cxnSp>
        <p:nvCxnSpPr>
          <p:cNvPr id="10" name="Straight Arrow Connector 9"/>
          <p:cNvCxnSpPr/>
          <p:nvPr/>
        </p:nvCxnSpPr>
        <p:spPr>
          <a:xfrm>
            <a:off x="2051720" y="4437112"/>
            <a:ext cx="1089992" cy="18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63888" y="4437112"/>
            <a:ext cx="72008" cy="18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rot="20967805">
            <a:off x="1125488" y="5387725"/>
            <a:ext cx="1008112" cy="354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bg1"/>
                </a:solidFill>
              </a:rPr>
              <a:t>New</a:t>
            </a:r>
            <a:endParaRPr lang="en-GB" dirty="0">
              <a:solidFill>
                <a:schemeClr val="bg1"/>
              </a:solidFill>
            </a:endParaRPr>
          </a:p>
        </p:txBody>
      </p:sp>
    </p:spTree>
    <p:extLst>
      <p:ext uri="{BB962C8B-B14F-4D97-AF65-F5344CB8AC3E}">
        <p14:creationId xmlns:p14="http://schemas.microsoft.com/office/powerpoint/2010/main" val="1939026060"/>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847" y="1430150"/>
            <a:ext cx="3857096" cy="5108212"/>
          </a:xfrm>
          <a:prstGeom prst="rect">
            <a:avLst/>
          </a:prstGeom>
          <a:ln>
            <a:solidFill>
              <a:srgbClr val="00B3BE"/>
            </a:solidFill>
          </a:ln>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GB" dirty="0" smtClean="0"/>
              <a:t>Meeting attendance register </a:t>
            </a:r>
            <a:endParaRPr lang="en-GB" dirty="0"/>
          </a:p>
        </p:txBody>
      </p:sp>
      <p:sp>
        <p:nvSpPr>
          <p:cNvPr id="3" name="Content Placeholder 2"/>
          <p:cNvSpPr>
            <a:spLocks noGrp="1"/>
          </p:cNvSpPr>
          <p:nvPr>
            <p:ph idx="1"/>
          </p:nvPr>
        </p:nvSpPr>
        <p:spPr>
          <a:xfrm>
            <a:off x="194789" y="1587186"/>
            <a:ext cx="4907058" cy="4951176"/>
          </a:xfrm>
        </p:spPr>
        <p:txBody>
          <a:bodyPr/>
          <a:lstStyle/>
          <a:p>
            <a:r>
              <a:rPr lang="en-GB" dirty="0" smtClean="0"/>
              <a:t>Check with </a:t>
            </a:r>
            <a:r>
              <a:rPr lang="en-GB" dirty="0"/>
              <a:t>Chairs before the start of the meeting</a:t>
            </a:r>
            <a:r>
              <a:rPr lang="en-GB" dirty="0" smtClean="0"/>
              <a:t>.</a:t>
            </a:r>
            <a:endParaRPr lang="en-GB" dirty="0"/>
          </a:p>
          <a:p>
            <a:pPr marL="342900" lvl="1" indent="-342900">
              <a:buFontTx/>
              <a:buChar char="•"/>
            </a:pPr>
            <a:r>
              <a:rPr lang="en-GB" sz="2400" b="1" dirty="0" smtClean="0">
                <a:ln>
                  <a:solidFill>
                    <a:srgbClr val="92D050"/>
                  </a:solidFill>
                </a:ln>
                <a:solidFill>
                  <a:schemeClr val="tx1"/>
                </a:solidFill>
                <a:effectLst>
                  <a:outerShdw blurRad="50800" dist="50800" dir="5400000" algn="ctr" rotWithShape="0">
                    <a:srgbClr val="FFFF00"/>
                  </a:outerShdw>
                </a:effectLst>
              </a:rPr>
              <a:t>Highlight</a:t>
            </a:r>
            <a:r>
              <a:rPr lang="en-GB" sz="2400" b="1" dirty="0" smtClean="0">
                <a:ln>
                  <a:solidFill>
                    <a:srgbClr val="92D050"/>
                  </a:solidFill>
                </a:ln>
                <a:effectLst>
                  <a:outerShdw blurRad="50800" dist="50800" dir="5400000" algn="ctr" rotWithShape="0">
                    <a:srgbClr val="FFFF00"/>
                  </a:outerShdw>
                </a:effectLst>
              </a:rPr>
              <a:t> </a:t>
            </a:r>
            <a:r>
              <a:rPr lang="en-GB" sz="2400" b="1" dirty="0" smtClean="0">
                <a:ln>
                  <a:solidFill>
                    <a:srgbClr val="92D050"/>
                  </a:solidFill>
                </a:ln>
                <a:solidFill>
                  <a:sysClr val="windowText" lastClr="000000"/>
                </a:solidFill>
                <a:effectLst>
                  <a:outerShdw blurRad="38100" dist="38100" dir="2700000" algn="tl">
                    <a:srgbClr val="000000">
                      <a:alpha val="43137"/>
                    </a:srgbClr>
                  </a:outerShdw>
                </a:effectLst>
              </a:rPr>
              <a:t>Missing information</a:t>
            </a:r>
          </a:p>
          <a:p>
            <a:pPr marL="622300" lvl="1" indent="-266700"/>
            <a:r>
              <a:rPr lang="en-GB" dirty="0">
                <a:effectLst>
                  <a:glow rad="63500">
                    <a:schemeClr val="accent1">
                      <a:satMod val="175000"/>
                      <a:alpha val="40000"/>
                    </a:schemeClr>
                  </a:glow>
                </a:effectLst>
              </a:rPr>
              <a:t>Job Titles</a:t>
            </a:r>
            <a:r>
              <a:rPr lang="en-GB" dirty="0"/>
              <a:t> </a:t>
            </a:r>
            <a:endParaRPr lang="en-GB" dirty="0" smtClean="0"/>
          </a:p>
          <a:p>
            <a:pPr marL="622300" lvl="1" indent="-266700"/>
            <a:r>
              <a:rPr lang="en-GB" dirty="0" smtClean="0"/>
              <a:t>Terms of Office coming to an end</a:t>
            </a:r>
          </a:p>
          <a:p>
            <a:pPr marL="622300" lvl="1" indent="-266700"/>
            <a:r>
              <a:rPr lang="en-GB" dirty="0" smtClean="0">
                <a:effectLst>
                  <a:glow rad="63500">
                    <a:schemeClr val="accent6">
                      <a:satMod val="175000"/>
                      <a:alpha val="40000"/>
                    </a:schemeClr>
                  </a:glow>
                </a:effectLst>
              </a:rPr>
              <a:t>Vacant Posts</a:t>
            </a:r>
          </a:p>
          <a:p>
            <a:pPr marL="622300" lvl="1" indent="-266700"/>
            <a:r>
              <a:rPr lang="en-GB" dirty="0" smtClean="0"/>
              <a:t>Governors who have not attended since last year</a:t>
            </a:r>
          </a:p>
          <a:p>
            <a:pPr marL="622300" lvl="1" indent="-266700"/>
            <a:r>
              <a:rPr lang="en-GB" dirty="0" smtClean="0"/>
              <a:t>Any other errors</a:t>
            </a:r>
          </a:p>
          <a:p>
            <a:r>
              <a:rPr lang="en-GB" sz="2000" dirty="0" smtClean="0">
                <a:solidFill>
                  <a:srgbClr val="FF0000"/>
                </a:solidFill>
              </a:rPr>
              <a:t>New Additions</a:t>
            </a:r>
          </a:p>
          <a:p>
            <a:pPr lvl="1"/>
            <a:r>
              <a:rPr lang="en-GB" dirty="0" smtClean="0"/>
              <a:t>Meeting ‘start’ and ‘end’ times</a:t>
            </a:r>
          </a:p>
          <a:p>
            <a:pPr lvl="1"/>
            <a:r>
              <a:rPr lang="en-GB" dirty="0" smtClean="0"/>
              <a:t>Full school address </a:t>
            </a:r>
          </a:p>
          <a:p>
            <a:pPr lvl="1"/>
            <a:r>
              <a:rPr lang="en-GB" dirty="0" smtClean="0"/>
              <a:t>Service Level Agreement (SLA) info</a:t>
            </a:r>
            <a:endParaRPr lang="en-GB" dirty="0"/>
          </a:p>
          <a:p>
            <a:endParaRPr lang="en-GB" dirty="0"/>
          </a:p>
        </p:txBody>
      </p:sp>
      <p:sp>
        <p:nvSpPr>
          <p:cNvPr id="11" name="Oval 10"/>
          <p:cNvSpPr/>
          <p:nvPr/>
        </p:nvSpPr>
        <p:spPr>
          <a:xfrm>
            <a:off x="5444921" y="1687863"/>
            <a:ext cx="180020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2659380" y="3703320"/>
            <a:ext cx="3909060" cy="1981209"/>
          </a:xfrm>
          <a:custGeom>
            <a:avLst/>
            <a:gdLst>
              <a:gd name="connsiteX0" fmla="*/ 0 w 3909060"/>
              <a:gd name="connsiteY0" fmla="*/ 0 h 1981209"/>
              <a:gd name="connsiteX1" fmla="*/ 2286000 w 3909060"/>
              <a:gd name="connsiteY1" fmla="*/ 304800 h 1981209"/>
              <a:gd name="connsiteX2" fmla="*/ 2209800 w 3909060"/>
              <a:gd name="connsiteY2" fmla="*/ 1767840 h 1981209"/>
              <a:gd name="connsiteX3" fmla="*/ 3909060 w 3909060"/>
              <a:gd name="connsiteY3" fmla="*/ 1943100 h 1981209"/>
            </a:gdLst>
            <a:ahLst/>
            <a:cxnLst>
              <a:cxn ang="0">
                <a:pos x="connsiteX0" y="connsiteY0"/>
              </a:cxn>
              <a:cxn ang="0">
                <a:pos x="connsiteX1" y="connsiteY1"/>
              </a:cxn>
              <a:cxn ang="0">
                <a:pos x="connsiteX2" y="connsiteY2"/>
              </a:cxn>
              <a:cxn ang="0">
                <a:pos x="connsiteX3" y="connsiteY3"/>
              </a:cxn>
            </a:cxnLst>
            <a:rect l="l" t="t" r="r" b="b"/>
            <a:pathLst>
              <a:path w="3909060" h="1981209">
                <a:moveTo>
                  <a:pt x="0" y="0"/>
                </a:moveTo>
                <a:cubicBezTo>
                  <a:pt x="958850" y="5080"/>
                  <a:pt x="1917700" y="10160"/>
                  <a:pt x="2286000" y="304800"/>
                </a:cubicBezTo>
                <a:cubicBezTo>
                  <a:pt x="2654300" y="599440"/>
                  <a:pt x="1939290" y="1494790"/>
                  <a:pt x="2209800" y="1767840"/>
                </a:cubicBezTo>
                <a:cubicBezTo>
                  <a:pt x="2480310" y="2040890"/>
                  <a:pt x="3194685" y="1991995"/>
                  <a:pt x="3909060" y="1943100"/>
                </a:cubicBezTo>
              </a:path>
            </a:pathLst>
          </a:custGeom>
          <a:noFill/>
          <a:ln w="38100">
            <a:solidFill>
              <a:srgbClr val="FF3399"/>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2197425" y="3015069"/>
            <a:ext cx="3032760" cy="1398288"/>
          </a:xfrm>
          <a:custGeom>
            <a:avLst/>
            <a:gdLst>
              <a:gd name="connsiteX0" fmla="*/ 0 w 3909060"/>
              <a:gd name="connsiteY0" fmla="*/ 0 h 1981209"/>
              <a:gd name="connsiteX1" fmla="*/ 2286000 w 3909060"/>
              <a:gd name="connsiteY1" fmla="*/ 304800 h 1981209"/>
              <a:gd name="connsiteX2" fmla="*/ 2209800 w 3909060"/>
              <a:gd name="connsiteY2" fmla="*/ 1767840 h 1981209"/>
              <a:gd name="connsiteX3" fmla="*/ 3909060 w 3909060"/>
              <a:gd name="connsiteY3" fmla="*/ 1943100 h 1981209"/>
              <a:gd name="connsiteX0" fmla="*/ 0 w 3909060"/>
              <a:gd name="connsiteY0" fmla="*/ 52943 h 2043563"/>
              <a:gd name="connsiteX1" fmla="*/ 2689860 w 3909060"/>
              <a:gd name="connsiteY1" fmla="*/ 167243 h 2043563"/>
              <a:gd name="connsiteX2" fmla="*/ 2209800 w 3909060"/>
              <a:gd name="connsiteY2" fmla="*/ 1820783 h 2043563"/>
              <a:gd name="connsiteX3" fmla="*/ 3909060 w 3909060"/>
              <a:gd name="connsiteY3" fmla="*/ 1996043 h 2043563"/>
              <a:gd name="connsiteX0" fmla="*/ 0 w 3909060"/>
              <a:gd name="connsiteY0" fmla="*/ 27647 h 1976005"/>
              <a:gd name="connsiteX1" fmla="*/ 2689860 w 3909060"/>
              <a:gd name="connsiteY1" fmla="*/ 141947 h 1976005"/>
              <a:gd name="connsiteX2" fmla="*/ 2712720 w 3909060"/>
              <a:gd name="connsiteY2" fmla="*/ 1414487 h 1976005"/>
              <a:gd name="connsiteX3" fmla="*/ 3909060 w 3909060"/>
              <a:gd name="connsiteY3" fmla="*/ 1970747 h 1976005"/>
              <a:gd name="connsiteX0" fmla="*/ 0 w 3032760"/>
              <a:gd name="connsiteY0" fmla="*/ 27647 h 1523586"/>
              <a:gd name="connsiteX1" fmla="*/ 2689860 w 3032760"/>
              <a:gd name="connsiteY1" fmla="*/ 141947 h 1523586"/>
              <a:gd name="connsiteX2" fmla="*/ 2712720 w 3032760"/>
              <a:gd name="connsiteY2" fmla="*/ 1414487 h 1523586"/>
              <a:gd name="connsiteX3" fmla="*/ 3032760 w 3032760"/>
              <a:gd name="connsiteY3" fmla="*/ 1422107 h 1523586"/>
              <a:gd name="connsiteX0" fmla="*/ 0 w 3032760"/>
              <a:gd name="connsiteY0" fmla="*/ 0 h 1398431"/>
              <a:gd name="connsiteX1" fmla="*/ 2689860 w 3032760"/>
              <a:gd name="connsiteY1" fmla="*/ 114300 h 1398431"/>
              <a:gd name="connsiteX2" fmla="*/ 2849880 w 3032760"/>
              <a:gd name="connsiteY2" fmla="*/ 815340 h 1398431"/>
              <a:gd name="connsiteX3" fmla="*/ 3032760 w 3032760"/>
              <a:gd name="connsiteY3" fmla="*/ 1394460 h 1398431"/>
              <a:gd name="connsiteX0" fmla="*/ 0 w 3032760"/>
              <a:gd name="connsiteY0" fmla="*/ 0 h 1399496"/>
              <a:gd name="connsiteX1" fmla="*/ 2689860 w 3032760"/>
              <a:gd name="connsiteY1" fmla="*/ 114300 h 1399496"/>
              <a:gd name="connsiteX2" fmla="*/ 2849880 w 3032760"/>
              <a:gd name="connsiteY2" fmla="*/ 815340 h 1399496"/>
              <a:gd name="connsiteX3" fmla="*/ 3032760 w 3032760"/>
              <a:gd name="connsiteY3" fmla="*/ 1394460 h 1399496"/>
              <a:gd name="connsiteX0" fmla="*/ 0 w 3032760"/>
              <a:gd name="connsiteY0" fmla="*/ 0 h 1399198"/>
              <a:gd name="connsiteX1" fmla="*/ 2689860 w 3032760"/>
              <a:gd name="connsiteY1" fmla="*/ 114300 h 1399198"/>
              <a:gd name="connsiteX2" fmla="*/ 2781300 w 3032760"/>
              <a:gd name="connsiteY2" fmla="*/ 792480 h 1399198"/>
              <a:gd name="connsiteX3" fmla="*/ 3032760 w 3032760"/>
              <a:gd name="connsiteY3" fmla="*/ 1394460 h 1399198"/>
              <a:gd name="connsiteX0" fmla="*/ 0 w 3032760"/>
              <a:gd name="connsiteY0" fmla="*/ 0 h 1399198"/>
              <a:gd name="connsiteX1" fmla="*/ 2689860 w 3032760"/>
              <a:gd name="connsiteY1" fmla="*/ 114300 h 1399198"/>
              <a:gd name="connsiteX2" fmla="*/ 2781300 w 3032760"/>
              <a:gd name="connsiteY2" fmla="*/ 792480 h 1399198"/>
              <a:gd name="connsiteX3" fmla="*/ 3032760 w 3032760"/>
              <a:gd name="connsiteY3" fmla="*/ 1394460 h 1399198"/>
              <a:gd name="connsiteX0" fmla="*/ 0 w 3032760"/>
              <a:gd name="connsiteY0" fmla="*/ 0 h 1398288"/>
              <a:gd name="connsiteX1" fmla="*/ 2689860 w 3032760"/>
              <a:gd name="connsiteY1" fmla="*/ 114300 h 1398288"/>
              <a:gd name="connsiteX2" fmla="*/ 2842260 w 3032760"/>
              <a:gd name="connsiteY2" fmla="*/ 701040 h 1398288"/>
              <a:gd name="connsiteX3" fmla="*/ 3032760 w 3032760"/>
              <a:gd name="connsiteY3" fmla="*/ 1394460 h 1398288"/>
            </a:gdLst>
            <a:ahLst/>
            <a:cxnLst>
              <a:cxn ang="0">
                <a:pos x="connsiteX0" y="connsiteY0"/>
              </a:cxn>
              <a:cxn ang="0">
                <a:pos x="connsiteX1" y="connsiteY1"/>
              </a:cxn>
              <a:cxn ang="0">
                <a:pos x="connsiteX2" y="connsiteY2"/>
              </a:cxn>
              <a:cxn ang="0">
                <a:pos x="connsiteX3" y="connsiteY3"/>
              </a:cxn>
            </a:cxnLst>
            <a:rect l="l" t="t" r="r" b="b"/>
            <a:pathLst>
              <a:path w="3032760" h="1398288">
                <a:moveTo>
                  <a:pt x="0" y="0"/>
                </a:moveTo>
                <a:cubicBezTo>
                  <a:pt x="958850" y="5080"/>
                  <a:pt x="2216150" y="-2540"/>
                  <a:pt x="2689860" y="114300"/>
                </a:cubicBezTo>
                <a:cubicBezTo>
                  <a:pt x="3163570" y="231140"/>
                  <a:pt x="2937510" y="388620"/>
                  <a:pt x="2842260" y="701040"/>
                </a:cubicBezTo>
                <a:cubicBezTo>
                  <a:pt x="2747010" y="1013460"/>
                  <a:pt x="2318385" y="1443355"/>
                  <a:pt x="3032760" y="139446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306454" y="1826909"/>
            <a:ext cx="1385685" cy="3546308"/>
          </a:xfrm>
          <a:custGeom>
            <a:avLst/>
            <a:gdLst>
              <a:gd name="connsiteX0" fmla="*/ 0 w 1179194"/>
              <a:gd name="connsiteY0" fmla="*/ 3474555 h 3474555"/>
              <a:gd name="connsiteX1" fmla="*/ 1175657 w 1179194"/>
              <a:gd name="connsiteY1" fmla="*/ 1108727 h 3474555"/>
              <a:gd name="connsiteX2" fmla="*/ 377371 w 1179194"/>
              <a:gd name="connsiteY2" fmla="*/ 107241 h 3474555"/>
              <a:gd name="connsiteX3" fmla="*/ 783771 w 1179194"/>
              <a:gd name="connsiteY3" fmla="*/ 20155 h 3474555"/>
              <a:gd name="connsiteX4" fmla="*/ 769257 w 1179194"/>
              <a:gd name="connsiteY4" fmla="*/ 34669 h 3474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194" h="3474555">
                <a:moveTo>
                  <a:pt x="0" y="3474555"/>
                </a:moveTo>
                <a:cubicBezTo>
                  <a:pt x="556381" y="2572250"/>
                  <a:pt x="1112762" y="1669946"/>
                  <a:pt x="1175657" y="1108727"/>
                </a:cubicBezTo>
                <a:cubicBezTo>
                  <a:pt x="1238552" y="547508"/>
                  <a:pt x="442685" y="288670"/>
                  <a:pt x="377371" y="107241"/>
                </a:cubicBezTo>
                <a:cubicBezTo>
                  <a:pt x="312057" y="-74188"/>
                  <a:pt x="718457" y="32250"/>
                  <a:pt x="783771" y="20155"/>
                </a:cubicBezTo>
                <a:cubicBezTo>
                  <a:pt x="849085" y="8060"/>
                  <a:pt x="809171" y="21364"/>
                  <a:pt x="769257" y="34669"/>
                </a:cubicBezTo>
              </a:path>
            </a:pathLst>
          </a:custGeom>
          <a:noFill/>
          <a:ln w="28575">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4613910" y="6237312"/>
            <a:ext cx="616275"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2547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fade">
                                      <p:cBhvr>
                                        <p:cTn id="64" dur="1000"/>
                                        <p:tgtEl>
                                          <p:spTgt spid="3">
                                            <p:txEl>
                                              <p:pRg st="10" end="10"/>
                                            </p:txEl>
                                          </p:spTgt>
                                        </p:tgtEl>
                                      </p:cBhvr>
                                    </p:animEffect>
                                    <p:anim calcmode="lin" valueType="num">
                                      <p:cBhvr>
                                        <p:cTn id="6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67" fill="hold">
                            <p:stCondLst>
                              <p:cond delay="8000"/>
                            </p:stCondLst>
                            <p:childTnLst>
                              <p:par>
                                <p:cTn id="68" presetID="21" presetClass="entr" presetSubtype="1"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2000"/>
                                        <p:tgtEl>
                                          <p:spTgt spid="20"/>
                                        </p:tgtEl>
                                      </p:cBhvr>
                                    </p:animEffect>
                                  </p:childTnLst>
                                </p:cTn>
                              </p:par>
                            </p:childTnLst>
                          </p:cTn>
                        </p:par>
                        <p:par>
                          <p:cTn id="71" fill="hold">
                            <p:stCondLst>
                              <p:cond delay="10000"/>
                            </p:stCondLst>
                            <p:childTnLst>
                              <p:par>
                                <p:cTn id="72" presetID="21" presetClass="entr" presetSubtype="1"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heel(1)">
                                      <p:cBhvr>
                                        <p:cTn id="74" dur="2000"/>
                                        <p:tgtEl>
                                          <p:spTgt spid="19"/>
                                        </p:tgtEl>
                                      </p:cBhvr>
                                    </p:animEffect>
                                  </p:childTnLst>
                                </p:cTn>
                              </p:par>
                            </p:childTnLst>
                          </p:cTn>
                        </p:par>
                        <p:par>
                          <p:cTn id="75" fill="hold">
                            <p:stCondLst>
                              <p:cond delay="12000"/>
                            </p:stCondLst>
                            <p:childTnLst>
                              <p:par>
                                <p:cTn id="76" presetID="22" presetClass="entr" presetSubtype="4"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down)">
                                      <p:cBhvr>
                                        <p:cTn id="78" dur="500"/>
                                        <p:tgtEl>
                                          <p:spTgt spid="6"/>
                                        </p:tgtEl>
                                      </p:cBhvr>
                                    </p:animEffect>
                                  </p:childTnLst>
                                </p:cTn>
                              </p:par>
                            </p:childTnLst>
                          </p:cTn>
                        </p:par>
                        <p:par>
                          <p:cTn id="79" fill="hold">
                            <p:stCondLst>
                              <p:cond delay="12500"/>
                            </p:stCondLst>
                            <p:childTnLst>
                              <p:par>
                                <p:cTn id="80" presetID="21" presetClass="entr" presetSubtype="1"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heel(1)">
                                      <p:cBhvr>
                                        <p:cTn id="82" dur="2000"/>
                                        <p:tgtEl>
                                          <p:spTgt spid="11"/>
                                        </p:tgtEl>
                                      </p:cBhvr>
                                    </p:animEffect>
                                  </p:childTnLst>
                                </p:cTn>
                              </p:par>
                            </p:childTnLst>
                          </p:cTn>
                        </p:par>
                        <p:par>
                          <p:cTn id="83" fill="hold">
                            <p:stCondLst>
                              <p:cond delay="14500"/>
                            </p:stCondLst>
                            <p:childTnLst>
                              <p:par>
                                <p:cTn id="84" presetID="2" presetClass="entr" presetSubtype="8"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additive="base">
                                        <p:cTn id="86" dur="500" fill="hold"/>
                                        <p:tgtEl>
                                          <p:spTgt spid="7"/>
                                        </p:tgtEl>
                                        <p:attrNameLst>
                                          <p:attrName>ppt_x</p:attrName>
                                        </p:attrNameLst>
                                      </p:cBhvr>
                                      <p:tavLst>
                                        <p:tav tm="0">
                                          <p:val>
                                            <p:strVal val="0-#ppt_w/2"/>
                                          </p:val>
                                        </p:tav>
                                        <p:tav tm="100000">
                                          <p:val>
                                            <p:strVal val="#ppt_x"/>
                                          </p:val>
                                        </p:tav>
                                      </p:tavLst>
                                    </p:anim>
                                    <p:anim calcmode="lin" valueType="num">
                                      <p:cBhvr additive="base">
                                        <p:cTn id="8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9" grpId="0" animBg="1"/>
      <p:bldP spid="20"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086" y="1412776"/>
            <a:ext cx="7104091" cy="505750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11560" y="692696"/>
            <a:ext cx="7772400" cy="621630"/>
          </a:xfrm>
        </p:spPr>
        <p:txBody>
          <a:bodyPr/>
          <a:lstStyle/>
          <a:p>
            <a:r>
              <a:rPr lang="en-GB" dirty="0" smtClean="0"/>
              <a:t>Updated Governor Contact Details Form</a:t>
            </a:r>
            <a:endParaRPr lang="en-GB" dirty="0"/>
          </a:p>
        </p:txBody>
      </p:sp>
      <p:sp>
        <p:nvSpPr>
          <p:cNvPr id="3" name="Rounded Rectangular Callout 2"/>
          <p:cNvSpPr/>
          <p:nvPr/>
        </p:nvSpPr>
        <p:spPr>
          <a:xfrm>
            <a:off x="3297560" y="3061038"/>
            <a:ext cx="1994520" cy="900680"/>
          </a:xfrm>
          <a:prstGeom prst="wedgeRoundRectCallout">
            <a:avLst>
              <a:gd name="adj1" fmla="val 64491"/>
              <a:gd name="adj2" fmla="val -103886"/>
              <a:gd name="adj3" fmla="val 16667"/>
            </a:avLst>
          </a:prstGeom>
          <a:solidFill>
            <a:srgbClr val="D9FFD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DBS forms must be completed with governors at school within 21 days</a:t>
            </a:r>
            <a:endParaRPr lang="en-GB" sz="1200" dirty="0">
              <a:solidFill>
                <a:schemeClr val="tx1"/>
              </a:solidFill>
            </a:endParaRPr>
          </a:p>
        </p:txBody>
      </p:sp>
      <p:sp>
        <p:nvSpPr>
          <p:cNvPr id="5" name="Rounded Rectangular Callout 4"/>
          <p:cNvSpPr/>
          <p:nvPr/>
        </p:nvSpPr>
        <p:spPr>
          <a:xfrm>
            <a:off x="7422128" y="1395064"/>
            <a:ext cx="1466348" cy="1080120"/>
          </a:xfrm>
          <a:prstGeom prst="wedgeRoundRectCallout">
            <a:avLst>
              <a:gd name="adj1" fmla="val -125892"/>
              <a:gd name="adj2" fmla="val 49749"/>
              <a:gd name="adj3" fmla="val 16667"/>
            </a:avLst>
          </a:prstGeom>
          <a:solidFill>
            <a:srgbClr val="FFE2C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Required by all on </a:t>
            </a:r>
            <a:r>
              <a:rPr lang="en-GB" sz="1200" b="1" dirty="0" smtClean="0">
                <a:solidFill>
                  <a:schemeClr val="tx1"/>
                </a:solidFill>
              </a:rPr>
              <a:t>Finance</a:t>
            </a:r>
            <a:r>
              <a:rPr lang="en-GB" sz="1200" dirty="0" smtClean="0">
                <a:solidFill>
                  <a:schemeClr val="tx1"/>
                </a:solidFill>
              </a:rPr>
              <a:t> Committee. Good practice for all Governors</a:t>
            </a:r>
            <a:endParaRPr lang="en-GB" sz="1200" dirty="0">
              <a:solidFill>
                <a:schemeClr val="tx1"/>
              </a:solidFill>
            </a:endParaRPr>
          </a:p>
        </p:txBody>
      </p:sp>
      <p:sp>
        <p:nvSpPr>
          <p:cNvPr id="7" name="Rounded Rectangular Callout 6"/>
          <p:cNvSpPr/>
          <p:nvPr/>
        </p:nvSpPr>
        <p:spPr>
          <a:xfrm>
            <a:off x="4788024" y="1267827"/>
            <a:ext cx="1296144" cy="644061"/>
          </a:xfrm>
          <a:prstGeom prst="wedgeRoundRectCallout">
            <a:avLst>
              <a:gd name="adj1" fmla="val 40026"/>
              <a:gd name="adj2" fmla="val 133923"/>
              <a:gd name="adj3" fmla="val 16667"/>
            </a:avLst>
          </a:prstGeom>
          <a:solidFill>
            <a:srgbClr val="FFFF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Prevent Required by all Governors</a:t>
            </a:r>
            <a:endParaRPr lang="en-GB" sz="1200" dirty="0">
              <a:solidFill>
                <a:schemeClr val="tx1"/>
              </a:solidFill>
            </a:endParaRPr>
          </a:p>
        </p:txBody>
      </p:sp>
      <p:sp>
        <p:nvSpPr>
          <p:cNvPr id="8" name="Rounded Rectangular Callout 7"/>
          <p:cNvSpPr/>
          <p:nvPr/>
        </p:nvSpPr>
        <p:spPr>
          <a:xfrm>
            <a:off x="7159979" y="2906653"/>
            <a:ext cx="1884424" cy="900680"/>
          </a:xfrm>
          <a:prstGeom prst="wedgeRoundRectCallout">
            <a:avLst>
              <a:gd name="adj1" fmla="val -79683"/>
              <a:gd name="adj2" fmla="val -88023"/>
              <a:gd name="adj3" fmla="val 16667"/>
            </a:avLst>
          </a:prstGeom>
          <a:solidFill>
            <a:srgbClr val="FFE5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Individual skills matrix completed by all governors and returned to the Chairs to Collate</a:t>
            </a:r>
            <a:endParaRPr lang="en-GB" sz="1200" dirty="0">
              <a:solidFill>
                <a:schemeClr val="tx1"/>
              </a:solidFill>
            </a:endParaRPr>
          </a:p>
        </p:txBody>
      </p:sp>
      <p:cxnSp>
        <p:nvCxnSpPr>
          <p:cNvPr id="13" name="Straight Arrow Connector 12"/>
          <p:cNvCxnSpPr/>
          <p:nvPr/>
        </p:nvCxnSpPr>
        <p:spPr>
          <a:xfrm flipH="1" flipV="1">
            <a:off x="7057892" y="5121188"/>
            <a:ext cx="728472" cy="720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524328" y="4725144"/>
            <a:ext cx="1489540" cy="864096"/>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New</a:t>
            </a:r>
            <a:endParaRPr lang="en-GB" b="1" dirty="0"/>
          </a:p>
        </p:txBody>
      </p:sp>
      <p:cxnSp>
        <p:nvCxnSpPr>
          <p:cNvPr id="15" name="Straight Arrow Connector 14"/>
          <p:cNvCxnSpPr>
            <a:stCxn id="11" idx="1"/>
          </p:cNvCxnSpPr>
          <p:nvPr/>
        </p:nvCxnSpPr>
        <p:spPr>
          <a:xfrm flipH="1" flipV="1">
            <a:off x="7218817" y="4275384"/>
            <a:ext cx="523649" cy="576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7544" y="4462359"/>
            <a:ext cx="1800200" cy="342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11000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14" presetClass="entr" presetSubtype="10" fill="hold" grpId="0" nodeType="afterEffect">
                                  <p:stCondLst>
                                    <p:cond delay="200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par>
                          <p:cTn id="31" fill="hold">
                            <p:stCondLst>
                              <p:cond delay="5000"/>
                            </p:stCondLst>
                            <p:childTnLst>
                              <p:par>
                                <p:cTn id="32" presetID="16" presetClass="entr" presetSubtype="21" fill="hold" grpId="0" nodeType="after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6500"/>
                            </p:stCondLst>
                            <p:childTnLst>
                              <p:par>
                                <p:cTn id="36" presetID="22" presetClass="entr" presetSubtype="4"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par>
                          <p:cTn id="39" fill="hold">
                            <p:stCondLst>
                              <p:cond delay="8000"/>
                            </p:stCondLst>
                            <p:childTnLst>
                              <p:par>
                                <p:cTn id="40" presetID="53" presetClass="entr" presetSubtype="16"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8500"/>
                            </p:stCondLst>
                            <p:childTnLst>
                              <p:par>
                                <p:cTn id="46" presetID="2" presetClass="entr" presetSubtype="6"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par>
                          <p:cTn id="50" fill="hold">
                            <p:stCondLst>
                              <p:cond delay="9000"/>
                            </p:stCondLst>
                            <p:childTnLst>
                              <p:par>
                                <p:cTn id="51" presetID="2" presetClass="entr" presetSubtype="6"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9500"/>
                            </p:stCondLst>
                            <p:childTnLst>
                              <p:par>
                                <p:cTn id="56" presetID="21" presetClass="entr" presetSubtype="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heel(1)">
                                      <p:cBhvr>
                                        <p:cTn id="5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11188" y="692150"/>
            <a:ext cx="8353425" cy="648618"/>
          </a:xfrm>
        </p:spPr>
        <p:txBody>
          <a:bodyPr/>
          <a:lstStyle/>
          <a:p>
            <a:r>
              <a:rPr lang="en-GB" altLang="en-US" dirty="0" smtClean="0"/>
              <a:t>A Competency Framework for Governance</a:t>
            </a:r>
            <a:br>
              <a:rPr lang="en-GB" altLang="en-US" dirty="0" smtClean="0"/>
            </a:br>
            <a:endParaRPr lang="en-GB" altLang="en-US" dirty="0" smtClean="0"/>
          </a:p>
        </p:txBody>
      </p:sp>
      <p:sp>
        <p:nvSpPr>
          <p:cNvPr id="3" name="Content Placeholder 2"/>
          <p:cNvSpPr>
            <a:spLocks noGrp="1"/>
          </p:cNvSpPr>
          <p:nvPr>
            <p:ph idx="1"/>
          </p:nvPr>
        </p:nvSpPr>
        <p:spPr>
          <a:xfrm>
            <a:off x="573667" y="1268760"/>
            <a:ext cx="7931794" cy="720080"/>
          </a:xfrm>
        </p:spPr>
        <p:txBody>
          <a:bodyPr/>
          <a:lstStyle/>
          <a:p>
            <a:pPr>
              <a:spcAft>
                <a:spcPts val="600"/>
              </a:spcAft>
              <a:buFont typeface="Arial" panose="020B0604020202020204" pitchFamily="34" charset="0"/>
              <a:buChar char="•"/>
              <a:defRPr/>
            </a:pPr>
            <a:r>
              <a:rPr lang="en-GB" sz="2000" dirty="0" smtClean="0"/>
              <a:t>To date, the following number of governors have been nominated as lead governors in specific areas: </a:t>
            </a:r>
            <a:endParaRPr lang="en-GB" sz="2000" dirty="0"/>
          </a:p>
          <a:p>
            <a:pPr marL="0" indent="0">
              <a:buFontTx/>
              <a:buNone/>
              <a:defRPr/>
            </a:pPr>
            <a:endParaRPr lang="en-GB" sz="400" dirty="0" smtClean="0"/>
          </a:p>
          <a:p>
            <a:pPr>
              <a:defRPr/>
            </a:pPr>
            <a:endParaRPr lang="en-GB" dirty="0" smtClean="0"/>
          </a:p>
          <a:p>
            <a:pPr marL="0" indent="0">
              <a:buFontTx/>
              <a:buNone/>
              <a:defRPr/>
            </a:pP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715152525"/>
              </p:ext>
            </p:extLst>
          </p:nvPr>
        </p:nvGraphicFramePr>
        <p:xfrm>
          <a:off x="864360" y="1998394"/>
          <a:ext cx="7350408" cy="3798600"/>
        </p:xfrm>
        <a:graphic>
          <a:graphicData uri="http://schemas.openxmlformats.org/drawingml/2006/table">
            <a:tbl>
              <a:tblPr firstRow="1" bandRow="1">
                <a:tableStyleId>{5C22544A-7EE6-4342-B048-85BDC9FD1C3A}</a:tableStyleId>
              </a:tblPr>
              <a:tblGrid>
                <a:gridCol w="5406192"/>
                <a:gridCol w="936104"/>
                <a:gridCol w="1008112"/>
              </a:tblGrid>
              <a:tr h="360040">
                <a:tc rowSpan="2">
                  <a:txBody>
                    <a:bodyPr/>
                    <a:lstStyle/>
                    <a:p>
                      <a:pPr algn="ctr"/>
                      <a:r>
                        <a:rPr lang="en-GB" sz="2400" dirty="0" smtClean="0"/>
                        <a:t>Lead Governor</a:t>
                      </a:r>
                      <a:endParaRPr lang="en-GB" sz="2400" dirty="0"/>
                    </a:p>
                  </a:txBody>
                  <a:tcPr anchor="ctr">
                    <a:lnR w="38100" cap="flat" cmpd="sng" algn="ctr">
                      <a:solidFill>
                        <a:schemeClr val="bg1"/>
                      </a:solidFill>
                      <a:prstDash val="solid"/>
                      <a:round/>
                      <a:headEnd type="none" w="med" len="med"/>
                      <a:tailEnd type="none" w="med" len="med"/>
                    </a:lnR>
                    <a:solidFill>
                      <a:srgbClr val="007A87"/>
                    </a:solidFill>
                  </a:tcPr>
                </a:tc>
                <a:tc gridSpan="2">
                  <a:txBody>
                    <a:bodyPr/>
                    <a:lstStyle/>
                    <a:p>
                      <a:pPr algn="ctr"/>
                      <a:r>
                        <a:rPr lang="en-GB" sz="1600" b="1" dirty="0" smtClean="0"/>
                        <a:t>Total in place</a:t>
                      </a:r>
                      <a:endParaRPr lang="en-GB" sz="1600" b="1" dirty="0"/>
                    </a:p>
                  </a:txBody>
                  <a:tcPr anchor="ctr">
                    <a:lnL w="38100" cap="flat" cmpd="sng" algn="ctr">
                      <a:solidFill>
                        <a:schemeClr val="bg1"/>
                      </a:solidFill>
                      <a:prstDash val="solid"/>
                      <a:round/>
                      <a:headEnd type="none" w="med" len="med"/>
                      <a:tailEnd type="none" w="med" len="med"/>
                    </a:lnL>
                    <a:solidFill>
                      <a:srgbClr val="007A87"/>
                    </a:solidFill>
                  </a:tcPr>
                </a:tc>
                <a:tc hMerge="1">
                  <a:txBody>
                    <a:bodyPr/>
                    <a:lstStyle/>
                    <a:p>
                      <a:endParaRPr lang="en-GB"/>
                    </a:p>
                  </a:txBody>
                  <a:tcPr/>
                </a:tc>
              </a:tr>
              <a:tr h="360040">
                <a:tc v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rPr>
                        <a:t>Sep 18</a:t>
                      </a:r>
                    </a:p>
                  </a:txBody>
                  <a:tcPr anchor="ctr">
                    <a:lnB w="12700" cap="flat" cmpd="sng" algn="ctr">
                      <a:solidFill>
                        <a:srgbClr val="FF0000"/>
                      </a:solidFill>
                      <a:prstDash val="solid"/>
                      <a:round/>
                      <a:headEnd type="none" w="med" len="med"/>
                      <a:tailEnd type="none" w="med" len="med"/>
                    </a:lnB>
                    <a:solidFill>
                      <a:srgbClr val="007A8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rPr>
                        <a:t>Jan 19</a:t>
                      </a:r>
                    </a:p>
                  </a:txBody>
                  <a:tcPr anchor="ctr">
                    <a:lnB w="12700" cap="flat" cmpd="sng" algn="ctr">
                      <a:solidFill>
                        <a:srgbClr val="FF0000"/>
                      </a:solidFill>
                      <a:prstDash val="solid"/>
                      <a:round/>
                      <a:headEnd type="none" w="med" len="med"/>
                      <a:tailEnd type="none" w="med" len="med"/>
                    </a:lnB>
                    <a:solidFill>
                      <a:srgbClr val="007A87"/>
                    </a:solidFill>
                  </a:tcPr>
                </a:tc>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tx1"/>
                          </a:solidFill>
                        </a:rPr>
                        <a:t>Special Educational Needs and Disabilities (SEND)</a:t>
                      </a:r>
                    </a:p>
                  </a:txBody>
                  <a:tcPr>
                    <a:lnR w="12700" cap="flat" cmpd="sng" algn="ctr">
                      <a:solidFill>
                        <a:srgbClr val="FF0000"/>
                      </a:solidFill>
                      <a:prstDash val="solid"/>
                      <a:round/>
                      <a:headEnd type="none" w="med" len="med"/>
                      <a:tailEnd type="none" w="med" len="med"/>
                    </a:lnR>
                  </a:tcPr>
                </a:tc>
                <a:tc>
                  <a:txBody>
                    <a:bodyPr/>
                    <a:lstStyle/>
                    <a:p>
                      <a:pPr algn="ctr"/>
                      <a:r>
                        <a:rPr lang="en-GB" sz="1800" dirty="0" smtClean="0"/>
                        <a:t>53</a:t>
                      </a:r>
                      <a:endParaRPr lang="en-GB" sz="1800" dirty="0"/>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tcPr>
                </a:tc>
                <a:tc>
                  <a:txBody>
                    <a:bodyPr/>
                    <a:lstStyle/>
                    <a:p>
                      <a:pPr>
                        <a:spcAft>
                          <a:spcPts val="0"/>
                        </a:spcAft>
                      </a:pPr>
                      <a:r>
                        <a:rPr lang="en-GB" sz="1800" b="1" dirty="0">
                          <a:effectLst/>
                          <a:latin typeface="Arial" panose="020B0604020202020204" pitchFamily="34" charset="0"/>
                          <a:ea typeface="Calibri" panose="020F0502020204030204" pitchFamily="34" charset="0"/>
                        </a:rPr>
                        <a:t>     58</a:t>
                      </a:r>
                      <a:endParaRPr lang="en-GB" sz="1600" b="1"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tcPr>
                </a:tc>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tx1"/>
                          </a:solidFill>
                        </a:rPr>
                        <a:t>Safeguarding of children including Prevent Duty</a:t>
                      </a:r>
                    </a:p>
                  </a:txBody>
                  <a:tcPr>
                    <a:lnR w="12700" cap="flat" cmpd="sng" algn="ctr">
                      <a:solidFill>
                        <a:srgbClr val="FF0000"/>
                      </a:solidFill>
                      <a:prstDash val="solid"/>
                      <a:round/>
                      <a:headEnd type="none" w="med" len="med"/>
                      <a:tailEnd type="none" w="med" len="med"/>
                    </a:lnR>
                  </a:tcPr>
                </a:tc>
                <a:tc>
                  <a:txBody>
                    <a:bodyPr/>
                    <a:lstStyle/>
                    <a:p>
                      <a:pPr algn="ctr"/>
                      <a:r>
                        <a:rPr lang="en-GB" sz="1800" dirty="0" smtClean="0"/>
                        <a:t>53</a:t>
                      </a:r>
                      <a:endParaRPr lang="en-GB" sz="1800" dirty="0"/>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spcAft>
                          <a:spcPts val="0"/>
                        </a:spcAft>
                      </a:pPr>
                      <a:r>
                        <a:rPr lang="en-GB" sz="1800" b="1" dirty="0">
                          <a:effectLst/>
                          <a:latin typeface="Arial" panose="020B0604020202020204" pitchFamily="34" charset="0"/>
                          <a:ea typeface="Calibri" panose="020F0502020204030204" pitchFamily="34" charset="0"/>
                        </a:rPr>
                        <a:t>     56</a:t>
                      </a:r>
                      <a:endParaRPr lang="en-GB" sz="1600" b="1"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tx1"/>
                          </a:solidFill>
                        </a:rPr>
                        <a:t>Health and safety in education</a:t>
                      </a:r>
                    </a:p>
                  </a:txBody>
                  <a:tcPr>
                    <a:lnR w="12700" cap="flat" cmpd="sng" algn="ctr">
                      <a:solidFill>
                        <a:srgbClr val="FF0000"/>
                      </a:solidFill>
                      <a:prstDash val="solid"/>
                      <a:round/>
                      <a:headEnd type="none" w="med" len="med"/>
                      <a:tailEnd type="none" w="med" len="med"/>
                    </a:lnR>
                  </a:tcPr>
                </a:tc>
                <a:tc>
                  <a:txBody>
                    <a:bodyPr/>
                    <a:lstStyle/>
                    <a:p>
                      <a:pPr algn="ctr"/>
                      <a:r>
                        <a:rPr lang="en-GB" sz="1800" dirty="0" smtClean="0"/>
                        <a:t>51</a:t>
                      </a:r>
                      <a:endParaRPr lang="en-GB" sz="1800" dirty="0"/>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spcAft>
                          <a:spcPts val="0"/>
                        </a:spcAft>
                      </a:pPr>
                      <a:r>
                        <a:rPr lang="en-GB" sz="1800" b="1" dirty="0">
                          <a:effectLst/>
                          <a:latin typeface="Arial" panose="020B0604020202020204" pitchFamily="34" charset="0"/>
                          <a:ea typeface="Calibri" panose="020F0502020204030204" pitchFamily="34" charset="0"/>
                        </a:rPr>
                        <a:t>     51</a:t>
                      </a:r>
                      <a:endParaRPr lang="en-GB" sz="1600" b="1"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tx1"/>
                          </a:solidFill>
                        </a:rPr>
                        <a:t>Analyse information and data</a:t>
                      </a:r>
                    </a:p>
                  </a:txBody>
                  <a:tcPr>
                    <a:lnR w="12700" cap="flat" cmpd="sng" algn="ctr">
                      <a:solidFill>
                        <a:srgbClr val="FF0000"/>
                      </a:solidFill>
                      <a:prstDash val="solid"/>
                      <a:round/>
                      <a:headEnd type="none" w="med" len="med"/>
                      <a:tailEnd type="none" w="med" len="med"/>
                    </a:lnR>
                  </a:tcPr>
                </a:tc>
                <a:tc>
                  <a:txBody>
                    <a:bodyPr/>
                    <a:lstStyle/>
                    <a:p>
                      <a:pPr algn="ctr"/>
                      <a:r>
                        <a:rPr lang="en-GB" sz="1800" dirty="0" smtClean="0"/>
                        <a:t>44</a:t>
                      </a:r>
                      <a:endParaRPr lang="en-GB" sz="1800" dirty="0"/>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spcAft>
                          <a:spcPts val="0"/>
                        </a:spcAft>
                      </a:pPr>
                      <a:r>
                        <a:rPr lang="en-GB" sz="1800" b="1" dirty="0">
                          <a:effectLst/>
                          <a:latin typeface="Arial" panose="020B0604020202020204" pitchFamily="34" charset="0"/>
                          <a:ea typeface="Calibri" panose="020F0502020204030204" pitchFamily="34" charset="0"/>
                        </a:rPr>
                        <a:t>     47</a:t>
                      </a:r>
                      <a:endParaRPr lang="en-GB" sz="1600" b="1"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r>
              <a:tr h="61836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tx1"/>
                          </a:solidFill>
                        </a:rPr>
                        <a:t>Financial health and efficiency compared to organisations locally and nationally</a:t>
                      </a:r>
                    </a:p>
                  </a:txBody>
                  <a:tcPr>
                    <a:lnR w="12700" cap="flat" cmpd="sng" algn="ctr">
                      <a:solidFill>
                        <a:srgbClr val="FF0000"/>
                      </a:solidFill>
                      <a:prstDash val="solid"/>
                      <a:round/>
                      <a:headEnd type="none" w="med" len="med"/>
                      <a:tailEnd type="none" w="med" len="med"/>
                    </a:lnR>
                  </a:tcPr>
                </a:tc>
                <a:tc>
                  <a:txBody>
                    <a:bodyPr/>
                    <a:lstStyle/>
                    <a:p>
                      <a:pPr algn="ctr"/>
                      <a:r>
                        <a:rPr lang="en-GB" sz="1800" dirty="0" smtClean="0"/>
                        <a:t>48</a:t>
                      </a:r>
                      <a:endParaRPr lang="en-GB" sz="1800" dirty="0"/>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spcAft>
                          <a:spcPts val="0"/>
                        </a:spcAft>
                      </a:pPr>
                      <a:r>
                        <a:rPr lang="en-GB" sz="1800" b="1" dirty="0">
                          <a:effectLst/>
                          <a:latin typeface="Arial" panose="020B0604020202020204" pitchFamily="34" charset="0"/>
                          <a:ea typeface="Calibri" panose="020F0502020204030204" pitchFamily="34" charset="0"/>
                        </a:rPr>
                        <a:t>     32</a:t>
                      </a:r>
                      <a:endParaRPr lang="en-GB" sz="1600" b="1"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tx1"/>
                          </a:solidFill>
                        </a:rPr>
                        <a:t>Human Resource Education Policy</a:t>
                      </a:r>
                    </a:p>
                  </a:txBody>
                  <a:tcPr>
                    <a:lnR w="12700" cap="flat" cmpd="sng" algn="ctr">
                      <a:solidFill>
                        <a:srgbClr val="FF0000"/>
                      </a:solidFill>
                      <a:prstDash val="solid"/>
                      <a:round/>
                      <a:headEnd type="none" w="med" len="med"/>
                      <a:tailEnd type="none" w="med" len="med"/>
                    </a:lnR>
                  </a:tcPr>
                </a:tc>
                <a:tc>
                  <a:txBody>
                    <a:bodyPr/>
                    <a:lstStyle/>
                    <a:p>
                      <a:pPr algn="ctr"/>
                      <a:r>
                        <a:rPr lang="en-GB" sz="1800" dirty="0" smtClean="0"/>
                        <a:t>40</a:t>
                      </a:r>
                      <a:endParaRPr lang="en-GB" sz="1800" dirty="0"/>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spcAft>
                          <a:spcPts val="0"/>
                        </a:spcAft>
                      </a:pPr>
                      <a:r>
                        <a:rPr lang="en-GB" sz="1800" b="1" dirty="0">
                          <a:effectLst/>
                          <a:latin typeface="Arial" panose="020B0604020202020204" pitchFamily="34" charset="0"/>
                          <a:ea typeface="Calibri" panose="020F0502020204030204" pitchFamily="34" charset="0"/>
                        </a:rPr>
                        <a:t>     43</a:t>
                      </a:r>
                      <a:endParaRPr lang="en-GB" sz="1600" b="1"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r>
              <a:tr h="47261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tx1"/>
                          </a:solidFill>
                        </a:rPr>
                        <a:t>Closing the gap for EAL Learners </a:t>
                      </a:r>
                    </a:p>
                    <a:p>
                      <a:pPr marL="0" marR="0" lvl="1"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rPr>
                        <a:t>(English as an Additional Language)</a:t>
                      </a:r>
                    </a:p>
                  </a:txBody>
                  <a:tcPr anchor="ctr">
                    <a:lnR w="12700" cap="flat" cmpd="sng" algn="ctr">
                      <a:solidFill>
                        <a:srgbClr val="FF0000"/>
                      </a:solidFill>
                      <a:prstDash val="solid"/>
                      <a:round/>
                      <a:headEnd type="none" w="med" len="med"/>
                      <a:tailEnd type="none" w="med" len="med"/>
                    </a:lnR>
                  </a:tcPr>
                </a:tc>
                <a:tc>
                  <a:txBody>
                    <a:bodyPr/>
                    <a:lstStyle/>
                    <a:p>
                      <a:pPr algn="ctr"/>
                      <a:r>
                        <a:rPr lang="en-GB" sz="1800" dirty="0" smtClean="0"/>
                        <a:t>46</a:t>
                      </a:r>
                      <a:endParaRPr lang="en-GB" sz="1800" dirty="0"/>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tcPr>
                </a:tc>
                <a:tc>
                  <a:txBody>
                    <a:bodyPr/>
                    <a:lstStyle/>
                    <a:p>
                      <a:pPr>
                        <a:spcAft>
                          <a:spcPts val="0"/>
                        </a:spcAft>
                      </a:pPr>
                      <a:r>
                        <a:rPr lang="en-GB" sz="1800" b="1" dirty="0">
                          <a:effectLst/>
                          <a:latin typeface="Arial" panose="020B0604020202020204" pitchFamily="34" charset="0"/>
                          <a:ea typeface="Calibri" panose="020F0502020204030204" pitchFamily="34" charset="0"/>
                        </a:rPr>
                        <a:t>     48</a:t>
                      </a:r>
                      <a:endParaRPr lang="en-GB" sz="1600" b="1"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tcPr>
                </a:tc>
              </a:tr>
            </a:tbl>
          </a:graphicData>
        </a:graphic>
      </p:graphicFrame>
      <p:sp>
        <p:nvSpPr>
          <p:cNvPr id="12" name="Content Placeholder 2"/>
          <p:cNvSpPr txBox="1">
            <a:spLocks/>
          </p:cNvSpPr>
          <p:nvPr/>
        </p:nvSpPr>
        <p:spPr bwMode="auto">
          <a:xfrm>
            <a:off x="467544" y="5921896"/>
            <a:ext cx="835292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600"/>
              </a:spcAft>
              <a:defRPr/>
            </a:pPr>
            <a:r>
              <a:rPr lang="en-GB" sz="2000" kern="0" dirty="0" smtClean="0"/>
              <a:t>Suggested relevant training has been signposted to these governors</a:t>
            </a:r>
          </a:p>
          <a:p>
            <a:pPr marL="0" indent="0">
              <a:spcAft>
                <a:spcPts val="600"/>
              </a:spcAft>
              <a:buNone/>
              <a:defRPr/>
            </a:pPr>
            <a:r>
              <a:rPr lang="en-GB" sz="2000" b="1" kern="0" dirty="0" smtClean="0">
                <a:solidFill>
                  <a:srgbClr val="FF0000"/>
                </a:solidFill>
              </a:rPr>
              <a:t>Vacant lead governor responsibilities must be filled this term!!</a:t>
            </a:r>
          </a:p>
          <a:p>
            <a:pPr marL="0" indent="0">
              <a:buFontTx/>
              <a:buNone/>
              <a:defRPr/>
            </a:pPr>
            <a:endParaRPr lang="en-GB" sz="400" kern="0" dirty="0" smtClean="0"/>
          </a:p>
          <a:p>
            <a:pPr>
              <a:defRPr/>
            </a:pPr>
            <a:endParaRPr lang="en-GB" kern="0" dirty="0" smtClean="0"/>
          </a:p>
          <a:p>
            <a:pPr marL="0" indent="0">
              <a:buFontTx/>
              <a:buNone/>
              <a:defRPr/>
            </a:pPr>
            <a:endParaRPr lang="en-GB" kern="0" dirty="0"/>
          </a:p>
        </p:txBody>
      </p:sp>
    </p:spTree>
    <p:extLst>
      <p:ext uri="{BB962C8B-B14F-4D97-AF65-F5344CB8AC3E}">
        <p14:creationId xmlns:p14="http://schemas.microsoft.com/office/powerpoint/2010/main" val="6774042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pPr marL="628650" indent="-628650"/>
            <a:r>
              <a:rPr lang="en-GB" dirty="0" smtClean="0"/>
              <a:t>Prevent </a:t>
            </a:r>
            <a:r>
              <a:rPr lang="en-GB" dirty="0"/>
              <a:t>Online </a:t>
            </a:r>
            <a:r>
              <a:rPr lang="en-GB" dirty="0" smtClean="0"/>
              <a:t>Training</a:t>
            </a:r>
            <a:endParaRPr lang="en-GB" sz="2400" dirty="0">
              <a:solidFill>
                <a:srgbClr val="007A87"/>
              </a:solidFill>
            </a:endParaRPr>
          </a:p>
        </p:txBody>
      </p:sp>
      <p:sp>
        <p:nvSpPr>
          <p:cNvPr id="3" name="Content Placeholder 2"/>
          <p:cNvSpPr>
            <a:spLocks noGrp="1"/>
          </p:cNvSpPr>
          <p:nvPr>
            <p:ph idx="1"/>
          </p:nvPr>
        </p:nvSpPr>
        <p:spPr>
          <a:xfrm>
            <a:off x="636340" y="5517232"/>
            <a:ext cx="8352928" cy="834832"/>
          </a:xfrm>
        </p:spPr>
        <p:txBody>
          <a:bodyPr/>
          <a:lstStyle/>
          <a:p>
            <a:r>
              <a:rPr lang="en-GB" sz="2000" dirty="0"/>
              <a:t>You can access the </a:t>
            </a:r>
            <a:r>
              <a:rPr lang="en-GB" sz="2000" dirty="0" smtClean="0"/>
              <a:t>e-learning </a:t>
            </a:r>
            <a:r>
              <a:rPr lang="en-GB" sz="2000" dirty="0"/>
              <a:t>by clicking on the website </a:t>
            </a:r>
            <a:r>
              <a:rPr lang="en-GB" sz="2000" dirty="0" smtClean="0"/>
              <a:t>below</a:t>
            </a:r>
          </a:p>
          <a:p>
            <a:r>
              <a:rPr lang="en-GB" sz="2000" u="sng" dirty="0">
                <a:hlinkClick r:id="rId2"/>
              </a:rPr>
              <a:t>http://course.ncalt.com/Channel_General_Awareness</a:t>
            </a:r>
            <a:r>
              <a:rPr lang="en-GB" sz="2000" dirty="0"/>
              <a:t> </a:t>
            </a:r>
          </a:p>
          <a:p>
            <a:pPr marL="0" indent="0">
              <a:buNone/>
            </a:pPr>
            <a:r>
              <a:rPr lang="en-GB" sz="1800" i="1" dirty="0" smtClean="0"/>
              <a:t>(Please test on a different web browser if you experience any issues)</a:t>
            </a:r>
            <a:endParaRPr lang="en-GB" sz="1800" i="1" dirty="0"/>
          </a:p>
          <a:p>
            <a:endParaRPr lang="en-GB" dirty="0"/>
          </a:p>
        </p:txBody>
      </p:sp>
      <p:pic>
        <p:nvPicPr>
          <p:cNvPr id="4" name="Picture 3" descr="Document60 - Microsoft Word"/>
          <p:cNvPicPr>
            <a:picLocks noChangeAspect="1"/>
          </p:cNvPicPr>
          <p:nvPr/>
        </p:nvPicPr>
        <p:blipFill rotWithShape="1">
          <a:blip r:embed="rId3">
            <a:extLst>
              <a:ext uri="{28A0092B-C50C-407E-A947-70E740481C1C}">
                <a14:useLocalDpi xmlns:a14="http://schemas.microsoft.com/office/drawing/2010/main" val="0"/>
              </a:ext>
            </a:extLst>
          </a:blip>
          <a:srcRect l="31187" t="25055" r="10376" b="24267"/>
          <a:stretch/>
        </p:blipFill>
        <p:spPr>
          <a:xfrm>
            <a:off x="1104392" y="2901873"/>
            <a:ext cx="3622476" cy="2521005"/>
          </a:xfrm>
          <a:prstGeom prst="rect">
            <a:avLst/>
          </a:prstGeom>
        </p:spPr>
      </p:pic>
      <p:pic>
        <p:nvPicPr>
          <p:cNvPr id="6" name="Picture 5" descr="Channel Prevent Training Certificate.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25339" t="11081" r="25528" b="4104"/>
          <a:stretch/>
        </p:blipFill>
        <p:spPr>
          <a:xfrm>
            <a:off x="5364088" y="836712"/>
            <a:ext cx="3240360" cy="4488668"/>
          </a:xfrm>
          <a:prstGeom prst="rect">
            <a:avLst/>
          </a:prstGeom>
          <a:effectLst>
            <a:outerShdw blurRad="63500" sx="102000" sy="102000" algn="ctr" rotWithShape="0">
              <a:prstClr val="black">
                <a:alpha val="40000"/>
              </a:prstClr>
            </a:outerShdw>
          </a:effectLst>
        </p:spPr>
      </p:pic>
      <p:sp>
        <p:nvSpPr>
          <p:cNvPr id="7" name="Content Placeholder 2"/>
          <p:cNvSpPr txBox="1">
            <a:spLocks/>
          </p:cNvSpPr>
          <p:nvPr/>
        </p:nvSpPr>
        <p:spPr bwMode="auto">
          <a:xfrm>
            <a:off x="993304" y="1627250"/>
            <a:ext cx="3844652" cy="937654"/>
          </a:xfrm>
          <a:prstGeom prst="rect">
            <a:avLst/>
          </a:prstGeom>
          <a:solidFill>
            <a:srgbClr val="00B3BE"/>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r>
              <a:rPr lang="en-GB" b="1" kern="0" dirty="0" smtClean="0">
                <a:solidFill>
                  <a:schemeClr val="bg1"/>
                </a:solidFill>
              </a:rPr>
              <a:t>All new </a:t>
            </a:r>
            <a:r>
              <a:rPr lang="en-GB" b="1" kern="0" dirty="0">
                <a:solidFill>
                  <a:schemeClr val="bg1"/>
                </a:solidFill>
              </a:rPr>
              <a:t>Governors and </a:t>
            </a:r>
            <a:r>
              <a:rPr lang="en-GB" b="1" kern="0" dirty="0" smtClean="0">
                <a:solidFill>
                  <a:schemeClr val="bg1"/>
                </a:solidFill>
              </a:rPr>
              <a:t>Clerks must do this!</a:t>
            </a:r>
            <a:endParaRPr lang="en-GB" sz="2800" b="1" kern="0" dirty="0">
              <a:solidFill>
                <a:schemeClr val="bg1"/>
              </a:solidFill>
            </a:endParaRPr>
          </a:p>
        </p:txBody>
      </p:sp>
    </p:spTree>
    <p:extLst>
      <p:ext uri="{BB962C8B-B14F-4D97-AF65-F5344CB8AC3E}">
        <p14:creationId xmlns:p14="http://schemas.microsoft.com/office/powerpoint/2010/main" val="1975612991"/>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748464" cy="909662"/>
          </a:xfrm>
        </p:spPr>
        <p:txBody>
          <a:bodyPr/>
          <a:lstStyle/>
          <a:p>
            <a:r>
              <a:rPr lang="en-GB" dirty="0" smtClean="0"/>
              <a:t>Governor Vacancies Recruitment - </a:t>
            </a:r>
            <a:r>
              <a:rPr lang="en-GB" b="1" dirty="0" smtClean="0"/>
              <a:t>Increase 2019</a:t>
            </a:r>
            <a:endParaRPr lang="en-GB"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421396"/>
              </p:ext>
            </p:extLst>
          </p:nvPr>
        </p:nvGraphicFramePr>
        <p:xfrm>
          <a:off x="539552" y="1592734"/>
          <a:ext cx="8208912" cy="4899560"/>
        </p:xfrm>
        <a:graphic>
          <a:graphicData uri="http://schemas.openxmlformats.org/drawingml/2006/table">
            <a:tbl>
              <a:tblPr firstRow="1" bandRow="1">
                <a:tableStyleId>{5C22544A-7EE6-4342-B048-85BDC9FD1C3A}</a:tableStyleId>
              </a:tblPr>
              <a:tblGrid>
                <a:gridCol w="1584176"/>
                <a:gridCol w="4392488"/>
                <a:gridCol w="2232248"/>
              </a:tblGrid>
              <a:tr h="125016">
                <a:tc>
                  <a:txBody>
                    <a:bodyPr/>
                    <a:lstStyle/>
                    <a:p>
                      <a:pPr algn="ctr"/>
                      <a:r>
                        <a:rPr lang="en-GB" sz="2000" dirty="0" smtClean="0"/>
                        <a:t>Governor Type</a:t>
                      </a:r>
                      <a:endParaRPr lang="en-GB" sz="2000" dirty="0"/>
                    </a:p>
                  </a:txBody>
                  <a:tcPr anchor="ctr">
                    <a:solidFill>
                      <a:srgbClr val="007A87"/>
                    </a:solidFill>
                  </a:tcPr>
                </a:tc>
                <a:tc>
                  <a:txBody>
                    <a:bodyPr/>
                    <a:lstStyle/>
                    <a:p>
                      <a:pPr algn="ctr"/>
                      <a:r>
                        <a:rPr lang="en-GB" sz="2000" dirty="0" smtClean="0"/>
                        <a:t>Process for filling vacancy</a:t>
                      </a:r>
                      <a:endParaRPr lang="en-GB" sz="2000" dirty="0"/>
                    </a:p>
                  </a:txBody>
                  <a:tcPr anchor="ctr">
                    <a:solidFill>
                      <a:srgbClr val="007A87"/>
                    </a:solidFill>
                  </a:tcPr>
                </a:tc>
                <a:tc>
                  <a:txBody>
                    <a:bodyPr/>
                    <a:lstStyle/>
                    <a:p>
                      <a:pPr algn="ctr"/>
                      <a:r>
                        <a:rPr lang="en-GB" sz="1800" dirty="0" smtClean="0"/>
                        <a:t>Current vacancies January 2019</a:t>
                      </a:r>
                      <a:endParaRPr lang="en-GB" sz="1800" dirty="0"/>
                    </a:p>
                  </a:txBody>
                  <a:tcPr anchor="ctr">
                    <a:solidFill>
                      <a:srgbClr val="007A87"/>
                    </a:solidFill>
                  </a:tcPr>
                </a:tc>
              </a:tr>
              <a:tr h="761176">
                <a:tc>
                  <a:txBody>
                    <a:bodyPr/>
                    <a:lstStyle/>
                    <a:p>
                      <a:r>
                        <a:rPr lang="en-GB" sz="2000" dirty="0" smtClean="0"/>
                        <a:t>Co-opted</a:t>
                      </a:r>
                      <a:endParaRPr lang="en-GB" sz="2000" dirty="0"/>
                    </a:p>
                  </a:txBody>
                  <a:tcPr anchor="ctr"/>
                </a:tc>
                <a:tc>
                  <a:txBody>
                    <a:bodyPr/>
                    <a:lstStyle/>
                    <a:p>
                      <a:r>
                        <a:rPr lang="en-GB" sz="2000" dirty="0" smtClean="0"/>
                        <a:t>Selected and</a:t>
                      </a:r>
                      <a:r>
                        <a:rPr lang="en-GB" sz="2000" baseline="0" dirty="0" smtClean="0"/>
                        <a:t> approved by the Governing Body </a:t>
                      </a:r>
                      <a:r>
                        <a:rPr lang="en-GB" sz="2000" i="1" baseline="0" dirty="0" smtClean="0"/>
                        <a:t>(agenda item)</a:t>
                      </a:r>
                      <a:endParaRPr lang="en-GB" sz="2000" i="1" dirty="0"/>
                    </a:p>
                  </a:txBody>
                  <a:tcPr anchor="ctr"/>
                </a:tc>
                <a:tc>
                  <a:txBody>
                    <a:bodyPr/>
                    <a:lstStyle/>
                    <a:p>
                      <a:pPr algn="ctr"/>
                      <a:r>
                        <a:rPr lang="en-GB" sz="2400" b="1" i="0" dirty="0" smtClean="0"/>
                        <a:t>37</a:t>
                      </a:r>
                      <a:endParaRPr lang="en-GB" sz="2400" b="1" i="0" dirty="0"/>
                    </a:p>
                  </a:txBody>
                  <a:tcPr anchor="ctr"/>
                </a:tc>
              </a:tr>
              <a:tr h="481250">
                <a:tc>
                  <a:txBody>
                    <a:bodyPr/>
                    <a:lstStyle/>
                    <a:p>
                      <a:r>
                        <a:rPr lang="en-GB" sz="2000" dirty="0" smtClean="0"/>
                        <a:t>Parent</a:t>
                      </a:r>
                      <a:endParaRPr lang="en-GB" sz="2000" dirty="0"/>
                    </a:p>
                  </a:txBody>
                  <a:tcPr anchor="ctr"/>
                </a:tc>
                <a:tc>
                  <a:txBody>
                    <a:bodyPr/>
                    <a:lstStyle/>
                    <a:p>
                      <a:r>
                        <a:rPr lang="en-GB" sz="2000" dirty="0" smtClean="0"/>
                        <a:t>Election - ratified at FGB meeting </a:t>
                      </a:r>
                      <a:endParaRPr lang="en-GB" sz="2000" dirty="0"/>
                    </a:p>
                  </a:txBody>
                  <a:tcPr anchor="ctr"/>
                </a:tc>
                <a:tc>
                  <a:txBody>
                    <a:bodyPr/>
                    <a:lstStyle/>
                    <a:p>
                      <a:pPr algn="ctr"/>
                      <a:r>
                        <a:rPr lang="en-GB" sz="2400" b="1" i="0" dirty="0" smtClean="0"/>
                        <a:t>26</a:t>
                      </a:r>
                      <a:endParaRPr lang="en-GB" sz="2400" b="1" i="0" dirty="0"/>
                    </a:p>
                  </a:txBody>
                  <a:tcPr anchor="ctr"/>
                </a:tc>
              </a:tr>
              <a:tr h="481250">
                <a:tc>
                  <a:txBody>
                    <a:bodyPr/>
                    <a:lstStyle/>
                    <a:p>
                      <a:r>
                        <a:rPr lang="en-GB" sz="2000" dirty="0" smtClean="0"/>
                        <a:t>Staff</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t>Election - ratified at FGB meeting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i="0" dirty="0" smtClean="0"/>
                        <a:t>5</a:t>
                      </a:r>
                    </a:p>
                  </a:txBody>
                  <a:tcPr anchor="ctr"/>
                </a:tc>
              </a:tr>
              <a:tr h="948651">
                <a:tc>
                  <a:txBody>
                    <a:bodyPr/>
                    <a:lstStyle/>
                    <a:p>
                      <a:r>
                        <a:rPr lang="en-GB" sz="2000" dirty="0" smtClean="0"/>
                        <a:t>Local Authority</a:t>
                      </a:r>
                      <a:endParaRPr lang="en-GB" sz="2000" dirty="0"/>
                    </a:p>
                  </a:txBody>
                  <a:tcPr anchor="ctr"/>
                </a:tc>
                <a:tc>
                  <a:txBody>
                    <a:bodyPr/>
                    <a:lstStyle/>
                    <a:p>
                      <a:r>
                        <a:rPr lang="en-GB" sz="2000" dirty="0" smtClean="0"/>
                        <a:t>Approved by the Lead</a:t>
                      </a:r>
                      <a:r>
                        <a:rPr lang="en-GB" sz="2000" baseline="0" dirty="0" smtClean="0"/>
                        <a:t> and Shadow Cabinet members - before the GB meeting </a:t>
                      </a:r>
                      <a:r>
                        <a:rPr lang="en-GB" sz="2000" i="1" baseline="0" dirty="0" smtClean="0"/>
                        <a:t>(agenda item)</a:t>
                      </a:r>
                      <a:endParaRPr lang="en-GB" sz="2000" dirty="0"/>
                    </a:p>
                  </a:txBody>
                  <a:tcPr anchor="ctr"/>
                </a:tc>
                <a:tc>
                  <a:txBody>
                    <a:bodyPr/>
                    <a:lstStyle/>
                    <a:p>
                      <a:pPr algn="ctr"/>
                      <a:r>
                        <a:rPr lang="en-GB" sz="2400" b="1" i="0" dirty="0" smtClean="0"/>
                        <a:t>9</a:t>
                      </a:r>
                      <a:endParaRPr lang="en-GB" sz="2400" b="1" i="0" dirty="0"/>
                    </a:p>
                  </a:txBody>
                  <a:tcPr anchor="ctr"/>
                </a:tc>
              </a:tr>
              <a:tr h="767964">
                <a:tc>
                  <a:txBody>
                    <a:bodyPr/>
                    <a:lstStyle/>
                    <a:p>
                      <a:r>
                        <a:rPr lang="en-GB" sz="2000" dirty="0" smtClean="0"/>
                        <a:t>Foundation / Ex Officio</a:t>
                      </a:r>
                      <a:endParaRPr lang="en-GB" sz="2000" dirty="0"/>
                    </a:p>
                  </a:txBody>
                  <a:tcPr anchor="ctr"/>
                </a:tc>
                <a:tc>
                  <a:txBody>
                    <a:bodyPr/>
                    <a:lstStyle/>
                    <a:p>
                      <a:r>
                        <a:rPr lang="en-GB" sz="2000" dirty="0" smtClean="0"/>
                        <a:t>Appointed</a:t>
                      </a:r>
                      <a:r>
                        <a:rPr lang="en-GB" sz="2000" baseline="0" dirty="0" smtClean="0"/>
                        <a:t> by the Diocese</a:t>
                      </a:r>
                      <a:endParaRPr lang="en-GB" sz="2000" dirty="0"/>
                    </a:p>
                  </a:txBody>
                  <a:tcPr anchor="ctr"/>
                </a:tc>
                <a:tc>
                  <a:txBody>
                    <a:bodyPr/>
                    <a:lstStyle/>
                    <a:p>
                      <a:pPr algn="ctr"/>
                      <a:r>
                        <a:rPr lang="en-GB" sz="2400" b="1" i="0" dirty="0" smtClean="0"/>
                        <a:t>15</a:t>
                      </a:r>
                      <a:endParaRPr lang="en-GB" sz="2400" b="1" i="0" dirty="0"/>
                    </a:p>
                  </a:txBody>
                  <a:tcPr anchor="ctr"/>
                </a:tc>
              </a:tr>
              <a:tr h="602560">
                <a:tc>
                  <a:txBody>
                    <a:bodyPr/>
                    <a:lstStyle/>
                    <a:p>
                      <a:r>
                        <a:rPr lang="en-GB" sz="2000" dirty="0" smtClean="0"/>
                        <a:t>Foundation PCC</a:t>
                      </a:r>
                      <a:endParaRPr lang="en-GB" sz="2000" dirty="0"/>
                    </a:p>
                  </a:txBody>
                  <a:tcPr anchor="ctr"/>
                </a:tc>
                <a:tc>
                  <a:txBody>
                    <a:bodyPr/>
                    <a:lstStyle/>
                    <a:p>
                      <a:r>
                        <a:rPr lang="en-GB" sz="2000" dirty="0" smtClean="0"/>
                        <a:t>Appointed by the Parish Council</a:t>
                      </a:r>
                      <a:endParaRPr lang="en-GB" sz="2000" dirty="0"/>
                    </a:p>
                  </a:txBody>
                  <a:tcPr anchor="ctr"/>
                </a:tc>
                <a:tc>
                  <a:txBody>
                    <a:bodyPr/>
                    <a:lstStyle/>
                    <a:p>
                      <a:pPr algn="ctr"/>
                      <a:r>
                        <a:rPr lang="en-GB" sz="2400" b="1" i="0" dirty="0" smtClean="0"/>
                        <a:t>5</a:t>
                      </a:r>
                      <a:endParaRPr lang="en-GB" sz="2400" b="1" i="0" dirty="0"/>
                    </a:p>
                  </a:txBody>
                  <a:tcPr anchor="ctr"/>
                </a:tc>
              </a:tr>
            </a:tbl>
          </a:graphicData>
        </a:graphic>
      </p:graphicFrame>
    </p:spTree>
    <p:extLst>
      <p:ext uri="{BB962C8B-B14F-4D97-AF65-F5344CB8AC3E}">
        <p14:creationId xmlns:p14="http://schemas.microsoft.com/office/powerpoint/2010/main" val="2271980887"/>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19138"/>
            <a:ext cx="8335996" cy="693638"/>
          </a:xfrm>
        </p:spPr>
        <p:txBody>
          <a:bodyPr/>
          <a:lstStyle/>
          <a:p>
            <a:r>
              <a:rPr lang="en-GB" dirty="0" smtClean="0"/>
              <a:t>Inspiring Governance – Advertise Governor Vacancies</a:t>
            </a:r>
            <a:endParaRPr lang="en-GB" dirty="0"/>
          </a:p>
        </p:txBody>
      </p:sp>
      <p:sp>
        <p:nvSpPr>
          <p:cNvPr id="3" name="Content Placeholder 2"/>
          <p:cNvSpPr>
            <a:spLocks noGrp="1"/>
          </p:cNvSpPr>
          <p:nvPr>
            <p:ph idx="1"/>
          </p:nvPr>
        </p:nvSpPr>
        <p:spPr>
          <a:xfrm>
            <a:off x="741884" y="3140968"/>
            <a:ext cx="5977036" cy="1152128"/>
          </a:xfrm>
        </p:spPr>
        <p:txBody>
          <a:bodyPr/>
          <a:lstStyle/>
          <a:p>
            <a:pPr>
              <a:spcAft>
                <a:spcPts val="1200"/>
              </a:spcAft>
            </a:pPr>
            <a:r>
              <a:rPr lang="en-GB" dirty="0">
                <a:hlinkClick r:id="rId4"/>
              </a:rPr>
              <a:t>https://</a:t>
            </a:r>
            <a:r>
              <a:rPr lang="en-GB" dirty="0" smtClean="0">
                <a:hlinkClick r:id="rId4"/>
              </a:rPr>
              <a:t>inspiringgovernance.org</a:t>
            </a:r>
            <a:endParaRPr lang="en-GB" dirty="0">
              <a:hlinkClick r:id="rId4"/>
            </a:endParaRPr>
          </a:p>
          <a:p>
            <a:r>
              <a:rPr lang="en-GB" dirty="0" smtClean="0">
                <a:hlinkClick r:id="rId4"/>
              </a:rPr>
              <a:t>www.inspiringthefuture.org</a:t>
            </a:r>
            <a:r>
              <a:rPr lang="en-GB" dirty="0" smtClean="0"/>
              <a:t> </a:t>
            </a:r>
            <a:endParaRPr lang="en-GB" dirty="0"/>
          </a:p>
        </p:txBody>
      </p:sp>
      <p:pic>
        <p:nvPicPr>
          <p:cNvPr id="4" name="Picture 2" descr="https://inspiringthefuture.secure.force.com/ITF/resource/1473267788000/siteImages/images/itf-logo-2014-web-434x21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5346171"/>
            <a:ext cx="2189634" cy="11049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spiring Governanc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5615162"/>
            <a:ext cx="5184576" cy="8359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3160585217"/>
              </p:ext>
            </p:extLst>
          </p:nvPr>
        </p:nvGraphicFramePr>
        <p:xfrm>
          <a:off x="6588224" y="3789040"/>
          <a:ext cx="2287324" cy="1275580"/>
        </p:xfrm>
        <a:graphic>
          <a:graphicData uri="http://schemas.openxmlformats.org/presentationml/2006/ole">
            <mc:AlternateContent xmlns:mc="http://schemas.openxmlformats.org/markup-compatibility/2006">
              <mc:Choice xmlns:v="urn:schemas-microsoft-com:vml" Requires="v">
                <p:oleObj spid="_x0000_s12431" name="Acrobat Document" showAsIcon="1" r:id="rId8" imgW="914400" imgH="771480" progId="AcroExch.Document.DC">
                  <p:embed/>
                </p:oleObj>
              </mc:Choice>
              <mc:Fallback>
                <p:oleObj name="Acrobat Document" showAsIcon="1" r:id="rId8" imgW="914400" imgH="771480" progId="AcroExch.Document.DC">
                  <p:embed/>
                  <p:pic>
                    <p:nvPicPr>
                      <p:cNvPr id="0" name=""/>
                      <p:cNvPicPr/>
                      <p:nvPr/>
                    </p:nvPicPr>
                    <p:blipFill>
                      <a:blip r:embed="rId9"/>
                      <a:stretch>
                        <a:fillRect/>
                      </a:stretch>
                    </p:blipFill>
                    <p:spPr>
                      <a:xfrm>
                        <a:off x="6588224" y="3789040"/>
                        <a:ext cx="2287324" cy="1275580"/>
                      </a:xfrm>
                      <a:prstGeom prst="rect">
                        <a:avLst/>
                      </a:prstGeom>
                    </p:spPr>
                  </p:pic>
                </p:oleObj>
              </mc:Fallback>
            </mc:AlternateContent>
          </a:graphicData>
        </a:graphic>
      </p:graphicFrame>
      <p:sp>
        <p:nvSpPr>
          <p:cNvPr id="5" name="Rectangle 4"/>
          <p:cNvSpPr/>
          <p:nvPr/>
        </p:nvSpPr>
        <p:spPr>
          <a:xfrm>
            <a:off x="755576" y="2322756"/>
            <a:ext cx="6912768" cy="461665"/>
          </a:xfrm>
          <a:prstGeom prst="rect">
            <a:avLst/>
          </a:prstGeom>
        </p:spPr>
        <p:txBody>
          <a:bodyPr wrap="square">
            <a:spAutoFit/>
          </a:bodyPr>
          <a:lstStyle/>
          <a:p>
            <a:pPr marL="342900" indent="-342900">
              <a:buFont typeface="Arial" panose="020B0604020202020204" pitchFamily="34" charset="0"/>
              <a:buChar char="•"/>
            </a:pPr>
            <a:r>
              <a:rPr lang="en-GB" dirty="0">
                <a:solidFill>
                  <a:srgbClr val="616365"/>
                </a:solidFill>
                <a:latin typeface="+mn-lt"/>
              </a:rPr>
              <a:t>Free SERVICE  &amp; access to Free TRAINING</a:t>
            </a:r>
          </a:p>
        </p:txBody>
      </p:sp>
    </p:spTree>
    <p:extLst>
      <p:ext uri="{BB962C8B-B14F-4D97-AF65-F5344CB8AC3E}">
        <p14:creationId xmlns:p14="http://schemas.microsoft.com/office/powerpoint/2010/main" val="2059942747"/>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32799" y="4137964"/>
            <a:ext cx="3111201" cy="2714515"/>
            <a:chOff x="5796136" y="3992467"/>
            <a:chExt cx="3111201" cy="2714515"/>
          </a:xfrm>
        </p:grpSpPr>
        <p:grpSp>
          <p:nvGrpSpPr>
            <p:cNvPr id="4" name="Group 3"/>
            <p:cNvGrpSpPr>
              <a:grpSpLocks noChangeAspect="1"/>
            </p:cNvGrpSpPr>
            <p:nvPr/>
          </p:nvGrpSpPr>
          <p:grpSpPr>
            <a:xfrm>
              <a:off x="5796136" y="3992467"/>
              <a:ext cx="3111201" cy="2714515"/>
              <a:chOff x="5559750" y="3988279"/>
              <a:chExt cx="3337174" cy="2791696"/>
            </a:xfrm>
          </p:grpSpPr>
          <p:pic>
            <p:nvPicPr>
              <p:cNvPr id="5" name="Picture 2" descr="ID# 9906 - Pushing Up Box - PowerPoint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59750" y="3988279"/>
                <a:ext cx="3305709" cy="27916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5879788" y="6343246"/>
                <a:ext cx="3017136" cy="432048"/>
              </a:xfrm>
              <a:prstGeom prst="rect">
                <a:avLst/>
              </a:prstGeom>
              <a:solidFill>
                <a:srgbClr val="00B3BE"/>
              </a:solidFill>
              <a:ln>
                <a:noFill/>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a:r>
                  <a:rPr lang="en-GB" sz="2400" b="1" kern="0" dirty="0" smtClean="0">
                    <a:solidFill>
                      <a:schemeClr val="bg1"/>
                    </a:solidFill>
                  </a:rPr>
                  <a:t>BIG Push 2019!</a:t>
                </a:r>
                <a:endParaRPr lang="en-GB" sz="2400" kern="0" dirty="0">
                  <a:solidFill>
                    <a:schemeClr val="bg1"/>
                  </a:solidFill>
                </a:endParaRPr>
              </a:p>
            </p:txBody>
          </p:sp>
        </p:grpSp>
        <p:sp>
          <p:nvSpPr>
            <p:cNvPr id="8" name="Title 1"/>
            <p:cNvSpPr txBox="1">
              <a:spLocks/>
            </p:cNvSpPr>
            <p:nvPr/>
          </p:nvSpPr>
          <p:spPr bwMode="auto">
            <a:xfrm rot="21149226">
              <a:off x="7886210" y="5642645"/>
              <a:ext cx="720080" cy="45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900" b="1" kern="0" dirty="0" smtClean="0">
                  <a:solidFill>
                    <a:schemeClr val="tx1"/>
                  </a:solidFill>
                </a:rPr>
                <a:t>Governor Support</a:t>
              </a:r>
              <a:endParaRPr lang="en-GB" sz="900" b="1" kern="0" dirty="0">
                <a:solidFill>
                  <a:schemeClr val="tx1"/>
                </a:solidFill>
              </a:endParaRPr>
            </a:p>
          </p:txBody>
        </p:sp>
        <p:sp>
          <p:nvSpPr>
            <p:cNvPr id="9" name="Title 1"/>
            <p:cNvSpPr txBox="1">
              <a:spLocks/>
            </p:cNvSpPr>
            <p:nvPr/>
          </p:nvSpPr>
          <p:spPr bwMode="auto">
            <a:xfrm rot="21295171">
              <a:off x="7982434" y="5170376"/>
              <a:ext cx="588413" cy="2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a:r>
                <a:rPr lang="en-GB" sz="1000" b="1" kern="0" dirty="0" smtClean="0">
                  <a:solidFill>
                    <a:schemeClr val="tx1"/>
                  </a:solidFill>
                </a:rPr>
                <a:t>Clerks</a:t>
              </a:r>
              <a:endParaRPr lang="en-GB" sz="1000" b="1" kern="0" dirty="0">
                <a:solidFill>
                  <a:schemeClr val="tx1"/>
                </a:solidFill>
              </a:endParaRPr>
            </a:p>
          </p:txBody>
        </p:sp>
        <p:sp>
          <p:nvSpPr>
            <p:cNvPr id="10" name="Title 1"/>
            <p:cNvSpPr txBox="1">
              <a:spLocks/>
            </p:cNvSpPr>
            <p:nvPr/>
          </p:nvSpPr>
          <p:spPr bwMode="auto">
            <a:xfrm rot="21295171">
              <a:off x="7372907" y="4445304"/>
              <a:ext cx="973865" cy="2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a:r>
                <a:rPr lang="en-GB" sz="900" b="1" kern="0" dirty="0" smtClean="0">
                  <a:solidFill>
                    <a:schemeClr val="bg1"/>
                  </a:solidFill>
                </a:rPr>
                <a:t>Governors</a:t>
              </a:r>
              <a:endParaRPr lang="en-GB" sz="900" b="1" kern="0" dirty="0">
                <a:solidFill>
                  <a:schemeClr val="bg1"/>
                </a:solidFill>
              </a:endParaRPr>
            </a:p>
          </p:txBody>
        </p:sp>
      </p:grpSp>
      <p:sp>
        <p:nvSpPr>
          <p:cNvPr id="2" name="Title 1"/>
          <p:cNvSpPr>
            <a:spLocks noGrp="1"/>
          </p:cNvSpPr>
          <p:nvPr>
            <p:ph type="title"/>
          </p:nvPr>
        </p:nvSpPr>
        <p:spPr>
          <a:xfrm>
            <a:off x="611187" y="719138"/>
            <a:ext cx="8266815" cy="981670"/>
          </a:xfrm>
        </p:spPr>
        <p:txBody>
          <a:bodyPr/>
          <a:lstStyle/>
          <a:p>
            <a:r>
              <a:rPr lang="en-GB" dirty="0" smtClean="0"/>
              <a:t>The </a:t>
            </a:r>
            <a:r>
              <a:rPr lang="en-GB" dirty="0"/>
              <a:t>BIG </a:t>
            </a:r>
            <a:r>
              <a:rPr lang="en-GB" dirty="0" smtClean="0"/>
              <a:t>Push by Clerks – Spring Term 2019!!</a:t>
            </a:r>
            <a:r>
              <a:rPr lang="en-GB" dirty="0"/>
              <a:t/>
            </a:r>
            <a:br>
              <a:rPr lang="en-GB" dirty="0"/>
            </a:br>
            <a:endParaRPr lang="en-GB" dirty="0">
              <a:solidFill>
                <a:srgbClr val="007A87"/>
              </a:solidFill>
            </a:endParaRPr>
          </a:p>
        </p:txBody>
      </p:sp>
      <p:sp>
        <p:nvSpPr>
          <p:cNvPr id="3" name="Content Placeholder 2"/>
          <p:cNvSpPr>
            <a:spLocks noGrp="1"/>
          </p:cNvSpPr>
          <p:nvPr>
            <p:ph idx="1"/>
          </p:nvPr>
        </p:nvSpPr>
        <p:spPr>
          <a:xfrm>
            <a:off x="500287" y="1487026"/>
            <a:ext cx="7275851" cy="4807898"/>
          </a:xfrm>
        </p:spPr>
        <p:txBody>
          <a:bodyPr/>
          <a:lstStyle/>
          <a:p>
            <a:pPr marL="457200" indent="-457200">
              <a:buFont typeface="+mj-lt"/>
              <a:buAutoNum type="arabicPeriod"/>
            </a:pPr>
            <a:r>
              <a:rPr lang="en-US" dirty="0" smtClean="0"/>
              <a:t>All governors to have access to a secure email address or First Class Accounts</a:t>
            </a:r>
          </a:p>
          <a:p>
            <a:pPr marL="457200" indent="-457200">
              <a:buFont typeface="+mj-lt"/>
              <a:buAutoNum type="arabicPeriod"/>
            </a:pPr>
            <a:r>
              <a:rPr lang="en-US" dirty="0" smtClean="0"/>
              <a:t>All new governors to complete the induction for New Governors training &amp; Prevent</a:t>
            </a:r>
          </a:p>
          <a:p>
            <a:pPr marL="457200" indent="-457200">
              <a:buFont typeface="+mj-lt"/>
              <a:buAutoNum type="arabicPeriod"/>
            </a:pPr>
            <a:r>
              <a:rPr lang="en-US" dirty="0" smtClean="0"/>
              <a:t>Competency </a:t>
            </a:r>
            <a:r>
              <a:rPr lang="en-US" dirty="0"/>
              <a:t>Framework for Governance – </a:t>
            </a:r>
            <a:r>
              <a:rPr lang="en-US" dirty="0" smtClean="0"/>
              <a:t>Governors take on a Lead Governor role</a:t>
            </a:r>
            <a:endParaRPr lang="en-GB" dirty="0"/>
          </a:p>
          <a:p>
            <a:pPr marL="457200" lvl="0" indent="-457200">
              <a:buFont typeface="+mj-lt"/>
              <a:buAutoNum type="arabicPeriod"/>
            </a:pPr>
            <a:r>
              <a:rPr lang="en-GB" dirty="0" smtClean="0"/>
              <a:t>Governor </a:t>
            </a:r>
            <a:r>
              <a:rPr lang="en-GB" dirty="0"/>
              <a:t>Details Data </a:t>
            </a:r>
            <a:r>
              <a:rPr lang="en-GB" dirty="0" smtClean="0"/>
              <a:t>cleanse (including </a:t>
            </a:r>
            <a:r>
              <a:rPr lang="en-GB" dirty="0"/>
              <a:t>staff email </a:t>
            </a:r>
            <a:r>
              <a:rPr lang="en-GB" dirty="0" smtClean="0"/>
              <a:t>addresses and job titles)</a:t>
            </a:r>
          </a:p>
          <a:p>
            <a:pPr marL="457200" lvl="0" indent="-457200">
              <a:buFont typeface="+mj-lt"/>
              <a:buAutoNum type="arabicPeriod"/>
            </a:pPr>
            <a:r>
              <a:rPr lang="en-GB" dirty="0" smtClean="0"/>
              <a:t>Governors </a:t>
            </a:r>
            <a:r>
              <a:rPr lang="en-GB" dirty="0"/>
              <a:t>Skills Audit and </a:t>
            </a:r>
            <a:r>
              <a:rPr lang="en-GB" dirty="0" smtClean="0"/>
              <a:t>Matrix</a:t>
            </a:r>
            <a:r>
              <a:rPr lang="en-GB" sz="2000" dirty="0" smtClean="0"/>
              <a:t> (28 required)</a:t>
            </a:r>
            <a:endParaRPr lang="en-GB" dirty="0"/>
          </a:p>
          <a:p>
            <a:pPr marL="457200" indent="-457200">
              <a:buFont typeface="+mj-lt"/>
              <a:buAutoNum type="arabicPeriod"/>
            </a:pPr>
            <a:r>
              <a:rPr lang="en-GB" dirty="0"/>
              <a:t>Prevent Duty </a:t>
            </a:r>
            <a:r>
              <a:rPr lang="en-GB" dirty="0" smtClean="0"/>
              <a:t>(98 </a:t>
            </a:r>
            <a:r>
              <a:rPr lang="en-GB" dirty="0"/>
              <a:t>outstanding @ </a:t>
            </a:r>
            <a:r>
              <a:rPr lang="en-GB" dirty="0" smtClean="0"/>
              <a:t>14/1/18)</a:t>
            </a:r>
            <a:endParaRPr lang="en-GB" dirty="0"/>
          </a:p>
          <a:p>
            <a:pPr marL="457200" indent="-457200">
              <a:buFont typeface="+mj-lt"/>
              <a:buAutoNum type="arabicPeriod"/>
            </a:pPr>
            <a:r>
              <a:rPr lang="en-GB" dirty="0" smtClean="0"/>
              <a:t>DBS checks (70 outstanding @ 14/1/18)</a:t>
            </a:r>
          </a:p>
        </p:txBody>
      </p:sp>
    </p:spTree>
    <p:extLst>
      <p:ext uri="{BB962C8B-B14F-4D97-AF65-F5344CB8AC3E}">
        <p14:creationId xmlns:p14="http://schemas.microsoft.com/office/powerpoint/2010/main" val="15812663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26" presetClass="emph" presetSubtype="0" fill="hold" nodeType="after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8281292" cy="693638"/>
          </a:xfrm>
        </p:spPr>
        <p:txBody>
          <a:bodyPr/>
          <a:lstStyle/>
          <a:p>
            <a:r>
              <a:rPr lang="en-GB" dirty="0" smtClean="0"/>
              <a:t>Me Learning – </a:t>
            </a:r>
            <a:r>
              <a:rPr lang="en-GB" sz="2000" dirty="0" smtClean="0"/>
              <a:t>Clerks Training Log @ Development Academy</a:t>
            </a:r>
            <a:endParaRPr lang="en-GB" sz="2000" dirty="0"/>
          </a:p>
        </p:txBody>
      </p:sp>
      <p:pic>
        <p:nvPicPr>
          <p:cNvPr id="4" name="Content Placeholder 3"/>
          <p:cNvPicPr>
            <a:picLocks noGrp="1" noChangeAspect="1"/>
          </p:cNvPicPr>
          <p:nvPr>
            <p:ph idx="1"/>
          </p:nvPr>
        </p:nvPicPr>
        <p:blipFill rotWithShape="1">
          <a:blip r:embed="rId2"/>
          <a:srcRect l="6764" t="12500" r="9781" b="14002"/>
          <a:stretch/>
        </p:blipFill>
        <p:spPr>
          <a:xfrm>
            <a:off x="234058" y="1412775"/>
            <a:ext cx="8748973" cy="4536505"/>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5678651" y="4869160"/>
            <a:ext cx="3304380" cy="1296144"/>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All Clerks not employed by Oldham Council have been emailed their password </a:t>
            </a:r>
            <a:endParaRPr lang="en-GB" sz="1600" dirty="0"/>
          </a:p>
        </p:txBody>
      </p:sp>
      <p:sp>
        <p:nvSpPr>
          <p:cNvPr id="5" name="Right Arrow 4"/>
          <p:cNvSpPr/>
          <p:nvPr/>
        </p:nvSpPr>
        <p:spPr>
          <a:xfrm rot="21123491">
            <a:off x="1012501" y="5528424"/>
            <a:ext cx="5182365" cy="900100"/>
          </a:xfrm>
          <a:prstGeom prst="rightArrow">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smtClean="0">
                <a:solidFill>
                  <a:schemeClr val="bg1"/>
                </a:solidFill>
              </a:rPr>
              <a:t>Confirm if you have accessed this platform</a:t>
            </a:r>
            <a:endParaRPr lang="en-GB" b="1" dirty="0">
              <a:solidFill>
                <a:schemeClr val="bg1"/>
              </a:solidFill>
            </a:endParaRPr>
          </a:p>
        </p:txBody>
      </p:sp>
    </p:spTree>
    <p:extLst>
      <p:ext uri="{BB962C8B-B14F-4D97-AF65-F5344CB8AC3E}">
        <p14:creationId xmlns:p14="http://schemas.microsoft.com/office/powerpoint/2010/main" val="12308216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2" presetClass="entr" presetSubtype="1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8137276" cy="693638"/>
          </a:xfrm>
        </p:spPr>
        <p:txBody>
          <a:bodyPr/>
          <a:lstStyle/>
          <a:p>
            <a:r>
              <a:rPr lang="en-GB" dirty="0" smtClean="0"/>
              <a:t>HR Payroll System – </a:t>
            </a:r>
            <a:r>
              <a:rPr lang="en-GB" b="1" dirty="0"/>
              <a:t>New Regulations April 2019</a:t>
            </a:r>
            <a:br>
              <a:rPr lang="en-GB" b="1" dirty="0"/>
            </a:br>
            <a:endParaRPr lang="en-GB" dirty="0"/>
          </a:p>
        </p:txBody>
      </p:sp>
      <p:sp>
        <p:nvSpPr>
          <p:cNvPr id="3" name="Content Placeholder 2"/>
          <p:cNvSpPr>
            <a:spLocks noGrp="1"/>
          </p:cNvSpPr>
          <p:nvPr>
            <p:ph idx="1"/>
          </p:nvPr>
        </p:nvSpPr>
        <p:spPr>
          <a:xfrm>
            <a:off x="685800" y="1988840"/>
            <a:ext cx="7918648" cy="3456384"/>
          </a:xfrm>
        </p:spPr>
        <p:txBody>
          <a:bodyPr/>
          <a:lstStyle/>
          <a:p>
            <a:pPr marL="0" indent="0">
              <a:buNone/>
            </a:pPr>
            <a:r>
              <a:rPr lang="en-GB" b="1" dirty="0" smtClean="0"/>
              <a:t>Payslips</a:t>
            </a:r>
            <a:endParaRPr lang="en-GB" b="1" dirty="0"/>
          </a:p>
          <a:p>
            <a:r>
              <a:rPr lang="en-GB" u="sng" dirty="0">
                <a:hlinkClick r:id="rId2"/>
              </a:rPr>
              <a:t>The Employment Rights Act 1996 (Itemised Pay Statement) (Amendment) Order 2018</a:t>
            </a:r>
            <a:r>
              <a:rPr lang="en-GB" dirty="0"/>
              <a:t>  </a:t>
            </a:r>
          </a:p>
          <a:p>
            <a:r>
              <a:rPr lang="en-GB" dirty="0" smtClean="0"/>
              <a:t>It </a:t>
            </a:r>
            <a:r>
              <a:rPr lang="en-GB" dirty="0"/>
              <a:t>requires payslips to state number of hours being paid where wages vary according to time worked; either as an aggregate number of hours or as separate figures for different types of work (or rate of pay</a:t>
            </a:r>
            <a:r>
              <a:rPr lang="en-GB" dirty="0" smtClean="0"/>
              <a:t>).</a:t>
            </a:r>
          </a:p>
          <a:p>
            <a:r>
              <a:rPr lang="en-GB" dirty="0" smtClean="0"/>
              <a:t>It </a:t>
            </a:r>
            <a:r>
              <a:rPr lang="en-GB" dirty="0"/>
              <a:t>comes into force on 6 April 2019.</a:t>
            </a:r>
          </a:p>
          <a:p>
            <a:endParaRPr lang="en-GB" sz="2400" dirty="0"/>
          </a:p>
        </p:txBody>
      </p:sp>
      <p:pic>
        <p:nvPicPr>
          <p:cNvPr id="5122" name="Picture 2" descr="A1 launch">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816"/>
          <a:stretch/>
        </p:blipFill>
        <p:spPr bwMode="auto">
          <a:xfrm>
            <a:off x="323528" y="5815650"/>
            <a:ext cx="8496944" cy="74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099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right)">
                                      <p:cBhvr>
                                        <p:cTn id="2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1053678"/>
          </a:xfrm>
        </p:spPr>
        <p:txBody>
          <a:bodyPr/>
          <a:lstStyle/>
          <a:p>
            <a:r>
              <a:rPr lang="en-GB" dirty="0" smtClean="0"/>
              <a:t>Allocation of school Governing Body/IEB meeting and cover arrangements</a:t>
            </a:r>
            <a:endParaRPr lang="en-GB" dirty="0"/>
          </a:p>
        </p:txBody>
      </p:sp>
      <p:sp>
        <p:nvSpPr>
          <p:cNvPr id="3" name="Content Placeholder 2"/>
          <p:cNvSpPr>
            <a:spLocks noGrp="1"/>
          </p:cNvSpPr>
          <p:nvPr>
            <p:ph idx="1"/>
          </p:nvPr>
        </p:nvSpPr>
        <p:spPr>
          <a:xfrm>
            <a:off x="683568" y="2780928"/>
            <a:ext cx="7200800" cy="1368152"/>
          </a:xfrm>
        </p:spPr>
        <p:txBody>
          <a:bodyPr/>
          <a:lstStyle/>
          <a:p>
            <a:r>
              <a:rPr lang="en-GB" b="1" dirty="0" smtClean="0"/>
              <a:t>Kim</a:t>
            </a:r>
            <a:r>
              <a:rPr lang="en-GB" dirty="0" smtClean="0"/>
              <a:t> from the Governor Support Service will be in touch if or when a school governing body meeting needs a Clerk.</a:t>
            </a:r>
          </a:p>
          <a:p>
            <a:endParaRPr lang="en-GB"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005064"/>
            <a:ext cx="2171507" cy="2625341"/>
          </a:xfrm>
          <a:prstGeom prst="ellipse">
            <a:avLst/>
          </a:prstGeom>
          <a:ln w="63500" cap="rnd">
            <a:solidFill>
              <a:srgbClr val="FF33CC"/>
            </a:solidFill>
          </a:ln>
          <a:effectLst>
            <a:glow rad="2286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72714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par>
                          <p:cTn id="17" fill="hold">
                            <p:stCondLst>
                              <p:cond delay="2000"/>
                            </p:stCondLst>
                            <p:childTnLst>
                              <p:par>
                                <p:cTn id="18" presetID="2" presetClass="entr" presetSubtype="9"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500" fill="hold"/>
                                        <p:tgtEl>
                                          <p:spTgt spid="5"/>
                                        </p:tgtEl>
                                        <p:attrNameLst>
                                          <p:attrName>ppt_x</p:attrName>
                                        </p:attrNameLst>
                                      </p:cBhvr>
                                      <p:tavLst>
                                        <p:tav tm="0">
                                          <p:val>
                                            <p:strVal val="0-#ppt_w/2"/>
                                          </p:val>
                                        </p:tav>
                                        <p:tav tm="100000">
                                          <p:val>
                                            <p:strVal val="#ppt_x"/>
                                          </p:val>
                                        </p:tav>
                                      </p:tavLst>
                                    </p:anim>
                                    <p:anim calcmode="lin" valueType="num">
                                      <p:cBhvr additive="base">
                                        <p:cTn id="21" dur="1500" fill="hold"/>
                                        <p:tgtEl>
                                          <p:spTgt spid="5"/>
                                        </p:tgtEl>
                                        <p:attrNameLst>
                                          <p:attrName>ppt_y</p:attrName>
                                        </p:attrNameLst>
                                      </p:cBhvr>
                                      <p:tavLst>
                                        <p:tav tm="0">
                                          <p:val>
                                            <p:strVal val="0-#ppt_h/2"/>
                                          </p:val>
                                        </p:tav>
                                        <p:tav tm="100000">
                                          <p:val>
                                            <p:strVal val="#ppt_y"/>
                                          </p:val>
                                        </p:tav>
                                      </p:tavLst>
                                    </p:anim>
                                  </p:childTnLst>
                                </p:cTn>
                              </p:par>
                            </p:childTnLst>
                          </p:cTn>
                        </p:par>
                        <p:par>
                          <p:cTn id="22" fill="hold">
                            <p:stCondLst>
                              <p:cond delay="3500"/>
                            </p:stCondLst>
                            <p:childTnLst>
                              <p:par>
                                <p:cTn id="23" presetID="8" presetClass="emph" presetSubtype="0" fill="hold" nodeType="afterEffect">
                                  <p:stCondLst>
                                    <p:cond delay="0"/>
                                  </p:stCondLst>
                                  <p:childTnLst>
                                    <p:animRot by="21600000">
                                      <p:cBhvr>
                                        <p:cTn id="24" dur="1500" fill="hold"/>
                                        <p:tgtEl>
                                          <p:spTgt spid="5"/>
                                        </p:tgtEl>
                                        <p:attrNameLst>
                                          <p:attrName>r</p:attrName>
                                        </p:attrNameLst>
                                      </p:cBhvr>
                                    </p:animRot>
                                  </p:childTnLst>
                                </p:cTn>
                              </p:par>
                            </p:childTnLst>
                          </p:cTn>
                        </p:par>
                        <p:par>
                          <p:cTn id="25" fill="hold">
                            <p:stCondLst>
                              <p:cond delay="5000"/>
                            </p:stCondLst>
                            <p:childTnLst>
                              <p:par>
                                <p:cTn id="26" presetID="32" presetClass="emph" presetSubtype="0" fill="hold" nodeType="afterEffect">
                                  <p:stCondLst>
                                    <p:cond delay="0"/>
                                  </p:stCondLst>
                                  <p:childTnLst>
                                    <p:animRot by="120000">
                                      <p:cBhvr>
                                        <p:cTn id="27" dur="1" fill="hold">
                                          <p:stCondLst>
                                            <p:cond delay="0"/>
                                          </p:stCondLst>
                                        </p:cTn>
                                        <p:tgtEl>
                                          <p:spTgt spid="5"/>
                                        </p:tgtEl>
                                        <p:attrNameLst>
                                          <p:attrName>r</p:attrName>
                                        </p:attrNameLst>
                                      </p:cBhvr>
                                    </p:animRot>
                                    <p:animRot by="-240000">
                                      <p:cBhvr>
                                        <p:cTn id="28" dur="2" fill="hold">
                                          <p:stCondLst>
                                            <p:cond delay="297"/>
                                          </p:stCondLst>
                                        </p:cTn>
                                        <p:tgtEl>
                                          <p:spTgt spid="5"/>
                                        </p:tgtEl>
                                        <p:attrNameLst>
                                          <p:attrName>r</p:attrName>
                                        </p:attrNameLst>
                                      </p:cBhvr>
                                    </p:animRot>
                                    <p:animRot by="240000">
                                      <p:cBhvr>
                                        <p:cTn id="29" dur="2" fill="hold">
                                          <p:stCondLst>
                                            <p:cond delay="595"/>
                                          </p:stCondLst>
                                        </p:cTn>
                                        <p:tgtEl>
                                          <p:spTgt spid="5"/>
                                        </p:tgtEl>
                                        <p:attrNameLst>
                                          <p:attrName>r</p:attrName>
                                        </p:attrNameLst>
                                      </p:cBhvr>
                                    </p:animRot>
                                    <p:animRot by="-240000">
                                      <p:cBhvr>
                                        <p:cTn id="30" dur="2" fill="hold">
                                          <p:stCondLst>
                                            <p:cond delay="892"/>
                                          </p:stCondLst>
                                        </p:cTn>
                                        <p:tgtEl>
                                          <p:spTgt spid="5"/>
                                        </p:tgtEl>
                                        <p:attrNameLst>
                                          <p:attrName>r</p:attrName>
                                        </p:attrNameLst>
                                      </p:cBhvr>
                                    </p:animRot>
                                    <p:animRot by="120000">
                                      <p:cBhvr>
                                        <p:cTn id="31" dur="2" fill="hold">
                                          <p:stCondLst>
                                            <p:cond delay="1499"/>
                                          </p:stCondLst>
                                        </p:cTn>
                                        <p:tgtEl>
                                          <p:spTgt spid="5"/>
                                        </p:tgtEl>
                                        <p:attrNameLst>
                                          <p:attrName>r</p:attrName>
                                        </p:attrNameLst>
                                      </p:cBhvr>
                                    </p:animRot>
                                  </p:childTnLst>
                                </p:cTn>
                              </p:par>
                            </p:childTnLst>
                          </p:cTn>
                        </p:par>
                        <p:par>
                          <p:cTn id="32" fill="hold">
                            <p:stCondLst>
                              <p:cond delay="6501"/>
                            </p:stCondLst>
                            <p:childTnLst>
                              <p:par>
                                <p:cTn id="33" presetID="45"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anim calcmode="lin" valueType="num">
                                      <p:cBhvr>
                                        <p:cTn id="36" dur="2000" fill="hold"/>
                                        <p:tgtEl>
                                          <p:spTgt spid="5"/>
                                        </p:tgtEl>
                                        <p:attrNameLst>
                                          <p:attrName>ppt_w</p:attrName>
                                        </p:attrNameLst>
                                      </p:cBhvr>
                                      <p:tavLst>
                                        <p:tav tm="0" fmla="#ppt_w*sin(2.5*pi*$)">
                                          <p:val>
                                            <p:fltVal val="0"/>
                                          </p:val>
                                        </p:tav>
                                        <p:tav tm="100000">
                                          <p:val>
                                            <p:fltVal val="1"/>
                                          </p:val>
                                        </p:tav>
                                      </p:tavLst>
                                    </p:anim>
                                    <p:anim calcmode="lin" valueType="num">
                                      <p:cBhvr>
                                        <p:cTn id="3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54" name="Straight Connector 53"/>
          <p:cNvCxnSpPr/>
          <p:nvPr/>
        </p:nvCxnSpPr>
        <p:spPr bwMode="auto">
          <a:xfrm>
            <a:off x="3130550" y="2622550"/>
            <a:ext cx="2774950" cy="4763"/>
          </a:xfrm>
          <a:prstGeom prst="line">
            <a:avLst/>
          </a:prstGeom>
          <a:ln w="38100">
            <a:solidFill>
              <a:srgbClr val="00B3BE"/>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36" idx="0"/>
          </p:cNvCxnSpPr>
          <p:nvPr/>
        </p:nvCxnSpPr>
        <p:spPr bwMode="auto">
          <a:xfrm>
            <a:off x="4402138" y="3217863"/>
            <a:ext cx="1587" cy="1624012"/>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auto">
          <a:xfrm>
            <a:off x="5740400" y="4646613"/>
            <a:ext cx="0" cy="18732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a:off x="6645275" y="4637088"/>
            <a:ext cx="1588" cy="211137"/>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a:off x="6237288" y="4433888"/>
            <a:ext cx="0" cy="21272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 idx="2"/>
          </p:cNvCxnSpPr>
          <p:nvPr/>
        </p:nvCxnSpPr>
        <p:spPr bwMode="auto">
          <a:xfrm>
            <a:off x="4398963" y="2212975"/>
            <a:ext cx="4762" cy="998538"/>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5128" name="Rectangle 1026"/>
          <p:cNvSpPr>
            <a:spLocks noGrp="1" noChangeArrowheads="1"/>
          </p:cNvSpPr>
          <p:nvPr>
            <p:ph type="title"/>
          </p:nvPr>
        </p:nvSpPr>
        <p:spPr>
          <a:xfrm>
            <a:off x="539750" y="188913"/>
            <a:ext cx="8212138" cy="717550"/>
          </a:xfrm>
          <a:solidFill>
            <a:schemeClr val="bg1"/>
          </a:solidFill>
        </p:spPr>
        <p:txBody>
          <a:bodyPr/>
          <a:lstStyle/>
          <a:p>
            <a:pPr eaLnBrk="1" hangingPunct="1"/>
            <a:r>
              <a:rPr lang="en-GB" altLang="en-US" dirty="0" smtClean="0"/>
              <a:t>Education &amp; Early Years Service – Jan 2019</a:t>
            </a:r>
            <a:br>
              <a:rPr lang="en-GB" altLang="en-US" dirty="0" smtClean="0"/>
            </a:br>
            <a:endParaRPr lang="en-GB" altLang="en-US" sz="2000" dirty="0" smtClean="0">
              <a:solidFill>
                <a:srgbClr val="FF0000"/>
              </a:solidFill>
            </a:endParaRPr>
          </a:p>
        </p:txBody>
      </p:sp>
      <p:grpSp>
        <p:nvGrpSpPr>
          <p:cNvPr id="5129" name="Group 132"/>
          <p:cNvGrpSpPr>
            <a:grpSpLocks/>
          </p:cNvGrpSpPr>
          <p:nvPr/>
        </p:nvGrpSpPr>
        <p:grpSpPr bwMode="auto">
          <a:xfrm>
            <a:off x="782638" y="1282700"/>
            <a:ext cx="8278812" cy="5462588"/>
            <a:chOff x="800457" y="1074349"/>
            <a:chExt cx="8279734" cy="5460921"/>
          </a:xfrm>
        </p:grpSpPr>
        <p:cxnSp>
          <p:nvCxnSpPr>
            <p:cNvPr id="150" name="Straight Connector 149"/>
            <p:cNvCxnSpPr/>
            <p:nvPr/>
          </p:nvCxnSpPr>
          <p:spPr>
            <a:xfrm>
              <a:off x="8615002" y="4426126"/>
              <a:ext cx="3175" cy="387232"/>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570311" y="4424539"/>
              <a:ext cx="0" cy="379296"/>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193085" y="1074349"/>
              <a:ext cx="2446610" cy="929991"/>
            </a:xfrm>
            <a:prstGeom prst="roundRect">
              <a:avLst/>
            </a:prstGeom>
            <a:solidFill>
              <a:srgbClr val="00B3BE"/>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Director of Education &amp; Early Years</a:t>
              </a:r>
            </a:p>
            <a:p>
              <a:pPr algn="ctr">
                <a:defRPr/>
              </a:pPr>
              <a:r>
                <a:rPr lang="en-GB" sz="1600" dirty="0">
                  <a:solidFill>
                    <a:schemeClr val="bg1"/>
                  </a:solidFill>
                </a:rPr>
                <a:t>Andrew Sutherland</a:t>
              </a:r>
            </a:p>
          </p:txBody>
        </p:sp>
        <p:sp>
          <p:nvSpPr>
            <p:cNvPr id="39" name="Rounded Rectangle 38"/>
            <p:cNvSpPr/>
            <p:nvPr/>
          </p:nvSpPr>
          <p:spPr>
            <a:xfrm>
              <a:off x="946523" y="3286649"/>
              <a:ext cx="1944904" cy="93633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rPr>
                <a:t>Head of Learning</a:t>
              </a:r>
            </a:p>
            <a:p>
              <a:pPr algn="ctr">
                <a:defRPr/>
              </a:pPr>
              <a:r>
                <a:rPr lang="en-GB" sz="1600" dirty="0">
                  <a:solidFill>
                    <a:schemeClr val="tx1"/>
                  </a:solidFill>
                </a:rPr>
                <a:t>Tony Shepherd</a:t>
              </a:r>
            </a:p>
          </p:txBody>
        </p:sp>
        <p:sp>
          <p:nvSpPr>
            <p:cNvPr id="40" name="Rounded Rectangle 39"/>
            <p:cNvSpPr/>
            <p:nvPr/>
          </p:nvSpPr>
          <p:spPr>
            <a:xfrm>
              <a:off x="5439649" y="3292997"/>
              <a:ext cx="1632132" cy="936339"/>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Assistant Director </a:t>
              </a:r>
              <a:r>
                <a:rPr lang="en-GB" sz="1100" b="1" dirty="0">
                  <a:solidFill>
                    <a:schemeClr val="bg1"/>
                  </a:solidFill>
                </a:rPr>
                <a:t>of </a:t>
              </a:r>
              <a:r>
                <a:rPr lang="en-GB" sz="1200" b="1" dirty="0">
                  <a:solidFill>
                    <a:schemeClr val="bg1"/>
                  </a:solidFill>
                </a:rPr>
                <a:t>Education </a:t>
              </a:r>
              <a:r>
                <a:rPr lang="en-GB" sz="1100" b="1" dirty="0">
                  <a:solidFill>
                    <a:schemeClr val="bg1"/>
                  </a:solidFill>
                </a:rPr>
                <a:t>SEND</a:t>
              </a:r>
            </a:p>
            <a:p>
              <a:pPr algn="ctr">
                <a:defRPr/>
              </a:pPr>
              <a:r>
                <a:rPr lang="en-GB" sz="1400" dirty="0">
                  <a:solidFill>
                    <a:schemeClr val="bg1"/>
                  </a:solidFill>
                </a:rPr>
                <a:t>Dr Shirley Woods-Gallaher</a:t>
              </a:r>
            </a:p>
          </p:txBody>
        </p:sp>
        <p:sp>
          <p:nvSpPr>
            <p:cNvPr id="41" name="Rounded Rectangle 40"/>
            <p:cNvSpPr/>
            <p:nvPr/>
          </p:nvSpPr>
          <p:spPr>
            <a:xfrm>
              <a:off x="3563015" y="3302519"/>
              <a:ext cx="1678174" cy="926817"/>
            </a:xfrm>
            <a:prstGeom prst="roundRect">
              <a:avLst/>
            </a:prstGeom>
            <a:solidFill>
              <a:schemeClr val="bg1">
                <a:lumMod val="50000"/>
              </a:schemeClr>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Head of Inclusion &amp; </a:t>
              </a:r>
              <a:r>
                <a:rPr lang="en-GB" sz="1200" b="1" dirty="0">
                  <a:solidFill>
                    <a:schemeClr val="bg1"/>
                  </a:solidFill>
                </a:rPr>
                <a:t>Post</a:t>
              </a:r>
              <a:r>
                <a:rPr lang="en-GB" sz="1100" b="1" dirty="0">
                  <a:solidFill>
                    <a:schemeClr val="bg1"/>
                  </a:solidFill>
                </a:rPr>
                <a:t> 16 </a:t>
              </a:r>
            </a:p>
            <a:p>
              <a:pPr algn="ctr">
                <a:defRPr/>
              </a:pPr>
              <a:r>
                <a:rPr lang="en-GB" sz="1800" dirty="0">
                  <a:solidFill>
                    <a:schemeClr val="bg1"/>
                  </a:solidFill>
                </a:rPr>
                <a:t>Donna Lewis</a:t>
              </a:r>
            </a:p>
          </p:txBody>
        </p:sp>
        <p:sp>
          <p:nvSpPr>
            <p:cNvPr id="42" name="Rounded Rectangle 41"/>
            <p:cNvSpPr/>
            <p:nvPr/>
          </p:nvSpPr>
          <p:spPr>
            <a:xfrm>
              <a:off x="7275003" y="3285062"/>
              <a:ext cx="1689288" cy="934752"/>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Head of School Support Services (Compliance)</a:t>
              </a:r>
            </a:p>
            <a:p>
              <a:pPr algn="ctr">
                <a:defRPr/>
              </a:pPr>
              <a:r>
                <a:rPr lang="en-GB" sz="1600" dirty="0">
                  <a:solidFill>
                    <a:schemeClr val="bg1"/>
                  </a:solidFill>
                </a:rPr>
                <a:t>Andy Collinge</a:t>
              </a:r>
            </a:p>
          </p:txBody>
        </p:sp>
        <p:sp>
          <p:nvSpPr>
            <p:cNvPr id="43" name="Rounded Rectangle 42"/>
            <p:cNvSpPr/>
            <p:nvPr/>
          </p:nvSpPr>
          <p:spPr>
            <a:xfrm>
              <a:off x="1422826" y="4632438"/>
              <a:ext cx="998648" cy="187267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tx1"/>
                  </a:solidFill>
                </a:rPr>
                <a:t>Head of Virtual School for Children who are Looked After</a:t>
              </a:r>
            </a:p>
            <a:p>
              <a:pPr algn="ctr">
                <a:defRPr/>
              </a:pPr>
              <a:endParaRPr lang="en-GB" sz="500" dirty="0">
                <a:solidFill>
                  <a:schemeClr val="tx1"/>
                </a:solidFill>
              </a:endParaRPr>
            </a:p>
            <a:p>
              <a:pPr algn="ctr">
                <a:defRPr/>
              </a:pPr>
              <a:r>
                <a:rPr lang="en-GB" sz="1400" dirty="0">
                  <a:solidFill>
                    <a:schemeClr val="tx1"/>
                  </a:solidFill>
                </a:rPr>
                <a:t>Jennie Davies</a:t>
              </a:r>
              <a:endParaRPr lang="en-GB" sz="1200" dirty="0">
                <a:solidFill>
                  <a:schemeClr val="tx1"/>
                </a:solidFill>
              </a:endParaRPr>
            </a:p>
          </p:txBody>
        </p:sp>
        <p:sp>
          <p:nvSpPr>
            <p:cNvPr id="44" name="Rounded Rectangle 43"/>
            <p:cNvSpPr/>
            <p:nvPr/>
          </p:nvSpPr>
          <p:spPr>
            <a:xfrm>
              <a:off x="2562778" y="4638786"/>
              <a:ext cx="1008174" cy="187267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tx1"/>
                  </a:solidFill>
                </a:rPr>
                <a:t>Education </a:t>
              </a:r>
              <a:r>
                <a:rPr lang="en-GB" sz="900" b="1" dirty="0">
                  <a:solidFill>
                    <a:schemeClr val="tx1"/>
                  </a:solidFill>
                </a:rPr>
                <a:t>Improvement</a:t>
              </a:r>
              <a:r>
                <a:rPr lang="en-GB" sz="1000" b="1" dirty="0">
                  <a:solidFill>
                    <a:schemeClr val="tx1"/>
                  </a:solidFill>
                </a:rPr>
                <a:t> Manager</a:t>
              </a:r>
            </a:p>
            <a:p>
              <a:pPr algn="ctr">
                <a:defRPr/>
              </a:pPr>
              <a:endParaRPr lang="en-GB" sz="1600" dirty="0">
                <a:solidFill>
                  <a:schemeClr val="tx1"/>
                </a:solidFill>
              </a:endParaRPr>
            </a:p>
            <a:p>
              <a:pPr algn="ctr">
                <a:defRPr/>
              </a:pPr>
              <a:endParaRPr lang="en-GB" sz="1400" dirty="0">
                <a:solidFill>
                  <a:schemeClr val="tx1"/>
                </a:solidFill>
              </a:endParaRPr>
            </a:p>
            <a:p>
              <a:pPr algn="ctr">
                <a:defRPr/>
              </a:pPr>
              <a:r>
                <a:rPr lang="en-GB" sz="1400" dirty="0">
                  <a:solidFill>
                    <a:schemeClr val="tx1"/>
                  </a:solidFill>
                </a:rPr>
                <a:t>Paula Healey</a:t>
              </a:r>
            </a:p>
          </p:txBody>
        </p:sp>
        <p:sp>
          <p:nvSpPr>
            <p:cNvPr id="47" name="Rounded Rectangle 46"/>
            <p:cNvSpPr/>
            <p:nvPr/>
          </p:nvSpPr>
          <p:spPr>
            <a:xfrm>
              <a:off x="6268416" y="4638786"/>
              <a:ext cx="785900" cy="186315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8">
                <a:defRPr/>
              </a:pPr>
              <a:r>
                <a:rPr lang="en-GB" sz="800" b="1" dirty="0">
                  <a:solidFill>
                    <a:schemeClr val="bg1"/>
                  </a:solidFill>
                </a:rPr>
                <a:t>Education</a:t>
              </a:r>
              <a:r>
                <a:rPr lang="en-GB" sz="700" b="1" dirty="0">
                  <a:solidFill>
                    <a:schemeClr val="bg1"/>
                  </a:solidFill>
                </a:rPr>
                <a:t> Psychology </a:t>
              </a:r>
            </a:p>
            <a:p>
              <a:pPr algn="ctr" defTabSz="914308">
                <a:defRPr/>
              </a:pPr>
              <a:r>
                <a:rPr lang="en-GB" sz="700" b="1" dirty="0">
                  <a:solidFill>
                    <a:schemeClr val="bg1"/>
                  </a:solidFill>
                </a:rPr>
                <a:t>&amp; Prevention </a:t>
              </a:r>
              <a:r>
                <a:rPr lang="en-GB" sz="800" b="1" dirty="0">
                  <a:solidFill>
                    <a:schemeClr val="bg1"/>
                  </a:solidFill>
                </a:rPr>
                <a:t>Services</a:t>
              </a:r>
            </a:p>
            <a:p>
              <a:pPr algn="ctr" defTabSz="914308">
                <a:defRPr/>
              </a:pPr>
              <a:endParaRPr lang="en-GB" sz="400" b="1" dirty="0">
                <a:solidFill>
                  <a:schemeClr val="bg1"/>
                </a:solidFill>
              </a:endParaRPr>
            </a:p>
            <a:p>
              <a:pPr algn="ctr" defTabSz="914308">
                <a:defRPr/>
              </a:pPr>
              <a:r>
                <a:rPr lang="en-GB" sz="1400" dirty="0">
                  <a:solidFill>
                    <a:schemeClr val="bg1"/>
                  </a:solidFill>
                </a:rPr>
                <a:t>Dr Helen Wyton</a:t>
              </a:r>
              <a:endParaRPr lang="en-GB" sz="1800" dirty="0">
                <a:solidFill>
                  <a:schemeClr val="bg1"/>
                </a:solidFill>
              </a:endParaRPr>
            </a:p>
          </p:txBody>
        </p:sp>
        <p:sp>
          <p:nvSpPr>
            <p:cNvPr id="48" name="Rounded Rectangle 47"/>
            <p:cNvSpPr/>
            <p:nvPr/>
          </p:nvSpPr>
          <p:spPr>
            <a:xfrm>
              <a:off x="7147989" y="4654656"/>
              <a:ext cx="885924" cy="1872678"/>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bg1"/>
                  </a:solidFill>
                </a:rPr>
                <a:t>Education </a:t>
              </a:r>
              <a:r>
                <a:rPr lang="en-GB" sz="1050" b="1" dirty="0">
                  <a:solidFill>
                    <a:schemeClr val="bg1"/>
                  </a:solidFill>
                </a:rPr>
                <a:t>Provision </a:t>
              </a:r>
              <a:r>
                <a:rPr lang="en-GB" sz="1100" b="1" dirty="0">
                  <a:solidFill>
                    <a:schemeClr val="bg1"/>
                  </a:solidFill>
                </a:rPr>
                <a:t>Manager</a:t>
              </a:r>
            </a:p>
            <a:p>
              <a:pPr algn="ctr">
                <a:defRPr/>
              </a:pPr>
              <a:endParaRPr lang="en-GB" sz="1600" dirty="0">
                <a:solidFill>
                  <a:schemeClr val="bg1"/>
                </a:solidFill>
              </a:endParaRPr>
            </a:p>
            <a:p>
              <a:pPr algn="ctr">
                <a:defRPr/>
              </a:pPr>
              <a:endParaRPr lang="en-GB" sz="1600" dirty="0">
                <a:solidFill>
                  <a:schemeClr val="bg1"/>
                </a:solidFill>
              </a:endParaRPr>
            </a:p>
            <a:p>
              <a:pPr algn="ctr">
                <a:defRPr/>
              </a:pPr>
              <a:r>
                <a:rPr lang="en-GB" sz="1400" dirty="0" smtClean="0">
                  <a:solidFill>
                    <a:schemeClr val="bg1"/>
                  </a:solidFill>
                </a:rPr>
                <a:t>Andy Wood</a:t>
              </a:r>
              <a:endParaRPr lang="en-GB" sz="1400" dirty="0">
                <a:solidFill>
                  <a:schemeClr val="bg1"/>
                </a:solidFill>
              </a:endParaRPr>
            </a:p>
          </p:txBody>
        </p:sp>
        <p:sp>
          <p:nvSpPr>
            <p:cNvPr id="49" name="Rounded Rectangle 48"/>
            <p:cNvSpPr/>
            <p:nvPr/>
          </p:nvSpPr>
          <p:spPr>
            <a:xfrm>
              <a:off x="8145050" y="4662592"/>
              <a:ext cx="935141" cy="1872678"/>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b="1" dirty="0">
                  <a:solidFill>
                    <a:schemeClr val="bg1"/>
                  </a:solidFill>
                </a:rPr>
                <a:t>Information </a:t>
              </a:r>
              <a:r>
                <a:rPr lang="en-GB" sz="1100" b="1" dirty="0">
                  <a:solidFill>
                    <a:schemeClr val="bg1"/>
                  </a:solidFill>
                </a:rPr>
                <a:t>&amp; Advice Service Manager</a:t>
              </a:r>
            </a:p>
            <a:p>
              <a:pPr algn="ctr">
                <a:defRPr/>
              </a:pPr>
              <a:endParaRPr lang="en-GB" sz="1100" dirty="0">
                <a:solidFill>
                  <a:schemeClr val="bg1"/>
                </a:solidFill>
              </a:endParaRPr>
            </a:p>
            <a:p>
              <a:pPr algn="ctr">
                <a:defRPr/>
              </a:pPr>
              <a:endParaRPr lang="en-GB" sz="1400" dirty="0">
                <a:solidFill>
                  <a:schemeClr val="bg1"/>
                </a:solidFill>
              </a:endParaRPr>
            </a:p>
            <a:p>
              <a:pPr algn="ctr">
                <a:defRPr/>
              </a:pPr>
              <a:r>
                <a:rPr lang="en-GB" sz="1400" dirty="0">
                  <a:solidFill>
                    <a:schemeClr val="bg1"/>
                  </a:solidFill>
                </a:rPr>
                <a:t>Gerri Barry</a:t>
              </a:r>
            </a:p>
          </p:txBody>
        </p:sp>
        <p:cxnSp>
          <p:nvCxnSpPr>
            <p:cNvPr id="30" name="Straight Connector 29"/>
            <p:cNvCxnSpPr/>
            <p:nvPr/>
          </p:nvCxnSpPr>
          <p:spPr>
            <a:xfrm flipV="1">
              <a:off x="1905480" y="3000986"/>
              <a:ext cx="6214167" cy="7936"/>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00457" y="4432474"/>
              <a:ext cx="2278316" cy="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75073" y="4440409"/>
              <a:ext cx="1041516" cy="3174"/>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39" idx="0"/>
            </p:cNvCxnSpPr>
            <p:nvPr/>
          </p:nvCxnSpPr>
          <p:spPr>
            <a:xfrm>
              <a:off x="1918181" y="2991464"/>
              <a:ext cx="1587" cy="29518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121234" y="2980355"/>
              <a:ext cx="0" cy="296771"/>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42" idx="2"/>
            </p:cNvCxnSpPr>
            <p:nvPr/>
          </p:nvCxnSpPr>
          <p:spPr>
            <a:xfrm>
              <a:off x="8119647" y="4219814"/>
              <a:ext cx="0" cy="21266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grpSp>
      <p:sp>
        <p:nvSpPr>
          <p:cNvPr id="35" name="Rectangle 1026"/>
          <p:cNvSpPr txBox="1">
            <a:spLocks noChangeArrowheads="1"/>
          </p:cNvSpPr>
          <p:nvPr/>
        </p:nvSpPr>
        <p:spPr bwMode="auto">
          <a:xfrm>
            <a:off x="1560513" y="771525"/>
            <a:ext cx="5676900" cy="381000"/>
          </a:xfrm>
          <a:prstGeom prst="rect">
            <a:avLst/>
          </a:prstGeom>
          <a:solidFill>
            <a:srgbClr val="007A87"/>
          </a:solidFill>
          <a:ln>
            <a:noFill/>
          </a:ln>
          <a:effectLst/>
          <a:extLst/>
        </p:spPr>
        <p:txBody>
          <a:bodyPr/>
          <a:lstStyle>
            <a:lvl1pPr algn="l" rtl="0" eaLnBrk="0" fontAlgn="base" hangingPunct="0">
              <a:spcBef>
                <a:spcPct val="0"/>
              </a:spcBef>
              <a:spcAft>
                <a:spcPct val="0"/>
              </a:spcAft>
              <a:defRPr sz="30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charset="0"/>
              </a:defRPr>
            </a:lvl2pPr>
            <a:lvl3pPr algn="l" rtl="0" eaLnBrk="0" fontAlgn="base" hangingPunct="0">
              <a:spcBef>
                <a:spcPct val="0"/>
              </a:spcBef>
              <a:spcAft>
                <a:spcPct val="0"/>
              </a:spcAft>
              <a:defRPr sz="3000">
                <a:solidFill>
                  <a:srgbClr val="00B3BE"/>
                </a:solidFill>
                <a:latin typeface="Arial" charset="0"/>
              </a:defRPr>
            </a:lvl3pPr>
            <a:lvl4pPr algn="l" rtl="0" eaLnBrk="0" fontAlgn="base" hangingPunct="0">
              <a:spcBef>
                <a:spcPct val="0"/>
              </a:spcBef>
              <a:spcAft>
                <a:spcPct val="0"/>
              </a:spcAft>
              <a:defRPr sz="3000">
                <a:solidFill>
                  <a:srgbClr val="00B3BE"/>
                </a:solidFill>
                <a:latin typeface="Arial" charset="0"/>
              </a:defRPr>
            </a:lvl4pPr>
            <a:lvl5pPr algn="l" rtl="0" eaLnBrk="0" fontAlgn="base" hangingPunct="0">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eaLnBrk="1" hangingPunct="1">
              <a:defRPr/>
            </a:pPr>
            <a:r>
              <a:rPr lang="en-GB" altLang="en-US" sz="1800" b="1" kern="0" dirty="0" smtClean="0">
                <a:solidFill>
                  <a:schemeClr val="bg1"/>
                </a:solidFill>
              </a:rPr>
              <a:t>Economy, Skills and Neighbourhoods Directorate</a:t>
            </a:r>
            <a:endParaRPr lang="en-GB" altLang="en-US" sz="1400" b="1" kern="0" dirty="0" smtClean="0">
              <a:solidFill>
                <a:schemeClr val="bg1"/>
              </a:solidFill>
            </a:endParaRPr>
          </a:p>
        </p:txBody>
      </p:sp>
      <p:sp>
        <p:nvSpPr>
          <p:cNvPr id="36" name="Rounded Rectangle 35"/>
          <p:cNvSpPr/>
          <p:nvPr/>
        </p:nvSpPr>
        <p:spPr bwMode="auto">
          <a:xfrm>
            <a:off x="3935413" y="4841875"/>
            <a:ext cx="936625" cy="1884363"/>
          </a:xfrm>
          <a:prstGeom prst="roundRect">
            <a:avLst/>
          </a:prstGeom>
          <a:solidFill>
            <a:schemeClr val="bg1">
              <a:lumMod val="50000"/>
            </a:schemeClr>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a:solidFill>
                  <a:schemeClr val="bg1"/>
                </a:solidFill>
              </a:rPr>
              <a:t>Inclusion </a:t>
            </a:r>
            <a:r>
              <a:rPr lang="en-GB" sz="1200" b="1" dirty="0">
                <a:solidFill>
                  <a:schemeClr val="bg1"/>
                </a:solidFill>
              </a:rPr>
              <a:t>Manager</a:t>
            </a:r>
          </a:p>
          <a:p>
            <a:pPr algn="ctr">
              <a:defRPr/>
            </a:pPr>
            <a:endParaRPr lang="en-GB" sz="1600" dirty="0">
              <a:solidFill>
                <a:schemeClr val="bg1"/>
              </a:solidFill>
            </a:endParaRPr>
          </a:p>
          <a:p>
            <a:pPr algn="ctr">
              <a:defRPr/>
            </a:pPr>
            <a:endParaRPr lang="en-GB" sz="2000" dirty="0">
              <a:solidFill>
                <a:schemeClr val="bg1"/>
              </a:solidFill>
            </a:endParaRPr>
          </a:p>
          <a:p>
            <a:pPr algn="ctr">
              <a:defRPr/>
            </a:pPr>
            <a:r>
              <a:rPr lang="en-GB" sz="1400" dirty="0">
                <a:solidFill>
                  <a:schemeClr val="bg1"/>
                </a:solidFill>
              </a:rPr>
              <a:t>Anne Clark</a:t>
            </a:r>
          </a:p>
        </p:txBody>
      </p:sp>
      <p:cxnSp>
        <p:nvCxnSpPr>
          <p:cNvPr id="53" name="Straight Connector 52"/>
          <p:cNvCxnSpPr>
            <a:stCxn id="39" idx="2"/>
            <a:endCxn id="43" idx="0"/>
          </p:cNvCxnSpPr>
          <p:nvPr/>
        </p:nvCxnSpPr>
        <p:spPr bwMode="auto">
          <a:xfrm>
            <a:off x="1901825" y="4432300"/>
            <a:ext cx="1588" cy="40957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bwMode="auto">
          <a:xfrm>
            <a:off x="307975" y="4838700"/>
            <a:ext cx="954088" cy="187325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tx1"/>
                </a:solidFill>
              </a:rPr>
              <a:t>SEMHS M</a:t>
            </a:r>
            <a:r>
              <a:rPr lang="en-GB" sz="1100" b="1" dirty="0">
                <a:solidFill>
                  <a:schemeClr val="tx1"/>
                </a:solidFill>
              </a:rPr>
              <a:t>anager</a:t>
            </a:r>
          </a:p>
          <a:p>
            <a:pPr algn="ctr">
              <a:defRPr/>
            </a:pPr>
            <a:endParaRPr lang="en-GB" sz="1400" dirty="0">
              <a:solidFill>
                <a:schemeClr val="tx1"/>
              </a:solidFill>
            </a:endParaRPr>
          </a:p>
          <a:p>
            <a:pPr algn="ctr">
              <a:defRPr/>
            </a:pPr>
            <a:r>
              <a:rPr lang="en-GB" sz="1400" dirty="0">
                <a:solidFill>
                  <a:schemeClr val="tx1"/>
                </a:solidFill>
              </a:rPr>
              <a:t>Claire Taylor</a:t>
            </a:r>
            <a:endParaRPr lang="en-GB" sz="1200" dirty="0">
              <a:solidFill>
                <a:schemeClr val="tx1"/>
              </a:solidFill>
            </a:endParaRPr>
          </a:p>
        </p:txBody>
      </p:sp>
      <p:cxnSp>
        <p:nvCxnSpPr>
          <p:cNvPr id="88" name="Straight Connector 87"/>
          <p:cNvCxnSpPr/>
          <p:nvPr/>
        </p:nvCxnSpPr>
        <p:spPr bwMode="auto">
          <a:xfrm flipH="1">
            <a:off x="3049588" y="4625975"/>
            <a:ext cx="0" cy="217488"/>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flipH="1">
            <a:off x="782638" y="4625975"/>
            <a:ext cx="3175" cy="20955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bwMode="auto">
          <a:xfrm>
            <a:off x="5627688" y="2332038"/>
            <a:ext cx="3317875" cy="595312"/>
          </a:xfrm>
          <a:prstGeom prst="roundRect">
            <a:avLst/>
          </a:prstGeom>
          <a:solidFill>
            <a:srgbClr val="CCFFFF"/>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00" b="1" dirty="0">
                <a:solidFill>
                  <a:schemeClr val="tx1"/>
                </a:solidFill>
              </a:rPr>
              <a:t>Programme Director Opportunity Area</a:t>
            </a:r>
          </a:p>
          <a:p>
            <a:pPr algn="ctr">
              <a:defRPr/>
            </a:pPr>
            <a:r>
              <a:rPr lang="en-GB" sz="1600" dirty="0">
                <a:solidFill>
                  <a:schemeClr val="tx1"/>
                </a:solidFill>
              </a:rPr>
              <a:t>Matthew Bulmer</a:t>
            </a:r>
          </a:p>
        </p:txBody>
      </p:sp>
      <p:sp>
        <p:nvSpPr>
          <p:cNvPr id="45" name="Rounded Rectangle 44"/>
          <p:cNvSpPr/>
          <p:nvPr/>
        </p:nvSpPr>
        <p:spPr bwMode="auto">
          <a:xfrm>
            <a:off x="284163" y="2330450"/>
            <a:ext cx="2817812" cy="592138"/>
          </a:xfrm>
          <a:prstGeom prst="roundRect">
            <a:avLst/>
          </a:prstGeom>
          <a:solidFill>
            <a:srgbClr val="CCFFFF"/>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Education Partnership Leader</a:t>
            </a:r>
          </a:p>
          <a:p>
            <a:pPr algn="ctr">
              <a:defRPr/>
            </a:pPr>
            <a:r>
              <a:rPr lang="en-GB" sz="1600" dirty="0">
                <a:solidFill>
                  <a:schemeClr val="tx1"/>
                </a:solidFill>
              </a:rPr>
              <a:t>Adrian Calvert</a:t>
            </a:r>
          </a:p>
        </p:txBody>
      </p:sp>
      <p:sp>
        <p:nvSpPr>
          <p:cNvPr id="55" name="Rounded Rectangle 54"/>
          <p:cNvSpPr/>
          <p:nvPr/>
        </p:nvSpPr>
        <p:spPr bwMode="auto">
          <a:xfrm>
            <a:off x="5318125" y="4835525"/>
            <a:ext cx="838200" cy="1885950"/>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bg1"/>
                </a:solidFill>
              </a:rPr>
              <a:t>SEND Service Manager</a:t>
            </a:r>
          </a:p>
          <a:p>
            <a:pPr algn="ctr">
              <a:defRPr/>
            </a:pPr>
            <a:endParaRPr lang="en-GB" sz="1000" b="1" dirty="0">
              <a:solidFill>
                <a:schemeClr val="bg1"/>
              </a:solidFill>
            </a:endParaRPr>
          </a:p>
          <a:p>
            <a:pPr algn="ctr">
              <a:defRPr/>
            </a:pPr>
            <a:r>
              <a:rPr lang="en-GB" sz="1400" dirty="0">
                <a:solidFill>
                  <a:schemeClr val="bg1"/>
                </a:solidFill>
              </a:rPr>
              <a:t>Paula Green</a:t>
            </a:r>
          </a:p>
        </p:txBody>
      </p:sp>
      <p:cxnSp>
        <p:nvCxnSpPr>
          <p:cNvPr id="46" name="Straight Connector 45"/>
          <p:cNvCxnSpPr/>
          <p:nvPr/>
        </p:nvCxnSpPr>
        <p:spPr bwMode="auto">
          <a:xfrm>
            <a:off x="5724525" y="4652963"/>
            <a:ext cx="935038" cy="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917452"/>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smtClean="0"/>
              <a:t>Any other business</a:t>
            </a:r>
            <a:endParaRPr lang="en-GB" dirty="0"/>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5736" y="1268760"/>
            <a:ext cx="4968552" cy="6210690"/>
          </a:xfrm>
        </p:spPr>
      </p:pic>
    </p:spTree>
    <p:extLst>
      <p:ext uri="{BB962C8B-B14F-4D97-AF65-F5344CB8AC3E}">
        <p14:creationId xmlns:p14="http://schemas.microsoft.com/office/powerpoint/2010/main" val="38806911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11560" y="2204864"/>
            <a:ext cx="7772400" cy="888504"/>
          </a:xfrm>
          <a:solidFill>
            <a:schemeClr val="bg1"/>
          </a:solid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b="1" dirty="0" smtClean="0">
                <a:solidFill>
                  <a:srgbClr val="00B3BE"/>
                </a:solidFill>
              </a:rPr>
              <a:t>Reminders</a:t>
            </a:r>
            <a:endParaRPr lang="en-GB" altLang="en-US" b="1" dirty="0">
              <a:solidFill>
                <a:srgbClr val="00B3BE"/>
              </a:solidFill>
            </a:endParaRPr>
          </a:p>
        </p:txBody>
      </p:sp>
      <p:sp>
        <p:nvSpPr>
          <p:cNvPr id="231427" name="Rectangle 3"/>
          <p:cNvSpPr>
            <a:spLocks noGrp="1" noChangeArrowheads="1"/>
          </p:cNvSpPr>
          <p:nvPr>
            <p:ph type="subTitle" idx="1"/>
          </p:nvPr>
        </p:nvSpPr>
        <p:spPr>
          <a:xfrm>
            <a:off x="611560" y="3501008"/>
            <a:ext cx="7696200" cy="576064"/>
          </a:xfrm>
          <a:noFill/>
          <a:ln/>
        </p:spPr>
        <p:txBody>
          <a:bodyPr/>
          <a:lstStyle/>
          <a:p>
            <a:r>
              <a:rPr lang="en-GB" altLang="en-US" b="1" dirty="0" smtClean="0"/>
              <a:t>The following slides contain important reminders</a:t>
            </a:r>
          </a:p>
          <a:p>
            <a:endParaRPr lang="en-GB" altLang="en-US" b="1" dirty="0" smtClean="0"/>
          </a:p>
          <a:p>
            <a:r>
              <a:rPr lang="en-GB" altLang="en-US" b="1" dirty="0" smtClean="0"/>
              <a:t> </a:t>
            </a:r>
            <a:endParaRPr lang="en-GB" altLang="en-US" b="1" dirty="0"/>
          </a:p>
          <a:p>
            <a:endParaRPr lang="en-GB" altLang="en-US" b="1" dirty="0"/>
          </a:p>
          <a:p>
            <a:endParaRPr lang="en-GB" altLang="en-US" b="1" dirty="0"/>
          </a:p>
        </p:txBody>
      </p:sp>
    </p:spTree>
    <p:extLst>
      <p:ext uri="{BB962C8B-B14F-4D97-AF65-F5344CB8AC3E}">
        <p14:creationId xmlns:p14="http://schemas.microsoft.com/office/powerpoint/2010/main" val="21034331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dissolve">
                                      <p:cBhvr>
                                        <p:cTn id="7" dur="500"/>
                                        <p:tgtEl>
                                          <p:spTgt spid="2314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1427">
                                            <p:txEl>
                                              <p:pRg st="0" end="0"/>
                                            </p:txEl>
                                          </p:spTgt>
                                        </p:tgtEl>
                                        <p:attrNameLst>
                                          <p:attrName>style.visibility</p:attrName>
                                        </p:attrNameLst>
                                      </p:cBhvr>
                                      <p:to>
                                        <p:strVal val="visible"/>
                                      </p:to>
                                    </p:set>
                                    <p:animEffect transition="in" filter="dissolve">
                                      <p:cBhvr>
                                        <p:cTn id="11" dur="500"/>
                                        <p:tgtEl>
                                          <p:spTgt spid="231427">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1427">
                                            <p:txEl>
                                              <p:pRg st="2" end="2"/>
                                            </p:txEl>
                                          </p:spTgt>
                                        </p:tgtEl>
                                        <p:attrNameLst>
                                          <p:attrName>style.visibility</p:attrName>
                                        </p:attrNameLst>
                                      </p:cBhvr>
                                      <p:to>
                                        <p:strVal val="visible"/>
                                      </p:to>
                                    </p:set>
                                    <p:animEffect transition="in" filter="dissolve">
                                      <p:cBhvr>
                                        <p:cTn id="15" dur="500"/>
                                        <p:tgtEl>
                                          <p:spTgt spid="231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autoUpdateAnimBg="0"/>
      <p:bldP spid="231427"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92" y="763588"/>
            <a:ext cx="7772400" cy="865212"/>
          </a:xfrm>
        </p:spPr>
        <p:txBody>
          <a:bodyPr/>
          <a:lstStyle/>
          <a:p>
            <a:r>
              <a:rPr lang="en-GB" dirty="0" smtClean="0"/>
              <a:t>Headteacher’s Report </a:t>
            </a:r>
            <a:br>
              <a:rPr lang="en-GB" dirty="0" smtClean="0"/>
            </a:br>
            <a:endParaRPr lang="en-GB" dirty="0"/>
          </a:p>
        </p:txBody>
      </p:sp>
      <p:sp>
        <p:nvSpPr>
          <p:cNvPr id="3" name="Content Placeholder 2"/>
          <p:cNvSpPr>
            <a:spLocks noGrp="1"/>
          </p:cNvSpPr>
          <p:nvPr>
            <p:ph idx="1"/>
          </p:nvPr>
        </p:nvSpPr>
        <p:spPr>
          <a:xfrm>
            <a:off x="467544" y="1660802"/>
            <a:ext cx="7772400" cy="4114800"/>
          </a:xfrm>
        </p:spPr>
        <p:txBody>
          <a:bodyPr/>
          <a:lstStyle/>
          <a:p>
            <a:r>
              <a:rPr lang="en-GB" dirty="0" smtClean="0"/>
              <a:t>It is best practice that the Headteacher’s Report is circulated to governors and the Clerk prior to the meeting. </a:t>
            </a:r>
          </a:p>
          <a:p>
            <a:r>
              <a:rPr lang="en-GB" dirty="0" smtClean="0"/>
              <a:t>It is best practice for each Governor individually to email the Headteacher with at least one question or comment as well as asking for points for clarification regarding the information contained in the report prior to the meeting so that the Headteacher can answer the questions in the governing body meeting.</a:t>
            </a:r>
          </a:p>
          <a:p>
            <a:endParaRPr lang="en-GB" dirty="0" smtClean="0"/>
          </a:p>
          <a:p>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3957005088"/>
              </p:ext>
            </p:extLst>
          </p:nvPr>
        </p:nvGraphicFramePr>
        <p:xfrm>
          <a:off x="445843" y="5401921"/>
          <a:ext cx="1346448" cy="1136065"/>
        </p:xfrm>
        <a:graphic>
          <a:graphicData uri="http://schemas.openxmlformats.org/presentationml/2006/ole">
            <mc:AlternateContent xmlns:mc="http://schemas.openxmlformats.org/markup-compatibility/2006">
              <mc:Choice xmlns:v="urn:schemas-microsoft-com:vml" Requires="v">
                <p:oleObj spid="_x0000_s15512" name="Acrobat Document" showAsIcon="1" r:id="rId3" imgW="914400" imgH="771480" progId="Acrobat.Document.2017">
                  <p:embed/>
                </p:oleObj>
              </mc:Choice>
              <mc:Fallback>
                <p:oleObj name="Acrobat Document" showAsIcon="1" r:id="rId3" imgW="914400" imgH="771480" progId="Acrobat.Document.2017">
                  <p:embed/>
                  <p:pic>
                    <p:nvPicPr>
                      <p:cNvPr id="0" name=""/>
                      <p:cNvPicPr/>
                      <p:nvPr/>
                    </p:nvPicPr>
                    <p:blipFill>
                      <a:blip r:embed="rId4"/>
                      <a:stretch>
                        <a:fillRect/>
                      </a:stretch>
                    </p:blipFill>
                    <p:spPr>
                      <a:xfrm>
                        <a:off x="445843" y="5401921"/>
                        <a:ext cx="1346448" cy="113606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00312530"/>
              </p:ext>
            </p:extLst>
          </p:nvPr>
        </p:nvGraphicFramePr>
        <p:xfrm>
          <a:off x="1789411" y="5862722"/>
          <a:ext cx="1458009" cy="976359"/>
        </p:xfrm>
        <a:graphic>
          <a:graphicData uri="http://schemas.openxmlformats.org/presentationml/2006/ole">
            <mc:AlternateContent xmlns:mc="http://schemas.openxmlformats.org/markup-compatibility/2006">
              <mc:Choice xmlns:v="urn:schemas-microsoft-com:vml" Requires="v">
                <p:oleObj spid="_x0000_s15513" name="Acrobat Document" showAsIcon="1" r:id="rId5" imgW="914400" imgH="771480" progId="Acrobat.Document.2017">
                  <p:embed/>
                </p:oleObj>
              </mc:Choice>
              <mc:Fallback>
                <p:oleObj name="Acrobat Document" showAsIcon="1" r:id="rId5" imgW="914400" imgH="771480" progId="Acrobat.Document.2017">
                  <p:embed/>
                  <p:pic>
                    <p:nvPicPr>
                      <p:cNvPr id="0" name=""/>
                      <p:cNvPicPr/>
                      <p:nvPr/>
                    </p:nvPicPr>
                    <p:blipFill>
                      <a:blip r:embed="rId6"/>
                      <a:stretch>
                        <a:fillRect/>
                      </a:stretch>
                    </p:blipFill>
                    <p:spPr>
                      <a:xfrm>
                        <a:off x="1789411" y="5862722"/>
                        <a:ext cx="1458009" cy="97635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01453039"/>
              </p:ext>
            </p:extLst>
          </p:nvPr>
        </p:nvGraphicFramePr>
        <p:xfrm>
          <a:off x="3146722" y="5349107"/>
          <a:ext cx="2023127" cy="960248"/>
        </p:xfrm>
        <a:graphic>
          <a:graphicData uri="http://schemas.openxmlformats.org/presentationml/2006/ole">
            <mc:AlternateContent xmlns:mc="http://schemas.openxmlformats.org/markup-compatibility/2006">
              <mc:Choice xmlns:v="urn:schemas-microsoft-com:vml" Requires="v">
                <p:oleObj spid="_x0000_s15514" name="Acrobat Document" showAsIcon="1" r:id="rId7" imgW="914400" imgH="771480" progId="Acrobat.Document.2017">
                  <p:embed/>
                </p:oleObj>
              </mc:Choice>
              <mc:Fallback>
                <p:oleObj name="Acrobat Document" showAsIcon="1" r:id="rId7" imgW="914400" imgH="771480" progId="Acrobat.Document.2017">
                  <p:embed/>
                  <p:pic>
                    <p:nvPicPr>
                      <p:cNvPr id="0" name=""/>
                      <p:cNvPicPr/>
                      <p:nvPr/>
                    </p:nvPicPr>
                    <p:blipFill>
                      <a:blip r:embed="rId8"/>
                      <a:stretch>
                        <a:fillRect/>
                      </a:stretch>
                    </p:blipFill>
                    <p:spPr>
                      <a:xfrm>
                        <a:off x="3146722" y="5349107"/>
                        <a:ext cx="2023127" cy="96024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78027906"/>
              </p:ext>
            </p:extLst>
          </p:nvPr>
        </p:nvGraphicFramePr>
        <p:xfrm>
          <a:off x="5041591" y="5878680"/>
          <a:ext cx="1905807" cy="960401"/>
        </p:xfrm>
        <a:graphic>
          <a:graphicData uri="http://schemas.openxmlformats.org/presentationml/2006/ole">
            <mc:AlternateContent xmlns:mc="http://schemas.openxmlformats.org/markup-compatibility/2006">
              <mc:Choice xmlns:v="urn:schemas-microsoft-com:vml" Requires="v">
                <p:oleObj spid="_x0000_s15515" name="Acrobat Document" showAsIcon="1" r:id="rId9" imgW="914400" imgH="771480" progId="Acrobat.Document.2017">
                  <p:embed/>
                </p:oleObj>
              </mc:Choice>
              <mc:Fallback>
                <p:oleObj name="Acrobat Document" showAsIcon="1" r:id="rId9" imgW="914400" imgH="771480" progId="Acrobat.Document.2017">
                  <p:embed/>
                  <p:pic>
                    <p:nvPicPr>
                      <p:cNvPr id="0" name=""/>
                      <p:cNvPicPr/>
                      <p:nvPr/>
                    </p:nvPicPr>
                    <p:blipFill>
                      <a:blip r:embed="rId10"/>
                      <a:stretch>
                        <a:fillRect/>
                      </a:stretch>
                    </p:blipFill>
                    <p:spPr>
                      <a:xfrm>
                        <a:off x="5041591" y="5878680"/>
                        <a:ext cx="1905807" cy="96040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68419217"/>
              </p:ext>
            </p:extLst>
          </p:nvPr>
        </p:nvGraphicFramePr>
        <p:xfrm>
          <a:off x="6964020" y="5332526"/>
          <a:ext cx="1635942" cy="950155"/>
        </p:xfrm>
        <a:graphic>
          <a:graphicData uri="http://schemas.openxmlformats.org/presentationml/2006/ole">
            <mc:AlternateContent xmlns:mc="http://schemas.openxmlformats.org/markup-compatibility/2006">
              <mc:Choice xmlns:v="urn:schemas-microsoft-com:vml" Requires="v">
                <p:oleObj spid="_x0000_s15516" name="Acrobat Document" showAsIcon="1" r:id="rId11" imgW="914400" imgH="771480" progId="Acrobat.Document.2017">
                  <p:embed/>
                </p:oleObj>
              </mc:Choice>
              <mc:Fallback>
                <p:oleObj name="Acrobat Document" showAsIcon="1" r:id="rId11" imgW="914400" imgH="771480" progId="Acrobat.Document.2017">
                  <p:embed/>
                  <p:pic>
                    <p:nvPicPr>
                      <p:cNvPr id="0" name=""/>
                      <p:cNvPicPr/>
                      <p:nvPr/>
                    </p:nvPicPr>
                    <p:blipFill>
                      <a:blip r:embed="rId12"/>
                      <a:stretch>
                        <a:fillRect/>
                      </a:stretch>
                    </p:blipFill>
                    <p:spPr>
                      <a:xfrm>
                        <a:off x="6964020" y="5332526"/>
                        <a:ext cx="1635942" cy="950155"/>
                      </a:xfrm>
                      <a:prstGeom prst="rect">
                        <a:avLst/>
                      </a:prstGeom>
                    </p:spPr>
                  </p:pic>
                </p:oleObj>
              </mc:Fallback>
            </mc:AlternateContent>
          </a:graphicData>
        </a:graphic>
      </p:graphicFrame>
    </p:spTree>
    <p:extLst>
      <p:ext uri="{BB962C8B-B14F-4D97-AF65-F5344CB8AC3E}">
        <p14:creationId xmlns:p14="http://schemas.microsoft.com/office/powerpoint/2010/main" val="15038552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9"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20688"/>
            <a:ext cx="7993260" cy="1143000"/>
          </a:xfrm>
        </p:spPr>
        <p:txBody>
          <a:bodyPr/>
          <a:lstStyle/>
          <a:p>
            <a:r>
              <a:rPr lang="en-GB" dirty="0"/>
              <a:t>Temporary Structure to Support Further Development of </a:t>
            </a:r>
            <a:r>
              <a:rPr lang="en-GB" dirty="0" smtClean="0"/>
              <a:t>Oldham’s </a:t>
            </a:r>
            <a:r>
              <a:rPr lang="en-GB" dirty="0"/>
              <a:t>SEND Local </a:t>
            </a:r>
            <a:r>
              <a:rPr lang="en-GB" dirty="0" smtClean="0"/>
              <a:t>Offer</a:t>
            </a:r>
            <a:endParaRPr lang="en-GB"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72841"/>
            <a:ext cx="7729404" cy="5020208"/>
          </a:xfrm>
          <a:prstGeom prst="rect">
            <a:avLst/>
          </a:prstGeom>
        </p:spPr>
      </p:pic>
      <p:sp>
        <p:nvSpPr>
          <p:cNvPr id="3" name="Rounded Rectangular Callout 2"/>
          <p:cNvSpPr/>
          <p:nvPr/>
        </p:nvSpPr>
        <p:spPr>
          <a:xfrm>
            <a:off x="7524328" y="1844824"/>
            <a:ext cx="1512168" cy="1080120"/>
          </a:xfrm>
          <a:prstGeom prst="wedgeRoundRectCallout">
            <a:avLst>
              <a:gd name="adj1" fmla="val -26911"/>
              <a:gd name="adj2" fmla="val 125450"/>
              <a:gd name="adj3" fmla="val 16667"/>
            </a:avLst>
          </a:prstGeom>
          <a:solidFill>
            <a:srgbClr val="00B3BE"/>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rPr>
              <a:t>Welcome to Hellal and Nicola</a:t>
            </a:r>
            <a:endParaRPr lang="en-GB" sz="1600" dirty="0">
              <a:solidFill>
                <a:schemeClr val="bg1"/>
              </a:solidFill>
            </a:endParaRPr>
          </a:p>
        </p:txBody>
      </p:sp>
    </p:spTree>
    <p:extLst>
      <p:ext uri="{BB962C8B-B14F-4D97-AF65-F5344CB8AC3E}">
        <p14:creationId xmlns:p14="http://schemas.microsoft.com/office/powerpoint/2010/main" val="39832238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fltVal val="0"/>
                                          </p:val>
                                        </p:tav>
                                        <p:tav tm="100000">
                                          <p:val>
                                            <p:strVal val="#ppt_w"/>
                                          </p:val>
                                        </p:tav>
                                      </p:tavLst>
                                    </p:anim>
                                    <p:anim calcmode="lin" valueType="num">
                                      <p:cBhvr>
                                        <p:cTn id="12" dur="1500" fill="hold"/>
                                        <p:tgtEl>
                                          <p:spTgt spid="4"/>
                                        </p:tgtEl>
                                        <p:attrNameLst>
                                          <p:attrName>ppt_h</p:attrName>
                                        </p:attrNameLst>
                                      </p:cBhvr>
                                      <p:tavLst>
                                        <p:tav tm="0">
                                          <p:val>
                                            <p:fltVal val="0"/>
                                          </p:val>
                                        </p:tav>
                                        <p:tav tm="100000">
                                          <p:val>
                                            <p:strVal val="#ppt_h"/>
                                          </p:val>
                                        </p:tav>
                                      </p:tavLst>
                                    </p:anim>
                                    <p:animEffect transition="in" filter="fade">
                                      <p:cBhvr>
                                        <p:cTn id="13" dur="1500"/>
                                        <p:tgtEl>
                                          <p:spTgt spid="4"/>
                                        </p:tgtEl>
                                      </p:cBhvr>
                                    </p:animEffect>
                                  </p:childTnLst>
                                </p:cTn>
                              </p:par>
                            </p:childTnLst>
                          </p:cTn>
                        </p:par>
                        <p:par>
                          <p:cTn id="14" fill="hold">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525"/>
            <a:ext cx="8675688"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Content Placeholder 2"/>
          <p:cNvSpPr txBox="1">
            <a:spLocks/>
          </p:cNvSpPr>
          <p:nvPr/>
        </p:nvSpPr>
        <p:spPr bwMode="auto">
          <a:xfrm rot="20845503">
            <a:off x="6945313" y="2603500"/>
            <a:ext cx="1365250" cy="414338"/>
          </a:xfrm>
          <a:prstGeom prst="rect">
            <a:avLst/>
          </a:prstGeom>
          <a:solidFill>
            <a:srgbClr val="33CCFF"/>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buFontTx/>
              <a:buNone/>
              <a:defRPr/>
            </a:pPr>
            <a:r>
              <a:rPr lang="en-GB" altLang="en-US" b="1" dirty="0">
                <a:solidFill>
                  <a:schemeClr val="bg1"/>
                </a:solidFill>
              </a:rPr>
              <a:t>#OLF19</a:t>
            </a:r>
          </a:p>
        </p:txBody>
      </p:sp>
      <p:sp>
        <p:nvSpPr>
          <p:cNvPr id="33799" name="Content Placeholder 2"/>
          <p:cNvSpPr txBox="1">
            <a:spLocks/>
          </p:cNvSpPr>
          <p:nvPr/>
        </p:nvSpPr>
        <p:spPr bwMode="auto">
          <a:xfrm>
            <a:off x="2268538" y="4941888"/>
            <a:ext cx="2598737" cy="40957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buFontTx/>
              <a:buNone/>
            </a:pPr>
            <a:r>
              <a:rPr lang="en-GB" altLang="en-US" sz="2000" b="1">
                <a:solidFill>
                  <a:schemeClr val="bg1"/>
                </a:solidFill>
              </a:rPr>
              <a:t>@OldhamLearnFest</a:t>
            </a:r>
          </a:p>
        </p:txBody>
      </p:sp>
      <p:sp>
        <p:nvSpPr>
          <p:cNvPr id="33797" name="Content Placeholder 2"/>
          <p:cNvSpPr txBox="1">
            <a:spLocks/>
          </p:cNvSpPr>
          <p:nvPr/>
        </p:nvSpPr>
        <p:spPr bwMode="auto">
          <a:xfrm>
            <a:off x="141288" y="5949950"/>
            <a:ext cx="86550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lgn="ctr">
              <a:buFontTx/>
              <a:buNone/>
            </a:pPr>
            <a:r>
              <a:rPr lang="en-GB" altLang="en-US" sz="2000" b="1">
                <a:solidFill>
                  <a:schemeClr val="tx1"/>
                </a:solidFill>
              </a:rPr>
              <a:t>Keep your calendar free!</a:t>
            </a:r>
          </a:p>
          <a:p>
            <a:pPr algn="ctr">
              <a:buFontTx/>
              <a:buNone/>
            </a:pPr>
            <a:r>
              <a:rPr lang="en-GB" altLang="en-US" sz="2000">
                <a:solidFill>
                  <a:schemeClr val="tx1"/>
                </a:solidFill>
              </a:rPr>
              <a:t>Encourage your colleagues, contacts and partners to </a:t>
            </a:r>
            <a:r>
              <a:rPr lang="en-GB" altLang="en-US" sz="2000" b="1">
                <a:solidFill>
                  <a:schemeClr val="tx1"/>
                </a:solidFill>
              </a:rPr>
              <a:t>SAVE THE DATE</a:t>
            </a:r>
            <a:r>
              <a:rPr lang="en-GB" altLang="en-US" sz="2000">
                <a:solidFill>
                  <a:schemeClr val="tx1"/>
                </a:solidFill>
              </a:rPr>
              <a:t>! </a:t>
            </a:r>
          </a:p>
        </p:txBody>
      </p:sp>
      <p:pic>
        <p:nvPicPr>
          <p:cNvPr id="33800" name="Picture 2" descr="Image result for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675" y="2595563"/>
            <a:ext cx="4270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5724525" y="5422900"/>
            <a:ext cx="1804988" cy="412750"/>
          </a:xfrm>
          <a:prstGeom prst="rect">
            <a:avLst/>
          </a:prstGeom>
          <a:solidFill>
            <a:srgbClr val="33CC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lgn="ctr">
              <a:buFontTx/>
              <a:buNone/>
              <a:defRPr/>
            </a:pPr>
            <a:r>
              <a:rPr lang="en-GB" altLang="en-US" sz="1800" b="1" dirty="0" smtClean="0">
                <a:solidFill>
                  <a:schemeClr val="bg1"/>
                </a:solidFill>
              </a:rPr>
              <a:t>#daretobewise</a:t>
            </a:r>
            <a:endParaRPr lang="en-GB" altLang="en-US" sz="1800" b="1" dirty="0">
              <a:solidFill>
                <a:schemeClr val="bg1"/>
              </a:solidFill>
            </a:endParaRPr>
          </a:p>
        </p:txBody>
      </p:sp>
    </p:spTree>
    <p:extLst>
      <p:ext uri="{BB962C8B-B14F-4D97-AF65-F5344CB8AC3E}">
        <p14:creationId xmlns:p14="http://schemas.microsoft.com/office/powerpoint/2010/main" val="12887407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33798"/>
                                        </p:tgtEl>
                                        <p:attrNameLst>
                                          <p:attrName>style.visibility</p:attrName>
                                        </p:attrNameLst>
                                      </p:cBhvr>
                                      <p:to>
                                        <p:strVal val="visible"/>
                                      </p:to>
                                    </p:set>
                                    <p:anim calcmode="lin" valueType="num">
                                      <p:cBhvr additive="base">
                                        <p:cTn id="11" dur="500" fill="hold"/>
                                        <p:tgtEl>
                                          <p:spTgt spid="33798"/>
                                        </p:tgtEl>
                                        <p:attrNameLst>
                                          <p:attrName>ppt_x</p:attrName>
                                        </p:attrNameLst>
                                      </p:cBhvr>
                                      <p:tavLst>
                                        <p:tav tm="0">
                                          <p:val>
                                            <p:strVal val="0-#ppt_w/2"/>
                                          </p:val>
                                        </p:tav>
                                        <p:tav tm="100000">
                                          <p:val>
                                            <p:strVal val="#ppt_x"/>
                                          </p:val>
                                        </p:tav>
                                      </p:tavLst>
                                    </p:anim>
                                    <p:anim calcmode="lin" valueType="num">
                                      <p:cBhvr additive="base">
                                        <p:cTn id="12" dur="500" fill="hold"/>
                                        <p:tgtEl>
                                          <p:spTgt spid="3379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14" presetClass="entr" presetSubtype="10" fill="hold" nodeType="afterEffect">
                                  <p:stCondLst>
                                    <p:cond delay="0"/>
                                  </p:stCondLst>
                                  <p:childTnLst>
                                    <p:set>
                                      <p:cBhvr>
                                        <p:cTn id="15" dur="1" fill="hold">
                                          <p:stCondLst>
                                            <p:cond delay="0"/>
                                          </p:stCondLst>
                                        </p:cTn>
                                        <p:tgtEl>
                                          <p:spTgt spid="33800"/>
                                        </p:tgtEl>
                                        <p:attrNameLst>
                                          <p:attrName>style.visibility</p:attrName>
                                        </p:attrNameLst>
                                      </p:cBhvr>
                                      <p:to>
                                        <p:strVal val="visible"/>
                                      </p:to>
                                    </p:set>
                                    <p:animEffect transition="in" filter="randombar(horizontal)">
                                      <p:cBhvr>
                                        <p:cTn id="16" dur="500"/>
                                        <p:tgtEl>
                                          <p:spTgt spid="33800"/>
                                        </p:tgtEl>
                                      </p:cBhvr>
                                    </p:animEffect>
                                  </p:childTnLst>
                                </p:cTn>
                              </p:par>
                            </p:childTnLst>
                          </p:cTn>
                        </p:par>
                        <p:par>
                          <p:cTn id="17" fill="hold" nodeType="afterGroup">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3797"/>
                                        </p:tgtEl>
                                        <p:attrNameLst>
                                          <p:attrName>style.visibility</p:attrName>
                                        </p:attrNameLst>
                                      </p:cBhvr>
                                      <p:to>
                                        <p:strVal val="visible"/>
                                      </p:to>
                                    </p:set>
                                    <p:anim calcmode="lin" valueType="num">
                                      <p:cBhvr>
                                        <p:cTn id="20" dur="500" fill="hold"/>
                                        <p:tgtEl>
                                          <p:spTgt spid="33797"/>
                                        </p:tgtEl>
                                        <p:attrNameLst>
                                          <p:attrName>ppt_w</p:attrName>
                                        </p:attrNameLst>
                                      </p:cBhvr>
                                      <p:tavLst>
                                        <p:tav tm="0">
                                          <p:val>
                                            <p:fltVal val="0"/>
                                          </p:val>
                                        </p:tav>
                                        <p:tav tm="100000">
                                          <p:val>
                                            <p:strVal val="#ppt_w"/>
                                          </p:val>
                                        </p:tav>
                                      </p:tavLst>
                                    </p:anim>
                                    <p:anim calcmode="lin" valueType="num">
                                      <p:cBhvr>
                                        <p:cTn id="21" dur="500" fill="hold"/>
                                        <p:tgtEl>
                                          <p:spTgt spid="33797"/>
                                        </p:tgtEl>
                                        <p:attrNameLst>
                                          <p:attrName>ppt_h</p:attrName>
                                        </p:attrNameLst>
                                      </p:cBhvr>
                                      <p:tavLst>
                                        <p:tav tm="0">
                                          <p:val>
                                            <p:fltVal val="0"/>
                                          </p:val>
                                        </p:tav>
                                        <p:tav tm="100000">
                                          <p:val>
                                            <p:strVal val="#ppt_h"/>
                                          </p:val>
                                        </p:tav>
                                      </p:tavLst>
                                    </p:anim>
                                    <p:animEffect transition="in" filter="fade">
                                      <p:cBhvr>
                                        <p:cTn id="22" dur="500"/>
                                        <p:tgtEl>
                                          <p:spTgt spid="33797"/>
                                        </p:tgtEl>
                                      </p:cBhvr>
                                    </p:animEffect>
                                  </p:childTnLst>
                                </p:cTn>
                              </p:par>
                            </p:childTnLst>
                          </p:cTn>
                        </p:par>
                        <p:par>
                          <p:cTn id="23" fill="hold" nodeType="afterGroup">
                            <p:stCondLst>
                              <p:cond delay="2000"/>
                            </p:stCondLst>
                            <p:childTnLst>
                              <p:par>
                                <p:cTn id="24" presetID="2" presetClass="entr" presetSubtype="9" fill="hold" grpId="0" nodeType="afterEffect">
                                  <p:stCondLst>
                                    <p:cond delay="0"/>
                                  </p:stCondLst>
                                  <p:childTnLst>
                                    <p:set>
                                      <p:cBhvr>
                                        <p:cTn id="25" dur="1" fill="hold">
                                          <p:stCondLst>
                                            <p:cond delay="0"/>
                                          </p:stCondLst>
                                        </p:cTn>
                                        <p:tgtEl>
                                          <p:spTgt spid="33799"/>
                                        </p:tgtEl>
                                        <p:attrNameLst>
                                          <p:attrName>style.visibility</p:attrName>
                                        </p:attrNameLst>
                                      </p:cBhvr>
                                      <p:to>
                                        <p:strVal val="visible"/>
                                      </p:to>
                                    </p:set>
                                    <p:anim calcmode="lin" valueType="num">
                                      <p:cBhvr additive="base">
                                        <p:cTn id="26" dur="500" fill="hold"/>
                                        <p:tgtEl>
                                          <p:spTgt spid="33799"/>
                                        </p:tgtEl>
                                        <p:attrNameLst>
                                          <p:attrName>ppt_x</p:attrName>
                                        </p:attrNameLst>
                                      </p:cBhvr>
                                      <p:tavLst>
                                        <p:tav tm="0">
                                          <p:val>
                                            <p:strVal val="0-#ppt_w/2"/>
                                          </p:val>
                                        </p:tav>
                                        <p:tav tm="100000">
                                          <p:val>
                                            <p:strVal val="#ppt_x"/>
                                          </p:val>
                                        </p:tav>
                                      </p:tavLst>
                                    </p:anim>
                                    <p:anim calcmode="lin" valueType="num">
                                      <p:cBhvr additive="base">
                                        <p:cTn id="27" dur="500" fill="hold"/>
                                        <p:tgtEl>
                                          <p:spTgt spid="3379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2500"/>
                            </p:stCondLst>
                            <p:childTnLst>
                              <p:par>
                                <p:cTn id="29" presetID="2" presetClass="entr" presetSubtype="12"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33799" grpId="0" animBg="1"/>
      <p:bldP spid="33797"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871" y="763588"/>
            <a:ext cx="7772400" cy="1143000"/>
          </a:xfrm>
        </p:spPr>
        <p:txBody>
          <a:bodyPr/>
          <a:lstStyle/>
          <a:p>
            <a:r>
              <a:rPr lang="en-GB" dirty="0" smtClean="0"/>
              <a:t>SECURE Email or Egress</a:t>
            </a:r>
            <a:endParaRPr lang="en-GB" dirty="0"/>
          </a:p>
        </p:txBody>
      </p:sp>
      <p:sp>
        <p:nvSpPr>
          <p:cNvPr id="3" name="Content Placeholder 2"/>
          <p:cNvSpPr>
            <a:spLocks noGrp="1"/>
          </p:cNvSpPr>
          <p:nvPr>
            <p:ph idx="1"/>
          </p:nvPr>
        </p:nvSpPr>
        <p:spPr>
          <a:xfrm>
            <a:off x="595653" y="2132856"/>
            <a:ext cx="7772400" cy="4114800"/>
          </a:xfrm>
        </p:spPr>
        <p:txBody>
          <a:bodyPr/>
          <a:lstStyle/>
          <a:p>
            <a:r>
              <a:rPr lang="en-GB" sz="3600" dirty="0" smtClean="0"/>
              <a:t>All </a:t>
            </a:r>
            <a:r>
              <a:rPr lang="en-GB" sz="3600" b="1" dirty="0" smtClean="0"/>
              <a:t>new</a:t>
            </a:r>
            <a:r>
              <a:rPr lang="en-GB" sz="3600" dirty="0" smtClean="0"/>
              <a:t> </a:t>
            </a:r>
            <a:r>
              <a:rPr lang="en-GB" sz="3600" dirty="0"/>
              <a:t>and </a:t>
            </a:r>
            <a:r>
              <a:rPr lang="en-GB" sz="3600" b="1" dirty="0" smtClean="0"/>
              <a:t>existing</a:t>
            </a:r>
            <a:r>
              <a:rPr lang="en-GB" sz="3600" dirty="0" smtClean="0"/>
              <a:t> governors </a:t>
            </a:r>
            <a:r>
              <a:rPr lang="en-GB" sz="3600" b="1" dirty="0" smtClean="0"/>
              <a:t>MUST</a:t>
            </a:r>
            <a:r>
              <a:rPr lang="en-GB" sz="3600" dirty="0" smtClean="0"/>
              <a:t> have a secure email or register with Egress  </a:t>
            </a:r>
          </a:p>
          <a:p>
            <a:r>
              <a:rPr lang="en-GB" sz="3600" b="1" dirty="0" smtClean="0">
                <a:solidFill>
                  <a:srgbClr val="FF0000"/>
                </a:solidFill>
              </a:rPr>
              <a:t>215 </a:t>
            </a:r>
            <a:r>
              <a:rPr lang="en-GB" sz="3600" dirty="0" smtClean="0"/>
              <a:t>governors currently </a:t>
            </a:r>
            <a:r>
              <a:rPr lang="en-GB" sz="3600" b="1" dirty="0" smtClean="0">
                <a:solidFill>
                  <a:srgbClr val="FF0000"/>
                </a:solidFill>
              </a:rPr>
              <a:t>DO NOT </a:t>
            </a:r>
            <a:r>
              <a:rPr lang="en-GB" sz="3600" dirty="0" smtClean="0"/>
              <a:t>have a secure email!</a:t>
            </a:r>
          </a:p>
          <a:p>
            <a:endParaRPr lang="en-GB" dirty="0"/>
          </a:p>
          <a:p>
            <a:endParaRPr lang="en-GB" dirty="0" smtClean="0"/>
          </a:p>
          <a:p>
            <a:endParaRPr lang="en-GB" dirty="0"/>
          </a:p>
          <a:p>
            <a:pPr marL="0" indent="0">
              <a:buNone/>
            </a:pPr>
            <a:endParaRPr lang="en-GB" dirty="0"/>
          </a:p>
        </p:txBody>
      </p:sp>
      <p:pic>
        <p:nvPicPr>
          <p:cNvPr id="15364" name="Picture 4" descr="Image result for secure email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548680"/>
            <a:ext cx="2555776" cy="180608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mage result for egr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727949"/>
            <a:ext cx="2376264" cy="737938"/>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Image result for eg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5878687"/>
            <a:ext cx="2459793" cy="73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684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3" fill="hold" nodeType="afterEffect">
                                  <p:stCondLst>
                                    <p:cond delay="0"/>
                                  </p:stCondLst>
                                  <p:childTnLst>
                                    <p:set>
                                      <p:cBhvr>
                                        <p:cTn id="18" dur="1" fill="hold">
                                          <p:stCondLst>
                                            <p:cond delay="0"/>
                                          </p:stCondLst>
                                        </p:cTn>
                                        <p:tgtEl>
                                          <p:spTgt spid="15368"/>
                                        </p:tgtEl>
                                        <p:attrNameLst>
                                          <p:attrName>style.visibility</p:attrName>
                                        </p:attrNameLst>
                                      </p:cBhvr>
                                      <p:to>
                                        <p:strVal val="visible"/>
                                      </p:to>
                                    </p:set>
                                    <p:anim calcmode="lin" valueType="num">
                                      <p:cBhvr additive="base">
                                        <p:cTn id="19" dur="1000" fill="hold"/>
                                        <p:tgtEl>
                                          <p:spTgt spid="15368"/>
                                        </p:tgtEl>
                                        <p:attrNameLst>
                                          <p:attrName>ppt_x</p:attrName>
                                        </p:attrNameLst>
                                      </p:cBhvr>
                                      <p:tavLst>
                                        <p:tav tm="0">
                                          <p:val>
                                            <p:strVal val="1+#ppt_w/2"/>
                                          </p:val>
                                        </p:tav>
                                        <p:tav tm="100000">
                                          <p:val>
                                            <p:strVal val="#ppt_x"/>
                                          </p:val>
                                        </p:tav>
                                      </p:tavLst>
                                    </p:anim>
                                    <p:anim calcmode="lin" valueType="num">
                                      <p:cBhvr additive="base">
                                        <p:cTn id="20" dur="1000" fill="hold"/>
                                        <p:tgtEl>
                                          <p:spTgt spid="15368"/>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2" presetClass="entr" presetSubtype="9" fill="hold" nodeType="afterEffect">
                                  <p:stCondLst>
                                    <p:cond delay="0"/>
                                  </p:stCondLst>
                                  <p:childTnLst>
                                    <p:set>
                                      <p:cBhvr>
                                        <p:cTn id="23" dur="1" fill="hold">
                                          <p:stCondLst>
                                            <p:cond delay="0"/>
                                          </p:stCondLst>
                                        </p:cTn>
                                        <p:tgtEl>
                                          <p:spTgt spid="15370"/>
                                        </p:tgtEl>
                                        <p:attrNameLst>
                                          <p:attrName>style.visibility</p:attrName>
                                        </p:attrNameLst>
                                      </p:cBhvr>
                                      <p:to>
                                        <p:strVal val="visible"/>
                                      </p:to>
                                    </p:set>
                                    <p:anim calcmode="lin" valueType="num">
                                      <p:cBhvr additive="base">
                                        <p:cTn id="24" dur="1000" fill="hold"/>
                                        <p:tgtEl>
                                          <p:spTgt spid="15370"/>
                                        </p:tgtEl>
                                        <p:attrNameLst>
                                          <p:attrName>ppt_x</p:attrName>
                                        </p:attrNameLst>
                                      </p:cBhvr>
                                      <p:tavLst>
                                        <p:tav tm="0">
                                          <p:val>
                                            <p:strVal val="0-#ppt_w/2"/>
                                          </p:val>
                                        </p:tav>
                                        <p:tav tm="100000">
                                          <p:val>
                                            <p:strVal val="#ppt_x"/>
                                          </p:val>
                                        </p:tav>
                                      </p:tavLst>
                                    </p:anim>
                                    <p:anim calcmode="lin" valueType="num">
                                      <p:cBhvr additive="base">
                                        <p:cTn id="25" dur="1000" fill="hold"/>
                                        <p:tgtEl>
                                          <p:spTgt spid="15370"/>
                                        </p:tgtEl>
                                        <p:attrNameLst>
                                          <p:attrName>ppt_y</p:attrName>
                                        </p:attrNameLst>
                                      </p:cBhvr>
                                      <p:tavLst>
                                        <p:tav tm="0">
                                          <p:val>
                                            <p:strVal val="0-#ppt_h/2"/>
                                          </p:val>
                                        </p:tav>
                                        <p:tav tm="100000">
                                          <p:val>
                                            <p:strVal val="#ppt_y"/>
                                          </p:val>
                                        </p:tav>
                                      </p:tavLst>
                                    </p:anim>
                                  </p:childTnLst>
                                </p:cTn>
                              </p:par>
                            </p:childTnLst>
                          </p:cTn>
                        </p:par>
                        <p:par>
                          <p:cTn id="26" fill="hold">
                            <p:stCondLst>
                              <p:cond delay="4000"/>
                            </p:stCondLst>
                            <p:childTnLst>
                              <p:par>
                                <p:cTn id="27" presetID="8" presetClass="emph" presetSubtype="0" fill="hold" nodeType="afterEffect">
                                  <p:stCondLst>
                                    <p:cond delay="0"/>
                                  </p:stCondLst>
                                  <p:childTnLst>
                                    <p:animRot by="21600000">
                                      <p:cBhvr>
                                        <p:cTn id="28" dur="2000" fill="hold"/>
                                        <p:tgtEl>
                                          <p:spTgt spid="15364"/>
                                        </p:tgtEl>
                                        <p:attrNameLst>
                                          <p:attrName>r</p:attrName>
                                        </p:attrNameLst>
                                      </p:cBhvr>
                                    </p:animRot>
                                  </p:childTnLst>
                                </p:cTn>
                              </p:par>
                            </p:childTnLst>
                          </p:cTn>
                        </p:par>
                        <p:par>
                          <p:cTn id="29" fill="hold">
                            <p:stCondLst>
                              <p:cond delay="6000"/>
                            </p:stCondLst>
                            <p:childTnLst>
                              <p:par>
                                <p:cTn id="30" presetID="8" presetClass="emph" presetSubtype="0" fill="hold" nodeType="afterEffect">
                                  <p:stCondLst>
                                    <p:cond delay="0"/>
                                  </p:stCondLst>
                                  <p:childTnLst>
                                    <p:animRot by="43200000">
                                      <p:cBhvr>
                                        <p:cTn id="31" dur="2000" fill="hold"/>
                                        <p:tgtEl>
                                          <p:spTgt spid="153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079990" cy="765646"/>
          </a:xfrm>
        </p:spPr>
        <p:txBody>
          <a:bodyPr/>
          <a:lstStyle/>
          <a:p>
            <a:r>
              <a:rPr lang="en-GB" dirty="0" smtClean="0"/>
              <a:t>Egress Switch – Safe and Secure emailing </a:t>
            </a:r>
            <a:endParaRPr lang="en-GB" dirty="0"/>
          </a:p>
        </p:txBody>
      </p:sp>
      <p:sp>
        <p:nvSpPr>
          <p:cNvPr id="3" name="Content Placeholder 2"/>
          <p:cNvSpPr>
            <a:spLocks noGrp="1"/>
          </p:cNvSpPr>
          <p:nvPr>
            <p:ph idx="1"/>
          </p:nvPr>
        </p:nvSpPr>
        <p:spPr>
          <a:xfrm>
            <a:off x="422412" y="1484784"/>
            <a:ext cx="7966012" cy="4032447"/>
          </a:xfrm>
        </p:spPr>
        <p:txBody>
          <a:bodyPr/>
          <a:lstStyle/>
          <a:p>
            <a:r>
              <a:rPr lang="en-GB" dirty="0"/>
              <a:t>Egress Switch email is simple and free to use to protect personal information and commercially sensitive information when sending emails </a:t>
            </a:r>
            <a:r>
              <a:rPr lang="en-GB" dirty="0" smtClean="0"/>
              <a:t>between Oldham Council </a:t>
            </a:r>
            <a:r>
              <a:rPr lang="en-GB" dirty="0"/>
              <a:t>and other users </a:t>
            </a:r>
            <a:r>
              <a:rPr lang="en-GB" dirty="0" smtClean="0"/>
              <a:t>e.g</a:t>
            </a:r>
            <a:r>
              <a:rPr lang="en-GB" dirty="0"/>
              <a:t>. </a:t>
            </a:r>
            <a:r>
              <a:rPr lang="en-GB" dirty="0" smtClean="0"/>
              <a:t>governors, members </a:t>
            </a:r>
            <a:r>
              <a:rPr lang="en-GB" dirty="0"/>
              <a:t>of the public, partner organisations etc.</a:t>
            </a:r>
          </a:p>
          <a:p>
            <a:r>
              <a:rPr lang="en-GB" dirty="0" smtClean="0"/>
              <a:t>All governors and Clerks to be set up ready to use and access this service when receiving or sending confidential and sensitive information/documents. </a:t>
            </a:r>
          </a:p>
          <a:p>
            <a:r>
              <a:rPr lang="en-GB" dirty="0" smtClean="0"/>
              <a:t>Logging </a:t>
            </a:r>
            <a:r>
              <a:rPr lang="en-GB" dirty="0"/>
              <a:t>onto the Egress website is </a:t>
            </a:r>
            <a:r>
              <a:rPr lang="en-GB" dirty="0" smtClean="0"/>
              <a:t>required in order to send and receive secure emails.</a:t>
            </a:r>
          </a:p>
        </p:txBody>
      </p:sp>
      <p:pic>
        <p:nvPicPr>
          <p:cNvPr id="3074" name="Picture 2" descr="Image result for egress swit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418" y="5402930"/>
            <a:ext cx="3581400" cy="11049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em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1353" y="716227"/>
            <a:ext cx="534244" cy="53424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egress swit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4854" y="1493005"/>
            <a:ext cx="1248073" cy="304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088" y="5539883"/>
            <a:ext cx="3779912" cy="1015663"/>
          </a:xfrm>
          <a:prstGeom prst="rect">
            <a:avLst/>
          </a:prstGeom>
          <a:ln>
            <a:noFill/>
          </a:ln>
        </p:spPr>
        <p:txBody>
          <a:bodyPr wrap="square">
            <a:spAutoFit/>
          </a:bodyPr>
          <a:lstStyle/>
          <a:p>
            <a:r>
              <a:rPr lang="en-GB" sz="2000" b="1" dirty="0">
                <a:solidFill>
                  <a:srgbClr val="007A87"/>
                </a:solidFill>
                <a:latin typeface="+mn-lt"/>
              </a:rPr>
              <a:t>To create an </a:t>
            </a:r>
            <a:r>
              <a:rPr lang="en-GB" sz="2000" b="1" dirty="0" smtClean="0">
                <a:solidFill>
                  <a:srgbClr val="007A87"/>
                </a:solidFill>
                <a:latin typeface="+mn-lt"/>
              </a:rPr>
              <a:t>egress account, please </a:t>
            </a:r>
            <a:r>
              <a:rPr lang="en-GB" sz="2000" b="1" dirty="0">
                <a:solidFill>
                  <a:srgbClr val="007A87"/>
                </a:solidFill>
                <a:latin typeface="+mn-lt"/>
              </a:rPr>
              <a:t>follow the set up </a:t>
            </a:r>
            <a:r>
              <a:rPr lang="en-GB" sz="2000" b="1" dirty="0" smtClean="0">
                <a:solidFill>
                  <a:srgbClr val="007A87"/>
                </a:solidFill>
                <a:latin typeface="+mn-lt"/>
              </a:rPr>
              <a:t>guide provided.</a:t>
            </a:r>
            <a:endParaRPr lang="en-GB" sz="2000" b="1" dirty="0">
              <a:solidFill>
                <a:srgbClr val="007A87"/>
              </a:solidFill>
              <a:latin typeface="+mn-l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845125800"/>
              </p:ext>
            </p:extLst>
          </p:nvPr>
        </p:nvGraphicFramePr>
        <p:xfrm>
          <a:off x="3851920" y="6060639"/>
          <a:ext cx="914400" cy="771525"/>
        </p:xfrm>
        <a:graphic>
          <a:graphicData uri="http://schemas.openxmlformats.org/presentationml/2006/ole">
            <mc:AlternateContent xmlns:mc="http://schemas.openxmlformats.org/markup-compatibility/2006">
              <mc:Choice xmlns:v="urn:schemas-microsoft-com:vml" Requires="v">
                <p:oleObj spid="_x0000_s8355"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3851920" y="606063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68395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0-#ppt_w/2"/>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 presetClass="entr" presetSubtype="9" fill="hold" nodeType="afterEffect">
                                  <p:stCondLst>
                                    <p:cond delay="0"/>
                                  </p:stCondLst>
                                  <p:childTnLst>
                                    <p:set>
                                      <p:cBhvr>
                                        <p:cTn id="35" dur="1" fill="hold">
                                          <p:stCondLst>
                                            <p:cond delay="0"/>
                                          </p:stCondLst>
                                        </p:cTn>
                                        <p:tgtEl>
                                          <p:spTgt spid="3074"/>
                                        </p:tgtEl>
                                        <p:attrNameLst>
                                          <p:attrName>style.visibility</p:attrName>
                                        </p:attrNameLst>
                                      </p:cBhvr>
                                      <p:to>
                                        <p:strVal val="visible"/>
                                      </p:to>
                                    </p:set>
                                    <p:anim calcmode="lin" valueType="num">
                                      <p:cBhvr additive="base">
                                        <p:cTn id="36" dur="500" fill="hold"/>
                                        <p:tgtEl>
                                          <p:spTgt spid="3074"/>
                                        </p:tgtEl>
                                        <p:attrNameLst>
                                          <p:attrName>ppt_x</p:attrName>
                                        </p:attrNameLst>
                                      </p:cBhvr>
                                      <p:tavLst>
                                        <p:tav tm="0">
                                          <p:val>
                                            <p:strVal val="0-#ppt_w/2"/>
                                          </p:val>
                                        </p:tav>
                                        <p:tav tm="100000">
                                          <p:val>
                                            <p:strVal val="#ppt_x"/>
                                          </p:val>
                                        </p:tav>
                                      </p:tavLst>
                                    </p:anim>
                                    <p:anim calcmode="lin" valueType="num">
                                      <p:cBhvr additive="base">
                                        <p:cTn id="37" dur="500" fill="hold"/>
                                        <p:tgtEl>
                                          <p:spTgt spid="3074"/>
                                        </p:tgtEl>
                                        <p:attrNameLst>
                                          <p:attrName>ppt_y</p:attrName>
                                        </p:attrNameLst>
                                      </p:cBhvr>
                                      <p:tavLst>
                                        <p:tav tm="0">
                                          <p:val>
                                            <p:strVal val="0-#ppt_h/2"/>
                                          </p:val>
                                        </p:tav>
                                        <p:tav tm="100000">
                                          <p:val>
                                            <p:strVal val="#ppt_y"/>
                                          </p:val>
                                        </p:tav>
                                      </p:tavLst>
                                    </p:anim>
                                  </p:childTnLst>
                                </p:cTn>
                              </p:par>
                            </p:childTnLst>
                          </p:cTn>
                        </p:par>
                        <p:par>
                          <p:cTn id="38" fill="hold">
                            <p:stCondLst>
                              <p:cond delay="5000"/>
                            </p:stCondLst>
                            <p:childTnLst>
                              <p:par>
                                <p:cTn id="39" presetID="16" presetClass="entr" presetSubtype="21"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2000"/>
                                        <p:tgtEl>
                                          <p:spTgt spid="8"/>
                                        </p:tgtEl>
                                      </p:cBhvr>
                                    </p:animEffect>
                                  </p:childTnLst>
                                </p:cTn>
                              </p:par>
                            </p:childTnLst>
                          </p:cTn>
                        </p:par>
                        <p:par>
                          <p:cTn id="42" fill="hold">
                            <p:stCondLst>
                              <p:cond delay="7000"/>
                            </p:stCondLst>
                            <p:childTnLst>
                              <p:par>
                                <p:cTn id="43" presetID="31" presetClass="entr" presetSubtype="0" fill="hold" nodeType="afterEffect">
                                  <p:stCondLst>
                                    <p:cond delay="0"/>
                                  </p:stCondLst>
                                  <p:childTnLst>
                                    <p:set>
                                      <p:cBhvr>
                                        <p:cTn id="44" dur="1" fill="hold">
                                          <p:stCondLst>
                                            <p:cond delay="0"/>
                                          </p:stCondLst>
                                        </p:cTn>
                                        <p:tgtEl>
                                          <p:spTgt spid="8194"/>
                                        </p:tgtEl>
                                        <p:attrNameLst>
                                          <p:attrName>style.visibility</p:attrName>
                                        </p:attrNameLst>
                                      </p:cBhvr>
                                      <p:to>
                                        <p:strVal val="visible"/>
                                      </p:to>
                                    </p:set>
                                    <p:anim calcmode="lin" valueType="num">
                                      <p:cBhvr>
                                        <p:cTn id="45" dur="1000" fill="hold"/>
                                        <p:tgtEl>
                                          <p:spTgt spid="8194"/>
                                        </p:tgtEl>
                                        <p:attrNameLst>
                                          <p:attrName>ppt_w</p:attrName>
                                        </p:attrNameLst>
                                      </p:cBhvr>
                                      <p:tavLst>
                                        <p:tav tm="0">
                                          <p:val>
                                            <p:fltVal val="0"/>
                                          </p:val>
                                        </p:tav>
                                        <p:tav tm="100000">
                                          <p:val>
                                            <p:strVal val="#ppt_w"/>
                                          </p:val>
                                        </p:tav>
                                      </p:tavLst>
                                    </p:anim>
                                    <p:anim calcmode="lin" valueType="num">
                                      <p:cBhvr>
                                        <p:cTn id="46" dur="1000" fill="hold"/>
                                        <p:tgtEl>
                                          <p:spTgt spid="8194"/>
                                        </p:tgtEl>
                                        <p:attrNameLst>
                                          <p:attrName>ppt_h</p:attrName>
                                        </p:attrNameLst>
                                      </p:cBhvr>
                                      <p:tavLst>
                                        <p:tav tm="0">
                                          <p:val>
                                            <p:fltVal val="0"/>
                                          </p:val>
                                        </p:tav>
                                        <p:tav tm="100000">
                                          <p:val>
                                            <p:strVal val="#ppt_h"/>
                                          </p:val>
                                        </p:tav>
                                      </p:tavLst>
                                    </p:anim>
                                    <p:anim calcmode="lin" valueType="num">
                                      <p:cBhvr>
                                        <p:cTn id="47" dur="1000" fill="hold"/>
                                        <p:tgtEl>
                                          <p:spTgt spid="8194"/>
                                        </p:tgtEl>
                                        <p:attrNameLst>
                                          <p:attrName>style.rotation</p:attrName>
                                        </p:attrNameLst>
                                      </p:cBhvr>
                                      <p:tavLst>
                                        <p:tav tm="0">
                                          <p:val>
                                            <p:fltVal val="90"/>
                                          </p:val>
                                        </p:tav>
                                        <p:tav tm="100000">
                                          <p:val>
                                            <p:fltVal val="0"/>
                                          </p:val>
                                        </p:tav>
                                      </p:tavLst>
                                    </p:anim>
                                    <p:animEffect transition="in" filter="fade">
                                      <p:cBhvr>
                                        <p:cTn id="48" dur="1000"/>
                                        <p:tgtEl>
                                          <p:spTgt spid="8194"/>
                                        </p:tgtEl>
                                      </p:cBhvr>
                                    </p:animEffect>
                                  </p:childTnLst>
                                </p:cTn>
                              </p:par>
                            </p:childTnLst>
                          </p:cTn>
                        </p:par>
                        <p:par>
                          <p:cTn id="49" fill="hold">
                            <p:stCondLst>
                              <p:cond delay="8000"/>
                            </p:stCondLst>
                            <p:childTnLst>
                              <p:par>
                                <p:cTn id="50" presetID="42"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smtClean="0"/>
              <a:t>Good practice for Clerks</a:t>
            </a:r>
            <a:endParaRPr lang="en-GB" dirty="0"/>
          </a:p>
        </p:txBody>
      </p:sp>
      <p:sp>
        <p:nvSpPr>
          <p:cNvPr id="5" name="Content Placeholder 2"/>
          <p:cNvSpPr txBox="1">
            <a:spLocks/>
          </p:cNvSpPr>
          <p:nvPr/>
        </p:nvSpPr>
        <p:spPr bwMode="auto">
          <a:xfrm>
            <a:off x="467544" y="1556793"/>
            <a:ext cx="806489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sz="2000" kern="0" dirty="0" smtClean="0"/>
              <a:t>Meeting dates - </a:t>
            </a:r>
            <a:r>
              <a:rPr lang="en-GB" sz="2000" b="1" kern="0" dirty="0" smtClean="0"/>
              <a:t>remind</a:t>
            </a:r>
            <a:r>
              <a:rPr lang="en-GB" sz="2000" kern="0" dirty="0" smtClean="0"/>
              <a:t> Chairs and Headteachers there should be </a:t>
            </a:r>
            <a:r>
              <a:rPr lang="en-GB" sz="2000" b="1" kern="0" dirty="0" smtClean="0"/>
              <a:t>no</a:t>
            </a:r>
            <a:r>
              <a:rPr lang="en-GB" sz="2000" kern="0" dirty="0" smtClean="0"/>
              <a:t> meetings within the </a:t>
            </a:r>
            <a:r>
              <a:rPr lang="en-GB" sz="2000" b="1" kern="0" dirty="0" smtClean="0"/>
              <a:t>first 4 weeks of term.</a:t>
            </a:r>
          </a:p>
          <a:p>
            <a:pPr>
              <a:spcAft>
                <a:spcPts val="1200"/>
              </a:spcAft>
            </a:pPr>
            <a:r>
              <a:rPr lang="en-GB" sz="2000" kern="0" dirty="0" smtClean="0"/>
              <a:t>Avoid using governors names in minutes.</a:t>
            </a:r>
          </a:p>
          <a:p>
            <a:r>
              <a:rPr lang="en-GB" sz="2000" kern="0" dirty="0" smtClean="0"/>
              <a:t>The </a:t>
            </a:r>
            <a:r>
              <a:rPr lang="en-GB" sz="2000" b="1" kern="0" dirty="0" smtClean="0"/>
              <a:t>do not’s …</a:t>
            </a:r>
          </a:p>
          <a:p>
            <a:pPr lvl="1"/>
            <a:r>
              <a:rPr lang="en-GB" kern="0" dirty="0" smtClean="0"/>
              <a:t>Do not write back office/admin issues into the governing body minutes.</a:t>
            </a:r>
          </a:p>
          <a:p>
            <a:pPr lvl="1"/>
            <a:r>
              <a:rPr lang="en-GB" kern="0" dirty="0" smtClean="0"/>
              <a:t>Do not agree to different templates or using different colours or adding in additional action lists. The school will have to do this.</a:t>
            </a:r>
          </a:p>
          <a:p>
            <a:pPr lvl="1"/>
            <a:r>
              <a:rPr lang="en-GB" kern="0" dirty="0" smtClean="0"/>
              <a:t>If they have gone paperless they cannot go back to paper - the school will need to come up with a solution e.g. Folder in school, web folder with password for governors.</a:t>
            </a:r>
          </a:p>
          <a:p>
            <a:pPr lvl="1"/>
            <a:r>
              <a:rPr lang="en-GB" kern="0" dirty="0" smtClean="0"/>
              <a:t>Do not write pass words or key instructions in the minutes </a:t>
            </a:r>
          </a:p>
          <a:p>
            <a:pPr lvl="1"/>
            <a:r>
              <a:rPr lang="en-GB" kern="0" dirty="0" smtClean="0"/>
              <a:t>Do not go into detail about staffing issues or complaints</a:t>
            </a:r>
          </a:p>
          <a:p>
            <a:endParaRPr lang="en-GB" sz="2000" kern="0" dirty="0" smtClean="0"/>
          </a:p>
          <a:p>
            <a:endParaRPr lang="en-GB" sz="2000" kern="0" dirty="0" smtClean="0"/>
          </a:p>
          <a:p>
            <a:endParaRPr lang="en-GB" sz="2000" kern="0" dirty="0" smtClean="0"/>
          </a:p>
          <a:p>
            <a:endParaRPr lang="en-GB" sz="2000" kern="0" dirty="0" smtClean="0"/>
          </a:p>
          <a:p>
            <a:endParaRPr lang="en-GB" sz="2000" kern="0" dirty="0" smtClean="0"/>
          </a:p>
          <a:p>
            <a:endParaRPr lang="en-GB" sz="2000" kern="0" dirty="0" smtClean="0"/>
          </a:p>
          <a:p>
            <a:endParaRPr lang="en-GB" sz="2000" kern="0" dirty="0"/>
          </a:p>
        </p:txBody>
      </p:sp>
    </p:spTree>
    <p:extLst>
      <p:ext uri="{BB962C8B-B14F-4D97-AF65-F5344CB8AC3E}">
        <p14:creationId xmlns:p14="http://schemas.microsoft.com/office/powerpoint/2010/main" val="3621771345"/>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20747</TotalTime>
  <Words>2074</Words>
  <Application>Microsoft Office PowerPoint</Application>
  <PresentationFormat>On-screen Show (4:3)</PresentationFormat>
  <Paragraphs>318</Paragraphs>
  <Slides>42</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9" baseType="lpstr">
      <vt:lpstr>Arial</vt:lpstr>
      <vt:lpstr>Calibri</vt:lpstr>
      <vt:lpstr>Symbol</vt:lpstr>
      <vt:lpstr>Times New Roman</vt:lpstr>
      <vt:lpstr>Hemisphere</vt:lpstr>
      <vt:lpstr>Acrobat Document</vt:lpstr>
      <vt:lpstr>Document</vt:lpstr>
      <vt:lpstr>Clerks Information and Briefing </vt:lpstr>
      <vt:lpstr>Welcome and introductions Clerks Briefing | Monday 14 January 2019 </vt:lpstr>
      <vt:lpstr>Governor Webpage www.oldham.gov.uk/governors </vt:lpstr>
      <vt:lpstr>Education &amp; Early Years Service – Jan 2019 </vt:lpstr>
      <vt:lpstr>Temporary Structure to Support Further Development of Oldham’s SEND Local Offer</vt:lpstr>
      <vt:lpstr>PowerPoint Presentation</vt:lpstr>
      <vt:lpstr>SECURE Email or Egress</vt:lpstr>
      <vt:lpstr>Egress Switch – Safe and Secure emailing </vt:lpstr>
      <vt:lpstr>Good practice for Clerks</vt:lpstr>
      <vt:lpstr>Steer the Chair.</vt:lpstr>
      <vt:lpstr>Staff governor’s email address – MUST BE SECURE  </vt:lpstr>
      <vt:lpstr>New Governors Induction Sessions </vt:lpstr>
      <vt:lpstr>A Guide to Governor Induction</vt:lpstr>
      <vt:lpstr>Spring term agenda items </vt:lpstr>
      <vt:lpstr>Minute template  </vt:lpstr>
      <vt:lpstr>Quality Assurance - Check your Minutes </vt:lpstr>
      <vt:lpstr>PowerPoint Presentation</vt:lpstr>
      <vt:lpstr>PowerPoint Presentation</vt:lpstr>
      <vt:lpstr>PowerPoint Presentation</vt:lpstr>
      <vt:lpstr>Any Other Urgent Business at full Governing Body Meetings</vt:lpstr>
      <vt:lpstr>Local authority agenda item for action</vt:lpstr>
      <vt:lpstr>Local authority agenda item for action</vt:lpstr>
      <vt:lpstr>Local authority agenda item for action</vt:lpstr>
      <vt:lpstr>Local authority agenda item for action</vt:lpstr>
      <vt:lpstr>SEND Local Offer – NEW Information</vt:lpstr>
      <vt:lpstr>SEND Local Offer – Activities directory</vt:lpstr>
      <vt:lpstr>Local authority agenda item for information</vt:lpstr>
      <vt:lpstr>Local authority agenda item for information</vt:lpstr>
      <vt:lpstr>Clerk Update as an Agenda item </vt:lpstr>
      <vt:lpstr>Meeting attendance register </vt:lpstr>
      <vt:lpstr>Updated Governor Contact Details Form</vt:lpstr>
      <vt:lpstr>A Competency Framework for Governance </vt:lpstr>
      <vt:lpstr>Prevent Online Training</vt:lpstr>
      <vt:lpstr>Governor Vacancies Recruitment - Increase 2019</vt:lpstr>
      <vt:lpstr>Inspiring Governance – Advertise Governor Vacancies</vt:lpstr>
      <vt:lpstr>The BIG Push by Clerks – Spring Term 2019!! </vt:lpstr>
      <vt:lpstr>Me Learning – Clerks Training Log @ Development Academy</vt:lpstr>
      <vt:lpstr>HR Payroll System – New Regulations April 2019 </vt:lpstr>
      <vt:lpstr>Allocation of school Governing Body/IEB meeting and cover arrangements</vt:lpstr>
      <vt:lpstr>Any other business</vt:lpstr>
      <vt:lpstr>Reminders</vt:lpstr>
      <vt:lpstr>Headteacher’s Report  </vt:lpstr>
    </vt:vector>
  </TitlesOfParts>
  <Company>Hemisphere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Oldham Council</dc:title>
  <dc:creator>Faye</dc:creator>
  <cp:lastModifiedBy>Abdul Salam</cp:lastModifiedBy>
  <cp:revision>545</cp:revision>
  <cp:lastPrinted>2019-01-14T11:34:02Z</cp:lastPrinted>
  <dcterms:created xsi:type="dcterms:W3CDTF">2002-11-05T10:54:26Z</dcterms:created>
  <dcterms:modified xsi:type="dcterms:W3CDTF">2019-01-14T19:38:20Z</dcterms:modified>
</cp:coreProperties>
</file>