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42" r:id="rId2"/>
    <p:sldId id="461" r:id="rId3"/>
    <p:sldId id="538" r:id="rId4"/>
    <p:sldId id="537" r:id="rId5"/>
    <p:sldId id="525" r:id="rId6"/>
    <p:sldId id="420" r:id="rId7"/>
    <p:sldId id="419" r:id="rId8"/>
    <p:sldId id="534" r:id="rId9"/>
    <p:sldId id="535" r:id="rId10"/>
    <p:sldId id="361" r:id="rId11"/>
    <p:sldId id="526" r:id="rId12"/>
    <p:sldId id="423" r:id="rId13"/>
    <p:sldId id="540" r:id="rId14"/>
    <p:sldId id="513" r:id="rId15"/>
    <p:sldId id="495" r:id="rId16"/>
    <p:sldId id="464" r:id="rId17"/>
    <p:sldId id="528" r:id="rId18"/>
    <p:sldId id="527" r:id="rId19"/>
    <p:sldId id="472" r:id="rId20"/>
    <p:sldId id="486" r:id="rId21"/>
    <p:sldId id="505" r:id="rId22"/>
    <p:sldId id="451" r:id="rId23"/>
    <p:sldId id="452" r:id="rId24"/>
    <p:sldId id="483" r:id="rId25"/>
    <p:sldId id="539" r:id="rId26"/>
    <p:sldId id="498" r:id="rId27"/>
    <p:sldId id="515" r:id="rId28"/>
    <p:sldId id="529" r:id="rId29"/>
    <p:sldId id="450" r:id="rId30"/>
    <p:sldId id="412" r:id="rId31"/>
    <p:sldId id="491" r:id="rId32"/>
    <p:sldId id="530" r:id="rId33"/>
    <p:sldId id="531" r:id="rId34"/>
    <p:sldId id="532" r:id="rId35"/>
    <p:sldId id="390" r:id="rId36"/>
    <p:sldId id="475" r:id="rId37"/>
    <p:sldId id="490" r:id="rId38"/>
    <p:sldId id="467" r:id="rId39"/>
    <p:sldId id="500" r:id="rId40"/>
  </p:sldIdLst>
  <p:sldSz cx="9144000" cy="6858000" type="screen4x3"/>
  <p:notesSz cx="6810375" cy="99425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BE"/>
    <a:srgbClr val="00CC99"/>
    <a:srgbClr val="FFFFD5"/>
    <a:srgbClr val="FEFFF7"/>
    <a:srgbClr val="FDFFE5"/>
    <a:srgbClr val="FFE5FF"/>
    <a:srgbClr val="FFFFD9"/>
    <a:srgbClr val="FFE2C5"/>
    <a:srgbClr val="D9FFD9"/>
    <a:srgbClr val="3CF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171" autoAdjust="0"/>
  </p:normalViewPr>
  <p:slideViewPr>
    <p:cSldViewPr>
      <p:cViewPr varScale="1">
        <p:scale>
          <a:sx n="99" d="100"/>
          <a:sy n="99" d="100"/>
        </p:scale>
        <p:origin x="216"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200" d="100"/>
        <a:sy n="200" d="100"/>
      </p:scale>
      <p:origin x="0" y="-12594"/>
    </p:cViewPr>
  </p:sorterViewPr>
  <p:notesViewPr>
    <p:cSldViewPr>
      <p:cViewPr varScale="1">
        <p:scale>
          <a:sx n="85" d="100"/>
          <a:sy n="85" d="100"/>
        </p:scale>
        <p:origin x="-1950" y="-6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2" y="2"/>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t" anchorCtr="0" compatLnSpc="1">
            <a:prstTxWarp prst="textNoShape">
              <a:avLst/>
            </a:prstTxWarp>
          </a:bodyPr>
          <a:lstStyle>
            <a:lvl1pPr>
              <a:defRPr sz="1200"/>
            </a:lvl1pPr>
          </a:lstStyle>
          <a:p>
            <a:endParaRPr lang="en-GB" altLang="en-US"/>
          </a:p>
        </p:txBody>
      </p:sp>
      <p:sp>
        <p:nvSpPr>
          <p:cNvPr id="235523" name="Rectangle 3"/>
          <p:cNvSpPr>
            <a:spLocks noGrp="1" noChangeArrowheads="1"/>
          </p:cNvSpPr>
          <p:nvPr>
            <p:ph type="dt" sz="quarter" idx="1"/>
          </p:nvPr>
        </p:nvSpPr>
        <p:spPr bwMode="auto">
          <a:xfrm>
            <a:off x="3858472" y="2"/>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t" anchorCtr="0" compatLnSpc="1">
            <a:prstTxWarp prst="textNoShape">
              <a:avLst/>
            </a:prstTxWarp>
          </a:bodyPr>
          <a:lstStyle>
            <a:lvl1pPr algn="r">
              <a:defRPr sz="1200"/>
            </a:lvl1pPr>
          </a:lstStyle>
          <a:p>
            <a:endParaRPr lang="en-GB" altLang="en-US"/>
          </a:p>
        </p:txBody>
      </p:sp>
      <p:sp>
        <p:nvSpPr>
          <p:cNvPr id="235524" name="Rectangle 4"/>
          <p:cNvSpPr>
            <a:spLocks noGrp="1" noChangeArrowheads="1"/>
          </p:cNvSpPr>
          <p:nvPr>
            <p:ph type="ftr" sz="quarter" idx="2"/>
          </p:nvPr>
        </p:nvSpPr>
        <p:spPr bwMode="auto">
          <a:xfrm>
            <a:off x="2" y="9444832"/>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b" anchorCtr="0" compatLnSpc="1">
            <a:prstTxWarp prst="textNoShape">
              <a:avLst/>
            </a:prstTxWarp>
          </a:bodyPr>
          <a:lstStyle>
            <a:lvl1pPr>
              <a:defRPr sz="1200"/>
            </a:lvl1pPr>
          </a:lstStyle>
          <a:p>
            <a:endParaRPr lang="en-GB" altLang="en-US"/>
          </a:p>
        </p:txBody>
      </p:sp>
      <p:sp>
        <p:nvSpPr>
          <p:cNvPr id="235525" name="Rectangle 5"/>
          <p:cNvSpPr>
            <a:spLocks noGrp="1" noChangeArrowheads="1"/>
          </p:cNvSpPr>
          <p:nvPr>
            <p:ph type="sldNum" sz="quarter" idx="3"/>
          </p:nvPr>
        </p:nvSpPr>
        <p:spPr bwMode="auto">
          <a:xfrm>
            <a:off x="3858472" y="9444832"/>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b" anchorCtr="0" compatLnSpc="1">
            <a:prstTxWarp prst="textNoShape">
              <a:avLst/>
            </a:prstTxWarp>
          </a:bodyPr>
          <a:lstStyle>
            <a:lvl1pPr algn="r">
              <a:defRPr sz="1200"/>
            </a:lvl1pPr>
          </a:lstStyle>
          <a:p>
            <a:fld id="{27BA8017-7CD9-4EB3-91D1-43E0E6A02F05}" type="slidenum">
              <a:rPr lang="en-GB" altLang="en-US"/>
              <a:pPr/>
              <a:t>‹#›</a:t>
            </a:fld>
            <a:endParaRPr lang="en-GB" altLang="en-US"/>
          </a:p>
        </p:txBody>
      </p:sp>
    </p:spTree>
    <p:extLst>
      <p:ext uri="{BB962C8B-B14F-4D97-AF65-F5344CB8AC3E}">
        <p14:creationId xmlns:p14="http://schemas.microsoft.com/office/powerpoint/2010/main" val="3878620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2" y="2"/>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t" anchorCtr="0" compatLnSpc="1">
            <a:prstTxWarp prst="textNoShape">
              <a:avLst/>
            </a:prstTxWarp>
          </a:bodyPr>
          <a:lstStyle>
            <a:lvl1pPr>
              <a:defRPr sz="1200"/>
            </a:lvl1pPr>
          </a:lstStyle>
          <a:p>
            <a:endParaRPr lang="en-GB" altLang="en-US"/>
          </a:p>
        </p:txBody>
      </p:sp>
      <p:sp>
        <p:nvSpPr>
          <p:cNvPr id="92163" name="Rectangle 3"/>
          <p:cNvSpPr>
            <a:spLocks noGrp="1" noChangeArrowheads="1"/>
          </p:cNvSpPr>
          <p:nvPr>
            <p:ph type="dt" idx="1"/>
          </p:nvPr>
        </p:nvSpPr>
        <p:spPr bwMode="auto">
          <a:xfrm>
            <a:off x="3858472" y="2"/>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t" anchorCtr="0" compatLnSpc="1">
            <a:prstTxWarp prst="textNoShape">
              <a:avLst/>
            </a:prstTxWarp>
          </a:bodyPr>
          <a:lstStyle>
            <a:lvl1pPr algn="r">
              <a:defRPr sz="1200"/>
            </a:lvl1pPr>
          </a:lstStyle>
          <a:p>
            <a:endParaRPr lang="en-GB" altLang="en-US"/>
          </a:p>
        </p:txBody>
      </p:sp>
      <p:sp>
        <p:nvSpPr>
          <p:cNvPr id="92164"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p:cNvSpPr>
            <a:spLocks noGrp="1" noChangeArrowheads="1"/>
          </p:cNvSpPr>
          <p:nvPr>
            <p:ph type="body" sz="quarter" idx="3"/>
          </p:nvPr>
        </p:nvSpPr>
        <p:spPr bwMode="auto">
          <a:xfrm>
            <a:off x="908161" y="4722421"/>
            <a:ext cx="4994063" cy="447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166" name="Rectangle 6"/>
          <p:cNvSpPr>
            <a:spLocks noGrp="1" noChangeArrowheads="1"/>
          </p:cNvSpPr>
          <p:nvPr>
            <p:ph type="ftr" sz="quarter" idx="4"/>
          </p:nvPr>
        </p:nvSpPr>
        <p:spPr bwMode="auto">
          <a:xfrm>
            <a:off x="2" y="9444832"/>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b" anchorCtr="0" compatLnSpc="1">
            <a:prstTxWarp prst="textNoShape">
              <a:avLst/>
            </a:prstTxWarp>
          </a:bodyPr>
          <a:lstStyle>
            <a:lvl1pPr>
              <a:defRPr sz="1200"/>
            </a:lvl1pPr>
          </a:lstStyle>
          <a:p>
            <a:endParaRPr lang="en-GB" altLang="en-US"/>
          </a:p>
        </p:txBody>
      </p:sp>
      <p:sp>
        <p:nvSpPr>
          <p:cNvPr id="92167" name="Rectangle 7"/>
          <p:cNvSpPr>
            <a:spLocks noGrp="1" noChangeArrowheads="1"/>
          </p:cNvSpPr>
          <p:nvPr>
            <p:ph type="sldNum" sz="quarter" idx="5"/>
          </p:nvPr>
        </p:nvSpPr>
        <p:spPr bwMode="auto">
          <a:xfrm>
            <a:off x="3858472" y="9444832"/>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5" tIns="45782" rIns="91565" bIns="45782" numCol="1" anchor="b" anchorCtr="0" compatLnSpc="1">
            <a:prstTxWarp prst="textNoShape">
              <a:avLst/>
            </a:prstTxWarp>
          </a:bodyPr>
          <a:lstStyle>
            <a:lvl1pPr algn="r">
              <a:defRPr sz="1200"/>
            </a:lvl1pPr>
          </a:lstStyle>
          <a:p>
            <a:fld id="{7324B02B-6000-4CAD-90A8-CD462F808D25}" type="slidenum">
              <a:rPr lang="en-GB" altLang="en-US"/>
              <a:pPr/>
              <a:t>‹#›</a:t>
            </a:fld>
            <a:endParaRPr lang="en-GB" altLang="en-US"/>
          </a:p>
        </p:txBody>
      </p:sp>
    </p:spTree>
    <p:extLst>
      <p:ext uri="{BB962C8B-B14F-4D97-AF65-F5344CB8AC3E}">
        <p14:creationId xmlns:p14="http://schemas.microsoft.com/office/powerpoint/2010/main" val="19875028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itchFamily="18" charset="0"/>
              </a:defRPr>
            </a:lvl1pPr>
            <a:lvl2pPr marL="744022" indent="-286162" eaLnBrk="0" hangingPunct="0">
              <a:spcBef>
                <a:spcPct val="30000"/>
              </a:spcBef>
              <a:defRPr sz="1200">
                <a:solidFill>
                  <a:schemeClr val="tx1"/>
                </a:solidFill>
                <a:latin typeface="Times New Roman" pitchFamily="18" charset="0"/>
              </a:defRPr>
            </a:lvl2pPr>
            <a:lvl3pPr marL="1144651" indent="-228930" eaLnBrk="0" hangingPunct="0">
              <a:spcBef>
                <a:spcPct val="30000"/>
              </a:spcBef>
              <a:defRPr sz="1200">
                <a:solidFill>
                  <a:schemeClr val="tx1"/>
                </a:solidFill>
                <a:latin typeface="Times New Roman" pitchFamily="18" charset="0"/>
              </a:defRPr>
            </a:lvl3pPr>
            <a:lvl4pPr marL="1602511" indent="-228930" eaLnBrk="0" hangingPunct="0">
              <a:spcBef>
                <a:spcPct val="30000"/>
              </a:spcBef>
              <a:defRPr sz="1200">
                <a:solidFill>
                  <a:schemeClr val="tx1"/>
                </a:solidFill>
                <a:latin typeface="Times New Roman" pitchFamily="18" charset="0"/>
              </a:defRPr>
            </a:lvl4pPr>
            <a:lvl5pPr marL="2060371" indent="-228930" eaLnBrk="0" hangingPunct="0">
              <a:spcBef>
                <a:spcPct val="30000"/>
              </a:spcBef>
              <a:defRPr sz="1200">
                <a:solidFill>
                  <a:schemeClr val="tx1"/>
                </a:solidFill>
                <a:latin typeface="Times New Roman" pitchFamily="18" charset="0"/>
              </a:defRPr>
            </a:lvl5pPr>
            <a:lvl6pPr marL="2518231" indent="-228930" eaLnBrk="0" fontAlgn="base" hangingPunct="0">
              <a:spcBef>
                <a:spcPct val="30000"/>
              </a:spcBef>
              <a:spcAft>
                <a:spcPct val="0"/>
              </a:spcAft>
              <a:defRPr sz="1200">
                <a:solidFill>
                  <a:schemeClr val="tx1"/>
                </a:solidFill>
                <a:latin typeface="Times New Roman" pitchFamily="18" charset="0"/>
              </a:defRPr>
            </a:lvl6pPr>
            <a:lvl7pPr marL="2976091" indent="-228930" eaLnBrk="0" fontAlgn="base" hangingPunct="0">
              <a:spcBef>
                <a:spcPct val="30000"/>
              </a:spcBef>
              <a:spcAft>
                <a:spcPct val="0"/>
              </a:spcAft>
              <a:defRPr sz="1200">
                <a:solidFill>
                  <a:schemeClr val="tx1"/>
                </a:solidFill>
                <a:latin typeface="Times New Roman" pitchFamily="18" charset="0"/>
              </a:defRPr>
            </a:lvl7pPr>
            <a:lvl8pPr marL="3433951" indent="-228930" eaLnBrk="0" fontAlgn="base" hangingPunct="0">
              <a:spcBef>
                <a:spcPct val="30000"/>
              </a:spcBef>
              <a:spcAft>
                <a:spcPct val="0"/>
              </a:spcAft>
              <a:defRPr sz="1200">
                <a:solidFill>
                  <a:schemeClr val="tx1"/>
                </a:solidFill>
                <a:latin typeface="Times New Roman" pitchFamily="18" charset="0"/>
              </a:defRPr>
            </a:lvl8pPr>
            <a:lvl9pPr marL="3891812" indent="-2289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05E8079-AC04-42CB-9EAB-6ABC75941E5B}" type="slidenum">
              <a:rPr lang="en-GB" altLang="en-US" smtClean="0"/>
              <a:pPr eaLnBrk="1" hangingPunct="1">
                <a:spcBef>
                  <a:spcPct val="0"/>
                </a:spcBef>
                <a:defRPr/>
              </a:pPr>
              <a:t>2</a:t>
            </a:fld>
            <a:endParaRPr lang="en-GB" altLang="en-US" smtClean="0"/>
          </a:p>
        </p:txBody>
      </p:sp>
      <p:sp>
        <p:nvSpPr>
          <p:cNvPr id="67587" name="Rectangle 2"/>
          <p:cNvSpPr>
            <a:spLocks noGrp="1" noRot="1" noChangeAspect="1" noChangeArrowheads="1" noTextEdit="1"/>
          </p:cNvSpPr>
          <p:nvPr>
            <p:ph type="sldImg"/>
          </p:nvPr>
        </p:nvSpPr>
        <p:spPr>
          <a:xfrm>
            <a:off x="919163" y="746125"/>
            <a:ext cx="4972050" cy="3729038"/>
          </a:xfrm>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53369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6843" indent="-291094">
              <a:spcBef>
                <a:spcPct val="30000"/>
              </a:spcBef>
              <a:defRPr sz="1200">
                <a:solidFill>
                  <a:schemeClr val="tx1"/>
                </a:solidFill>
                <a:latin typeface="Times New Roman" panose="02020603050405020304" pitchFamily="18" charset="0"/>
              </a:defRPr>
            </a:lvl2pPr>
            <a:lvl3pPr marL="1165992" indent="-232875">
              <a:spcBef>
                <a:spcPct val="30000"/>
              </a:spcBef>
              <a:defRPr sz="1200">
                <a:solidFill>
                  <a:schemeClr val="tx1"/>
                </a:solidFill>
                <a:latin typeface="Times New Roman" panose="02020603050405020304" pitchFamily="18" charset="0"/>
              </a:defRPr>
            </a:lvl3pPr>
            <a:lvl4pPr marL="1631741" indent="-232875">
              <a:spcBef>
                <a:spcPct val="30000"/>
              </a:spcBef>
              <a:defRPr sz="1200">
                <a:solidFill>
                  <a:schemeClr val="tx1"/>
                </a:solidFill>
                <a:latin typeface="Times New Roman" panose="02020603050405020304" pitchFamily="18" charset="0"/>
              </a:defRPr>
            </a:lvl4pPr>
            <a:lvl5pPr marL="2097491" indent="-232875">
              <a:spcBef>
                <a:spcPct val="30000"/>
              </a:spcBef>
              <a:defRPr sz="1200">
                <a:solidFill>
                  <a:schemeClr val="tx1"/>
                </a:solidFill>
                <a:latin typeface="Times New Roman" panose="02020603050405020304" pitchFamily="18" charset="0"/>
              </a:defRPr>
            </a:lvl5pPr>
            <a:lvl6pPr marL="2563241" indent="-232875" eaLnBrk="0" fontAlgn="base" hangingPunct="0">
              <a:spcBef>
                <a:spcPct val="30000"/>
              </a:spcBef>
              <a:spcAft>
                <a:spcPct val="0"/>
              </a:spcAft>
              <a:defRPr sz="1200">
                <a:solidFill>
                  <a:schemeClr val="tx1"/>
                </a:solidFill>
                <a:latin typeface="Times New Roman" panose="02020603050405020304" pitchFamily="18" charset="0"/>
              </a:defRPr>
            </a:lvl6pPr>
            <a:lvl7pPr marL="3028990" indent="-232875" eaLnBrk="0" fontAlgn="base" hangingPunct="0">
              <a:spcBef>
                <a:spcPct val="30000"/>
              </a:spcBef>
              <a:spcAft>
                <a:spcPct val="0"/>
              </a:spcAft>
              <a:defRPr sz="1200">
                <a:solidFill>
                  <a:schemeClr val="tx1"/>
                </a:solidFill>
                <a:latin typeface="Times New Roman" panose="02020603050405020304" pitchFamily="18" charset="0"/>
              </a:defRPr>
            </a:lvl7pPr>
            <a:lvl8pPr marL="3494740" indent="-232875" eaLnBrk="0" fontAlgn="base" hangingPunct="0">
              <a:spcBef>
                <a:spcPct val="30000"/>
              </a:spcBef>
              <a:spcAft>
                <a:spcPct val="0"/>
              </a:spcAft>
              <a:defRPr sz="1200">
                <a:solidFill>
                  <a:schemeClr val="tx1"/>
                </a:solidFill>
                <a:latin typeface="Times New Roman" panose="02020603050405020304" pitchFamily="18" charset="0"/>
              </a:defRPr>
            </a:lvl8pPr>
            <a:lvl9pPr marL="3960490" indent="-2328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A6B9C5-4FB2-4235-A693-07805A20E616}" type="slidenum">
              <a:rPr lang="en-GB" altLang="en-US" smtClean="0"/>
              <a:pPr>
                <a:spcBef>
                  <a:spcPct val="0"/>
                </a:spcBef>
              </a:pPr>
              <a:t>3</a:t>
            </a:fld>
            <a:endParaRPr lang="en-GB" altLang="en-US" smtClean="0"/>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19704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3971" indent="-286143" eaLnBrk="0" hangingPunct="0">
              <a:spcBef>
                <a:spcPct val="30000"/>
              </a:spcBef>
              <a:defRPr sz="1200">
                <a:solidFill>
                  <a:schemeClr val="tx1"/>
                </a:solidFill>
                <a:latin typeface="Times New Roman" pitchFamily="18" charset="0"/>
              </a:defRPr>
            </a:lvl2pPr>
            <a:lvl3pPr marL="1144573" indent="-228915" eaLnBrk="0" hangingPunct="0">
              <a:spcBef>
                <a:spcPct val="30000"/>
              </a:spcBef>
              <a:defRPr sz="1200">
                <a:solidFill>
                  <a:schemeClr val="tx1"/>
                </a:solidFill>
                <a:latin typeface="Times New Roman" pitchFamily="18" charset="0"/>
              </a:defRPr>
            </a:lvl3pPr>
            <a:lvl4pPr marL="1602401" indent="-228915" eaLnBrk="0" hangingPunct="0">
              <a:spcBef>
                <a:spcPct val="30000"/>
              </a:spcBef>
              <a:defRPr sz="1200">
                <a:solidFill>
                  <a:schemeClr val="tx1"/>
                </a:solidFill>
                <a:latin typeface="Times New Roman" pitchFamily="18" charset="0"/>
              </a:defRPr>
            </a:lvl4pPr>
            <a:lvl5pPr marL="2060230" indent="-228915" eaLnBrk="0" hangingPunct="0">
              <a:spcBef>
                <a:spcPct val="30000"/>
              </a:spcBef>
              <a:defRPr sz="1200">
                <a:solidFill>
                  <a:schemeClr val="tx1"/>
                </a:solidFill>
                <a:latin typeface="Times New Roman" pitchFamily="18" charset="0"/>
              </a:defRPr>
            </a:lvl5pPr>
            <a:lvl6pPr marL="2518061" indent="-228915" eaLnBrk="0" fontAlgn="base" hangingPunct="0">
              <a:spcBef>
                <a:spcPct val="30000"/>
              </a:spcBef>
              <a:spcAft>
                <a:spcPct val="0"/>
              </a:spcAft>
              <a:defRPr sz="1200">
                <a:solidFill>
                  <a:schemeClr val="tx1"/>
                </a:solidFill>
                <a:latin typeface="Times New Roman" pitchFamily="18" charset="0"/>
              </a:defRPr>
            </a:lvl6pPr>
            <a:lvl7pPr marL="2975888" indent="-228915" eaLnBrk="0" fontAlgn="base" hangingPunct="0">
              <a:spcBef>
                <a:spcPct val="30000"/>
              </a:spcBef>
              <a:spcAft>
                <a:spcPct val="0"/>
              </a:spcAft>
              <a:defRPr sz="1200">
                <a:solidFill>
                  <a:schemeClr val="tx1"/>
                </a:solidFill>
                <a:latin typeface="Times New Roman" pitchFamily="18" charset="0"/>
              </a:defRPr>
            </a:lvl7pPr>
            <a:lvl8pPr marL="3433717" indent="-228915" eaLnBrk="0" fontAlgn="base" hangingPunct="0">
              <a:spcBef>
                <a:spcPct val="30000"/>
              </a:spcBef>
              <a:spcAft>
                <a:spcPct val="0"/>
              </a:spcAft>
              <a:defRPr sz="1200">
                <a:solidFill>
                  <a:schemeClr val="tx1"/>
                </a:solidFill>
                <a:latin typeface="Times New Roman" pitchFamily="18" charset="0"/>
              </a:defRPr>
            </a:lvl8pPr>
            <a:lvl9pPr marL="3891547" indent="-22891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4136E67-DA21-4F01-A15F-B47264CA59AC}" type="slidenum">
              <a:rPr lang="en-GB" altLang="en-US" smtClean="0"/>
              <a:pPr eaLnBrk="1" hangingPunct="1">
                <a:spcBef>
                  <a:spcPct val="0"/>
                </a:spcBef>
              </a:pPr>
              <a:t>20</a:t>
            </a:fld>
            <a:endParaRPr lang="en-GB" altLang="en-US" smtClean="0"/>
          </a:p>
        </p:txBody>
      </p:sp>
      <p:sp>
        <p:nvSpPr>
          <p:cNvPr id="64515" name="Rectangle 2"/>
          <p:cNvSpPr>
            <a:spLocks noGrp="1" noRot="1" noChangeAspect="1" noChangeArrowheads="1" noTextEdit="1"/>
          </p:cNvSpPr>
          <p:nvPr>
            <p:ph type="sldImg"/>
          </p:nvPr>
        </p:nvSpPr>
        <p:spPr>
          <a:xfrm>
            <a:off x="919163" y="746125"/>
            <a:ext cx="4972050" cy="3729038"/>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71882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B0B1CE6-F218-43FB-8C20-0989815FB3C3}" type="slidenum">
              <a:rPr lang="en-GB" altLang="en-US" smtClean="0"/>
              <a:pPr>
                <a:defRPr/>
              </a:pPr>
              <a:t>24</a:t>
            </a:fld>
            <a:endParaRPr lang="en-GB" altLang="en-US" dirty="0"/>
          </a:p>
        </p:txBody>
      </p:sp>
    </p:spTree>
    <p:extLst>
      <p:ext uri="{BB962C8B-B14F-4D97-AF65-F5344CB8AC3E}">
        <p14:creationId xmlns:p14="http://schemas.microsoft.com/office/powerpoint/2010/main" val="3846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B0B1CE6-F218-43FB-8C20-0989815FB3C3}" type="slidenum">
              <a:rPr lang="en-GB" altLang="en-US" smtClean="0"/>
              <a:pPr>
                <a:defRPr/>
              </a:pPr>
              <a:t>31</a:t>
            </a:fld>
            <a:endParaRPr lang="en-GB" altLang="en-US" dirty="0"/>
          </a:p>
        </p:txBody>
      </p:sp>
    </p:spTree>
    <p:extLst>
      <p:ext uri="{BB962C8B-B14F-4D97-AF65-F5344CB8AC3E}">
        <p14:creationId xmlns:p14="http://schemas.microsoft.com/office/powerpoint/2010/main" val="128668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92175" y="733425"/>
            <a:ext cx="4886325" cy="3665538"/>
          </a:xfrm>
          <a:ln/>
        </p:spPr>
      </p:sp>
      <p:sp>
        <p:nvSpPr>
          <p:cNvPr id="16387" name="Notes Placeholder 2"/>
          <p:cNvSpPr>
            <a:spLocks noGrp="1"/>
          </p:cNvSpPr>
          <p:nvPr>
            <p:ph type="body" idx="1"/>
          </p:nvPr>
        </p:nvSpPr>
        <p:spPr>
          <a:noFill/>
        </p:spPr>
        <p:txBody>
          <a:bodyPr/>
          <a:lstStyle/>
          <a:p>
            <a:endParaRPr lang="en-US" altLang="en-US" smtClean="0"/>
          </a:p>
        </p:txBody>
      </p:sp>
      <p:sp>
        <p:nvSpPr>
          <p:cNvPr id="16388"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30435" indent="-280937">
              <a:defRPr sz="2400">
                <a:solidFill>
                  <a:schemeClr val="tx1"/>
                </a:solidFill>
                <a:latin typeface="Times New Roman" panose="02020603050405020304" pitchFamily="18" charset="0"/>
              </a:defRPr>
            </a:lvl2pPr>
            <a:lvl3pPr marL="1123748" indent="-224750">
              <a:defRPr sz="2400">
                <a:solidFill>
                  <a:schemeClr val="tx1"/>
                </a:solidFill>
                <a:latin typeface="Times New Roman" panose="02020603050405020304" pitchFamily="18" charset="0"/>
              </a:defRPr>
            </a:lvl3pPr>
            <a:lvl4pPr marL="1573248" indent="-224750">
              <a:defRPr sz="2400">
                <a:solidFill>
                  <a:schemeClr val="tx1"/>
                </a:solidFill>
                <a:latin typeface="Times New Roman" panose="02020603050405020304" pitchFamily="18" charset="0"/>
              </a:defRPr>
            </a:lvl4pPr>
            <a:lvl5pPr marL="2022747" indent="-224750">
              <a:defRPr sz="2400">
                <a:solidFill>
                  <a:schemeClr val="tx1"/>
                </a:solidFill>
                <a:latin typeface="Times New Roman" panose="02020603050405020304" pitchFamily="18" charset="0"/>
              </a:defRPr>
            </a:lvl5pPr>
            <a:lvl6pPr marL="2472246" indent="-224750" eaLnBrk="0" fontAlgn="base" hangingPunct="0">
              <a:spcBef>
                <a:spcPct val="0"/>
              </a:spcBef>
              <a:spcAft>
                <a:spcPct val="0"/>
              </a:spcAft>
              <a:defRPr sz="2400">
                <a:solidFill>
                  <a:schemeClr val="tx1"/>
                </a:solidFill>
                <a:latin typeface="Times New Roman" panose="02020603050405020304" pitchFamily="18" charset="0"/>
              </a:defRPr>
            </a:lvl6pPr>
            <a:lvl7pPr marL="2921746" indent="-224750" eaLnBrk="0" fontAlgn="base" hangingPunct="0">
              <a:spcBef>
                <a:spcPct val="0"/>
              </a:spcBef>
              <a:spcAft>
                <a:spcPct val="0"/>
              </a:spcAft>
              <a:defRPr sz="2400">
                <a:solidFill>
                  <a:schemeClr val="tx1"/>
                </a:solidFill>
                <a:latin typeface="Times New Roman" panose="02020603050405020304" pitchFamily="18" charset="0"/>
              </a:defRPr>
            </a:lvl7pPr>
            <a:lvl8pPr marL="3371244" indent="-224750" eaLnBrk="0" fontAlgn="base" hangingPunct="0">
              <a:spcBef>
                <a:spcPct val="0"/>
              </a:spcBef>
              <a:spcAft>
                <a:spcPct val="0"/>
              </a:spcAft>
              <a:defRPr sz="2400">
                <a:solidFill>
                  <a:schemeClr val="tx1"/>
                </a:solidFill>
                <a:latin typeface="Times New Roman" panose="02020603050405020304" pitchFamily="18" charset="0"/>
              </a:defRPr>
            </a:lvl8pPr>
            <a:lvl9pPr marL="3820743" indent="-224750" eaLnBrk="0" fontAlgn="base" hangingPunct="0">
              <a:spcBef>
                <a:spcPct val="0"/>
              </a:spcBef>
              <a:spcAft>
                <a:spcPct val="0"/>
              </a:spcAft>
              <a:defRPr sz="2400">
                <a:solidFill>
                  <a:schemeClr val="tx1"/>
                </a:solidFill>
                <a:latin typeface="Times New Roman" panose="02020603050405020304" pitchFamily="18" charset="0"/>
              </a:defRPr>
            </a:lvl9pPr>
          </a:lstStyle>
          <a:p>
            <a:fld id="{CF429281-0648-4117-B059-1C22EA5421CF}" type="slidenum">
              <a:rPr lang="en-GB" altLang="en-US" sz="1200"/>
              <a:pPr/>
              <a:t>33</a:t>
            </a:fld>
            <a:endParaRPr lang="en-GB" altLang="en-US" sz="1200"/>
          </a:p>
        </p:txBody>
      </p:sp>
    </p:spTree>
    <p:extLst>
      <p:ext uri="{BB962C8B-B14F-4D97-AF65-F5344CB8AC3E}">
        <p14:creationId xmlns:p14="http://schemas.microsoft.com/office/powerpoint/2010/main" val="147324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863600" y="722313"/>
            <a:ext cx="4814888" cy="3609975"/>
          </a:xfrm>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18164" indent="-276216">
              <a:defRPr sz="2400">
                <a:solidFill>
                  <a:schemeClr val="tx1"/>
                </a:solidFill>
                <a:latin typeface="Times New Roman" panose="02020603050405020304" pitchFamily="18" charset="0"/>
              </a:defRPr>
            </a:lvl2pPr>
            <a:lvl3pPr marL="1104870" indent="-220974">
              <a:defRPr sz="2400">
                <a:solidFill>
                  <a:schemeClr val="tx1"/>
                </a:solidFill>
                <a:latin typeface="Times New Roman" panose="02020603050405020304" pitchFamily="18" charset="0"/>
              </a:defRPr>
            </a:lvl3pPr>
            <a:lvl4pPr marL="1546816" indent="-220974">
              <a:defRPr sz="2400">
                <a:solidFill>
                  <a:schemeClr val="tx1"/>
                </a:solidFill>
                <a:latin typeface="Times New Roman" panose="02020603050405020304" pitchFamily="18" charset="0"/>
              </a:defRPr>
            </a:lvl4pPr>
            <a:lvl5pPr marL="1988764" indent="-220974">
              <a:defRPr sz="2400">
                <a:solidFill>
                  <a:schemeClr val="tx1"/>
                </a:solidFill>
                <a:latin typeface="Times New Roman" panose="02020603050405020304" pitchFamily="18" charset="0"/>
              </a:defRPr>
            </a:lvl5pPr>
            <a:lvl6pPr marL="2430712" indent="-220974" eaLnBrk="0" fontAlgn="base" hangingPunct="0">
              <a:spcBef>
                <a:spcPct val="0"/>
              </a:spcBef>
              <a:spcAft>
                <a:spcPct val="0"/>
              </a:spcAft>
              <a:defRPr sz="2400">
                <a:solidFill>
                  <a:schemeClr val="tx1"/>
                </a:solidFill>
                <a:latin typeface="Times New Roman" panose="02020603050405020304" pitchFamily="18" charset="0"/>
              </a:defRPr>
            </a:lvl6pPr>
            <a:lvl7pPr marL="2872661" indent="-220974" eaLnBrk="0" fontAlgn="base" hangingPunct="0">
              <a:spcBef>
                <a:spcPct val="0"/>
              </a:spcBef>
              <a:spcAft>
                <a:spcPct val="0"/>
              </a:spcAft>
              <a:defRPr sz="2400">
                <a:solidFill>
                  <a:schemeClr val="tx1"/>
                </a:solidFill>
                <a:latin typeface="Times New Roman" panose="02020603050405020304" pitchFamily="18" charset="0"/>
              </a:defRPr>
            </a:lvl7pPr>
            <a:lvl8pPr marL="3314608" indent="-220974" eaLnBrk="0" fontAlgn="base" hangingPunct="0">
              <a:spcBef>
                <a:spcPct val="0"/>
              </a:spcBef>
              <a:spcAft>
                <a:spcPct val="0"/>
              </a:spcAft>
              <a:defRPr sz="2400">
                <a:solidFill>
                  <a:schemeClr val="tx1"/>
                </a:solidFill>
                <a:latin typeface="Times New Roman" panose="02020603050405020304" pitchFamily="18" charset="0"/>
              </a:defRPr>
            </a:lvl8pPr>
            <a:lvl9pPr marL="3756555" indent="-220974" eaLnBrk="0" fontAlgn="base" hangingPunct="0">
              <a:spcBef>
                <a:spcPct val="0"/>
              </a:spcBef>
              <a:spcAft>
                <a:spcPct val="0"/>
              </a:spcAft>
              <a:defRPr sz="2400">
                <a:solidFill>
                  <a:schemeClr val="tx1"/>
                </a:solidFill>
                <a:latin typeface="Times New Roman" panose="02020603050405020304" pitchFamily="18" charset="0"/>
              </a:defRPr>
            </a:lvl9pPr>
          </a:lstStyle>
          <a:p>
            <a:fld id="{52BFAEAE-C5FF-4FF9-B995-E112838C68F7}" type="slidenum">
              <a:rPr lang="en-GB" altLang="en-US" sz="1200"/>
              <a:pPr/>
              <a:t>34</a:t>
            </a:fld>
            <a:endParaRPr lang="en-GB" altLang="en-US" sz="1200"/>
          </a:p>
        </p:txBody>
      </p:sp>
    </p:spTree>
    <p:extLst>
      <p:ext uri="{BB962C8B-B14F-4D97-AF65-F5344CB8AC3E}">
        <p14:creationId xmlns:p14="http://schemas.microsoft.com/office/powerpoint/2010/main" val="39789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B0B1CE6-F218-43FB-8C20-0989815FB3C3}" type="slidenum">
              <a:rPr lang="en-GB" altLang="en-US" smtClean="0"/>
              <a:pPr>
                <a:defRPr/>
              </a:pPr>
              <a:t>38</a:t>
            </a:fld>
            <a:endParaRPr lang="en-GB" altLang="en-US" dirty="0"/>
          </a:p>
        </p:txBody>
      </p:sp>
    </p:spTree>
    <p:extLst>
      <p:ext uri="{BB962C8B-B14F-4D97-AF65-F5344CB8AC3E}">
        <p14:creationId xmlns:p14="http://schemas.microsoft.com/office/powerpoint/2010/main" val="3063616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11188" y="1676400"/>
            <a:ext cx="7772400" cy="1295400"/>
          </a:xfrm>
        </p:spPr>
        <p:txBody>
          <a:bodyPr/>
          <a:lstStyle>
            <a:lvl1pPr>
              <a:lnSpc>
                <a:spcPct val="90000"/>
              </a:lnSpc>
              <a:defRPr sz="4100">
                <a:solidFill>
                  <a:srgbClr val="616365"/>
                </a:solidFill>
              </a:defRPr>
            </a:lvl1pPr>
          </a:lstStyle>
          <a:p>
            <a:pPr lvl="0"/>
            <a:r>
              <a:rPr lang="en-GB" altLang="en-US" noProof="0" smtClean="0"/>
              <a:t>Click to edit master title style</a:t>
            </a:r>
            <a:br>
              <a:rPr lang="en-GB" altLang="en-US" noProof="0" smtClean="0"/>
            </a:br>
            <a:endParaRPr lang="en-GB" altLang="en-US" noProof="0" smtClean="0"/>
          </a:p>
        </p:txBody>
      </p:sp>
      <p:sp>
        <p:nvSpPr>
          <p:cNvPr id="78851" name="Rectangle 3"/>
          <p:cNvSpPr>
            <a:spLocks noGrp="1" noChangeArrowheads="1"/>
          </p:cNvSpPr>
          <p:nvPr>
            <p:ph type="subTitle" idx="1"/>
          </p:nvPr>
        </p:nvSpPr>
        <p:spPr>
          <a:xfrm>
            <a:off x="611188" y="3048000"/>
            <a:ext cx="7696200" cy="1295400"/>
          </a:xfrm>
        </p:spPr>
        <p:txBody>
          <a:bodyPr/>
          <a:lstStyle>
            <a:lvl1pPr marL="0" indent="0">
              <a:spcBef>
                <a:spcPct val="0"/>
              </a:spcBef>
              <a:buFontTx/>
              <a:buNone/>
              <a:defRPr/>
            </a:lvl1pPr>
          </a:lstStyle>
          <a:p>
            <a:pPr lvl="0"/>
            <a:r>
              <a:rPr lang="en-GB" altLang="en-US" noProof="0" smtClean="0"/>
              <a:t>Click to edit master subtitle style</a:t>
            </a:r>
          </a:p>
          <a:p>
            <a:pPr lvl="0"/>
            <a:endParaRPr lang="en-GB" altLang="en-US" noProof="0" smtClean="0"/>
          </a:p>
        </p:txBody>
      </p:sp>
      <p:pic>
        <p:nvPicPr>
          <p:cNvPr id="78859" name="Picture 11" descr="Logo_RGB_power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5225" y="5105400"/>
            <a:ext cx="14001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8860" name="Picture 12" descr="Slu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71463"/>
            <a:ext cx="8534400" cy="947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158689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719138"/>
            <a:ext cx="1943100" cy="5302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719138"/>
            <a:ext cx="5676900" cy="530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47850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133080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179273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9065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3588" y="19065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025504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4295310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8363386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92977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321500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20384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7191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11188" y="19065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8" name="Line 14"/>
          <p:cNvSpPr>
            <a:spLocks noChangeShapeType="1"/>
          </p:cNvSpPr>
          <p:nvPr/>
        </p:nvSpPr>
        <p:spPr bwMode="auto">
          <a:xfrm>
            <a:off x="609600" y="609600"/>
            <a:ext cx="7772400" cy="0"/>
          </a:xfrm>
          <a:prstGeom prst="line">
            <a:avLst/>
          </a:prstGeom>
          <a:noFill/>
          <a:ln w="19050">
            <a:solidFill>
              <a:srgbClr val="00B3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9" name="Text Box 15"/>
          <p:cNvSpPr txBox="1">
            <a:spLocks noChangeArrowheads="1"/>
          </p:cNvSpPr>
          <p:nvPr/>
        </p:nvSpPr>
        <p:spPr bwMode="auto">
          <a:xfrm>
            <a:off x="7162800" y="6324600"/>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8C84ED90-0C0D-4C03-BBBB-CFC3ED5A1ECC}" type="slidenum">
              <a:rPr lang="en-GB" altLang="en-US" sz="1200">
                <a:solidFill>
                  <a:srgbClr val="B2B2B2"/>
                </a:solidFill>
                <a:latin typeface="Arial" charset="0"/>
              </a:rPr>
              <a:pPr algn="r">
                <a:spcBef>
                  <a:spcPct val="50000"/>
                </a:spcBef>
              </a:pPr>
              <a:t>‹#›</a:t>
            </a:fld>
            <a:endParaRPr lang="en-GB" altLang="en-US" sz="1200">
              <a:solidFill>
                <a:srgbClr val="B2B2B2"/>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p:titleStyle>
    <p:body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Microsoft_Word_97_-_2003_Document1.doc"/><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ldham.gov.uk/proformaadmissionarrangements" TargetMode="External"/><Relationship Id="rId2" Type="http://schemas.openxmlformats.org/officeDocument/2006/relationships/hyperlink" Target="https://www.oldham.gov.uk/schooladmissionarrangem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ldham.gov.uk/schoolsforu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ldham.gov.uk/chairsofgoverno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hyperlink" Target="http://www.oldham.gov.uk/linkgoverno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ntranet.oldham.gov.uk/info/20001/finance/388/a1_hr_and_payroll-faq" TargetMode="External"/><Relationship Id="rId2" Type="http://schemas.openxmlformats.org/officeDocument/2006/relationships/hyperlink" Target="https://danielbarnett.us6.list-manage.com/track/click?u=875913eab2272bcca46358ddf&amp;id=5d84435576&amp;e=99f93315f8"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s://gallery.mailchimp.com/9b624055aa15842f58612bfe9/images/aef1914c-1db5-4d24-b6d0-9d932fc588ec.jpg" TargetMode="External"/><Relationship Id="rId2" Type="http://schemas.openxmlformats.org/officeDocument/2006/relationships/hyperlink" Target="http://www.oldham.gov.uk/info/100004/about_the_council/1349/top_awards?acceptCookieContinue=Continue&amp;mc_cid=23c196d327&amp;mc_eid=%5bUNIQID%5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mailto:gbsupport@oldham.gov.u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s://inspiringgovernance.org/" TargetMode="External"/><Relationship Id="rId5" Type="http://schemas.openxmlformats.org/officeDocument/2006/relationships/image" Target="../media/image42.png"/><Relationship Id="rId4" Type="http://schemas.openxmlformats.org/officeDocument/2006/relationships/hyperlink" Target="http://www.inspiringthefuture.org/" TargetMode="External"/><Relationship Id="rId9" Type="http://schemas.openxmlformats.org/officeDocument/2006/relationships/image" Target="../media/image41.wmf"/></Relationships>
</file>

<file path=ppt/slides/_rels/slide39.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hyperlink" Target="http://course.ncalt.com/Channel_General_Awareness" TargetMode="External"/><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hyperlink" Target="https://switch.egress.com/" TargetMode="Externa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oldham.gov.uk/forms/form/693/en/induction_for_new_governors_refresher_course_-_15_22_and_29_january_2019"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www.oldham.gov.uk/info/200273/sports_and_leisure/1677/honeywell_centre_-_map_and_direction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hyperlink" Target="http://www.sbwgovernance.co.uk/" TargetMode="Externa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hyperlink" Target="http://www.sbwgovernance.co.uk/the-clerk" TargetMode="Externa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611560" y="1916832"/>
            <a:ext cx="7772400" cy="888504"/>
          </a:xfrm>
          <a:solidFill>
            <a:schemeClr val="bg1"/>
          </a:solidFill>
          <a:ln/>
          <a:extLst>
            <a:ext uri="{91240B29-F687-4F45-9708-019B960494DF}">
              <a14:hiddenLine xmlns:a14="http://schemas.microsoft.com/office/drawing/2010/main" w="9525">
                <a:solidFill>
                  <a:schemeClr val="bg1"/>
                </a:solidFill>
                <a:miter lim="800000"/>
                <a:headEnd/>
                <a:tailEnd/>
              </a14:hiddenLine>
            </a:ext>
          </a:extLst>
        </p:spPr>
        <p:txBody>
          <a:bodyPr/>
          <a:lstStyle/>
          <a:p>
            <a:r>
              <a:rPr lang="en-GB" altLang="en-US" dirty="0" smtClean="0"/>
              <a:t>Clerks Information and Briefing </a:t>
            </a:r>
            <a:endParaRPr lang="en-GB" altLang="en-US" dirty="0"/>
          </a:p>
        </p:txBody>
      </p:sp>
      <p:sp>
        <p:nvSpPr>
          <p:cNvPr id="231427" name="Rectangle 3"/>
          <p:cNvSpPr>
            <a:spLocks noGrp="1" noChangeArrowheads="1"/>
          </p:cNvSpPr>
          <p:nvPr>
            <p:ph type="subTitle" idx="1"/>
          </p:nvPr>
        </p:nvSpPr>
        <p:spPr>
          <a:xfrm>
            <a:off x="611188" y="3048000"/>
            <a:ext cx="7696200" cy="2829272"/>
          </a:xfrm>
          <a:noFill/>
          <a:ln/>
        </p:spPr>
        <p:txBody>
          <a:bodyPr/>
          <a:lstStyle/>
          <a:p>
            <a:r>
              <a:rPr lang="en-GB" altLang="en-US" b="1" dirty="0" smtClean="0"/>
              <a:t>Gerri Barry </a:t>
            </a:r>
          </a:p>
          <a:p>
            <a:r>
              <a:rPr lang="en-GB" altLang="en-US" b="1" dirty="0" smtClean="0"/>
              <a:t>Information and Advice Service Manager</a:t>
            </a:r>
            <a:endParaRPr lang="en-GB" altLang="en-US" dirty="0" smtClean="0"/>
          </a:p>
          <a:p>
            <a:endParaRPr lang="en-GB" altLang="en-US" dirty="0" smtClean="0"/>
          </a:p>
          <a:p>
            <a:r>
              <a:rPr lang="en-GB" altLang="en-US" dirty="0" smtClean="0"/>
              <a:t>Governor </a:t>
            </a:r>
            <a:r>
              <a:rPr lang="en-GB" altLang="en-US" dirty="0"/>
              <a:t>Support Service</a:t>
            </a:r>
          </a:p>
          <a:p>
            <a:endParaRPr lang="en-GB" altLang="en-US" b="1" dirty="0" smtClean="0"/>
          </a:p>
          <a:p>
            <a:r>
              <a:rPr lang="en-GB" altLang="en-US" b="1" dirty="0" smtClean="0"/>
              <a:t>Tuesday 18 September 2018</a:t>
            </a:r>
          </a:p>
          <a:p>
            <a:r>
              <a:rPr lang="en-GB" altLang="en-US" b="1" dirty="0" smtClean="0"/>
              <a:t> </a:t>
            </a:r>
            <a:endParaRPr lang="en-GB" altLang="en-US" b="1" dirty="0"/>
          </a:p>
          <a:p>
            <a:endParaRPr lang="en-GB" altLang="en-US" b="1" dirty="0"/>
          </a:p>
          <a:p>
            <a:endParaRPr lang="en-GB" alt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dissolve">
                                      <p:cBhvr>
                                        <p:cTn id="7" dur="500"/>
                                        <p:tgtEl>
                                          <p:spTgt spid="231426"/>
                                        </p:tgtEl>
                                      </p:cBhvr>
                                    </p:animEffect>
                                  </p:childTnLst>
                                </p:cTn>
                              </p:par>
                            </p:childTnLst>
                          </p:cTn>
                        </p:par>
                        <p:par>
                          <p:cTn id="8" fill="hold" nodeType="with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1427">
                                            <p:txEl>
                                              <p:pRg st="0" end="0"/>
                                            </p:txEl>
                                          </p:spTgt>
                                        </p:tgtEl>
                                        <p:attrNameLst>
                                          <p:attrName>style.visibility</p:attrName>
                                        </p:attrNameLst>
                                      </p:cBhvr>
                                      <p:to>
                                        <p:strVal val="visible"/>
                                      </p:to>
                                    </p:set>
                                    <p:animEffect transition="in" filter="dissolve">
                                      <p:cBhvr>
                                        <p:cTn id="11" dur="500"/>
                                        <p:tgtEl>
                                          <p:spTgt spid="23142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1427">
                                            <p:txEl>
                                              <p:pRg st="1" end="1"/>
                                            </p:txEl>
                                          </p:spTgt>
                                        </p:tgtEl>
                                        <p:attrNameLst>
                                          <p:attrName>style.visibility</p:attrName>
                                        </p:attrNameLst>
                                      </p:cBhvr>
                                      <p:to>
                                        <p:strVal val="visible"/>
                                      </p:to>
                                    </p:set>
                                    <p:animEffect transition="in" filter="dissolve">
                                      <p:cBhvr>
                                        <p:cTn id="15" dur="500"/>
                                        <p:tgtEl>
                                          <p:spTgt spid="231427">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31427">
                                            <p:txEl>
                                              <p:pRg st="3" end="3"/>
                                            </p:txEl>
                                          </p:spTgt>
                                        </p:tgtEl>
                                        <p:attrNameLst>
                                          <p:attrName>style.visibility</p:attrName>
                                        </p:attrNameLst>
                                      </p:cBhvr>
                                      <p:to>
                                        <p:strVal val="visible"/>
                                      </p:to>
                                    </p:set>
                                    <p:animEffect transition="in" filter="dissolve">
                                      <p:cBhvr>
                                        <p:cTn id="19" dur="500"/>
                                        <p:tgtEl>
                                          <p:spTgt spid="23142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31427">
                                            <p:txEl>
                                              <p:pRg st="5" end="5"/>
                                            </p:txEl>
                                          </p:spTgt>
                                        </p:tgtEl>
                                        <p:attrNameLst>
                                          <p:attrName>style.visibility</p:attrName>
                                        </p:attrNameLst>
                                      </p:cBhvr>
                                      <p:to>
                                        <p:strVal val="visible"/>
                                      </p:to>
                                    </p:set>
                                    <p:animEffect transition="in" filter="dissolve">
                                      <p:cBhvr>
                                        <p:cTn id="23" dur="500"/>
                                        <p:tgtEl>
                                          <p:spTgt spid="231427">
                                            <p:txEl>
                                              <p:pRg st="5" end="5"/>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31427">
                                            <p:txEl>
                                              <p:pRg st="6" end="6"/>
                                            </p:txEl>
                                          </p:spTgt>
                                        </p:tgtEl>
                                        <p:attrNameLst>
                                          <p:attrName>style.visibility</p:attrName>
                                        </p:attrNameLst>
                                      </p:cBhvr>
                                      <p:to>
                                        <p:strVal val="visible"/>
                                      </p:to>
                                    </p:set>
                                    <p:animEffect transition="in" filter="dissolve">
                                      <p:cBhvr>
                                        <p:cTn id="27" dur="500"/>
                                        <p:tgtEl>
                                          <p:spTgt spid="231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autoUpdateAnimBg="0"/>
      <p:bldP spid="23142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5112940" cy="621630"/>
          </a:xfrm>
        </p:spPr>
        <p:txBody>
          <a:bodyPr/>
          <a:lstStyle/>
          <a:p>
            <a:r>
              <a:rPr lang="en-GB" dirty="0" smtClean="0"/>
              <a:t>Autumn term agenda items</a:t>
            </a:r>
            <a:br>
              <a:rPr lang="en-GB" dirty="0" smtClean="0"/>
            </a:br>
            <a:endParaRPr lang="en-GB" sz="2400" dirty="0">
              <a:solidFill>
                <a:srgbClr val="007A87"/>
              </a:solidFill>
            </a:endParaRPr>
          </a:p>
        </p:txBody>
      </p:sp>
      <p:sp>
        <p:nvSpPr>
          <p:cNvPr id="3" name="Content Placeholder 2"/>
          <p:cNvSpPr>
            <a:spLocks noGrp="1"/>
          </p:cNvSpPr>
          <p:nvPr>
            <p:ph idx="1"/>
          </p:nvPr>
        </p:nvSpPr>
        <p:spPr>
          <a:xfrm>
            <a:off x="611560" y="2261971"/>
            <a:ext cx="4176464" cy="4104456"/>
          </a:xfrm>
        </p:spPr>
        <p:txBody>
          <a:bodyPr/>
          <a:lstStyle/>
          <a:p>
            <a:r>
              <a:rPr lang="en-GB" b="1" dirty="0" smtClean="0"/>
              <a:t>Agenda Autumn </a:t>
            </a:r>
            <a:r>
              <a:rPr lang="en-GB" b="1" dirty="0"/>
              <a:t>Term </a:t>
            </a:r>
            <a:r>
              <a:rPr lang="en-GB" b="1" dirty="0" smtClean="0"/>
              <a:t>2018</a:t>
            </a:r>
          </a:p>
          <a:p>
            <a:endParaRPr lang="en-GB" b="1" dirty="0"/>
          </a:p>
          <a:p>
            <a:endParaRPr lang="en-GB" dirty="0" smtClean="0"/>
          </a:p>
          <a:p>
            <a:endParaRPr lang="en-GB" dirty="0" smtClean="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372394"/>
            <a:ext cx="3703150" cy="5122240"/>
          </a:xfrm>
          <a:prstGeom prst="rect">
            <a:avLst/>
          </a:prstGeom>
          <a:ln w="38100">
            <a:solidFill>
              <a:srgbClr val="00B3BE"/>
            </a:solidFill>
          </a:ln>
          <a:effectLst>
            <a:outerShdw blurRad="292100" dist="139700" dir="2700000" algn="tl" rotWithShape="0">
              <a:srgbClr val="333333">
                <a:alpha val="65000"/>
              </a:srgbClr>
            </a:outerShdw>
          </a:effectLst>
        </p:spPr>
      </p:pic>
      <p:graphicFrame>
        <p:nvGraphicFramePr>
          <p:cNvPr id="7" name="Object 6"/>
          <p:cNvGraphicFramePr>
            <a:graphicFrameLocks noChangeAspect="1"/>
          </p:cNvGraphicFramePr>
          <p:nvPr>
            <p:extLst>
              <p:ext uri="{D42A27DB-BD31-4B8C-83A1-F6EECF244321}">
                <p14:modId xmlns:p14="http://schemas.microsoft.com/office/powerpoint/2010/main" val="141356586"/>
              </p:ext>
            </p:extLst>
          </p:nvPr>
        </p:nvGraphicFramePr>
        <p:xfrm>
          <a:off x="1385342" y="4077072"/>
          <a:ext cx="2250554" cy="1898905"/>
        </p:xfrm>
        <a:graphic>
          <a:graphicData uri="http://schemas.openxmlformats.org/presentationml/2006/ole">
            <mc:AlternateContent xmlns:mc="http://schemas.openxmlformats.org/markup-compatibility/2006">
              <mc:Choice xmlns:v="urn:schemas-microsoft-com:vml" Requires="v">
                <p:oleObj spid="_x0000_s13387" name="Document" showAsIcon="1" r:id="rId5" imgW="914400" imgH="771480" progId="Word.Document.8">
                  <p:embed/>
                </p:oleObj>
              </mc:Choice>
              <mc:Fallback>
                <p:oleObj name="Document" showAsIcon="1" r:id="rId5" imgW="914400" imgH="771480" progId="Word.Document.8">
                  <p:embed/>
                  <p:pic>
                    <p:nvPicPr>
                      <p:cNvPr id="0" name=""/>
                      <p:cNvPicPr/>
                      <p:nvPr/>
                    </p:nvPicPr>
                    <p:blipFill>
                      <a:blip r:embed="rId6"/>
                      <a:stretch>
                        <a:fillRect/>
                      </a:stretch>
                    </p:blipFill>
                    <p:spPr>
                      <a:xfrm>
                        <a:off x="1385342" y="4077072"/>
                        <a:ext cx="2250554" cy="1898905"/>
                      </a:xfrm>
                      <a:prstGeom prst="rect">
                        <a:avLst/>
                      </a:prstGeom>
                    </p:spPr>
                  </p:pic>
                </p:oleObj>
              </mc:Fallback>
            </mc:AlternateContent>
          </a:graphicData>
        </a:graphic>
      </p:graphicFrame>
    </p:spTree>
    <p:extLst>
      <p:ext uri="{BB962C8B-B14F-4D97-AF65-F5344CB8AC3E}">
        <p14:creationId xmlns:p14="http://schemas.microsoft.com/office/powerpoint/2010/main" val="492626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Assurance - Check your Minutes	</a:t>
            </a:r>
            <a:endParaRPr lang="en-GB" dirty="0"/>
          </a:p>
        </p:txBody>
      </p:sp>
      <p:sp>
        <p:nvSpPr>
          <p:cNvPr id="3" name="Content Placeholder 2"/>
          <p:cNvSpPr>
            <a:spLocks noGrp="1"/>
          </p:cNvSpPr>
          <p:nvPr>
            <p:ph idx="1"/>
          </p:nvPr>
        </p:nvSpPr>
        <p:spPr>
          <a:xfrm>
            <a:off x="611188" y="2276872"/>
            <a:ext cx="5616996" cy="3168352"/>
          </a:xfrm>
        </p:spPr>
        <p:txBody>
          <a:bodyPr/>
          <a:lstStyle/>
          <a:p>
            <a:r>
              <a:rPr lang="en-GB" dirty="0"/>
              <a:t>Please ensure that your minutes are:</a:t>
            </a:r>
          </a:p>
          <a:p>
            <a:pPr lvl="1"/>
            <a:r>
              <a:rPr lang="en-GB" sz="2400" dirty="0"/>
              <a:t>Spell checked</a:t>
            </a:r>
          </a:p>
          <a:p>
            <a:pPr lvl="1"/>
            <a:r>
              <a:rPr lang="en-GB" sz="2400" dirty="0"/>
              <a:t>Double-checked</a:t>
            </a:r>
          </a:p>
          <a:p>
            <a:endParaRPr lang="en-GB" b="1" dirty="0" smtClean="0"/>
          </a:p>
          <a:p>
            <a:r>
              <a:rPr lang="en-GB" dirty="0" smtClean="0"/>
              <a:t>Buddy </a:t>
            </a:r>
            <a:r>
              <a:rPr lang="en-GB" dirty="0"/>
              <a:t>up with another Clerk to check your minutes</a:t>
            </a:r>
          </a:p>
          <a:p>
            <a:pPr lvl="1"/>
            <a:endParaRPr lang="en-GB" sz="2400" dirty="0"/>
          </a:p>
          <a:p>
            <a:pPr marL="457200" lvl="1" indent="0">
              <a:buNone/>
            </a:pPr>
            <a:endParaRPr lang="en-GB" sz="2400" dirty="0" smtClean="0"/>
          </a:p>
        </p:txBody>
      </p:sp>
      <p:pic>
        <p:nvPicPr>
          <p:cNvPr id="1433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698996"/>
            <a:ext cx="2580506" cy="274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452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6" presetClass="entr" presetSubtype="0" fill="hold" nodeType="afterEffect">
                                  <p:stCondLst>
                                    <p:cond delay="0"/>
                                  </p:stCondLst>
                                  <p:childTnLst>
                                    <p:set>
                                      <p:cBhvr>
                                        <p:cTn id="30" dur="1" fill="hold">
                                          <p:stCondLst>
                                            <p:cond delay="0"/>
                                          </p:stCondLst>
                                        </p:cTn>
                                        <p:tgtEl>
                                          <p:spTgt spid="14338"/>
                                        </p:tgtEl>
                                        <p:attrNameLst>
                                          <p:attrName>style.visibility</p:attrName>
                                        </p:attrNameLst>
                                      </p:cBhvr>
                                      <p:to>
                                        <p:strVal val="visible"/>
                                      </p:to>
                                    </p:set>
                                    <p:animEffect transition="in" filter="wipe(down)">
                                      <p:cBhvr>
                                        <p:cTn id="31" dur="554">
                                          <p:stCondLst>
                                            <p:cond delay="0"/>
                                          </p:stCondLst>
                                        </p:cTn>
                                        <p:tgtEl>
                                          <p:spTgt spid="14338"/>
                                        </p:tgtEl>
                                      </p:cBhvr>
                                    </p:animEffect>
                                    <p:anim calcmode="lin" valueType="num">
                                      <p:cBhvr>
                                        <p:cTn id="32" dur="179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33" dur="635"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34" dur="635" tmFilter="0, 0; 0.125,0.2665; 0.25,0.4; 0.375,0.465; 0.5,0.5;  0.625,0.535; 0.75,0.6; 0.875,0.7335; 1,1">
                                          <p:stCondLst>
                                            <p:cond delay="653"/>
                                          </p:stCondLst>
                                        </p:cTn>
                                        <p:tgtEl>
                                          <p:spTgt spid="14338"/>
                                        </p:tgtEl>
                                        <p:attrNameLst>
                                          <p:attrName>ppt_y</p:attrName>
                                        </p:attrNameLst>
                                      </p:cBhvr>
                                      <p:tavLst>
                                        <p:tav tm="0" fmla="#ppt_y-sin(pi*$)/9">
                                          <p:val>
                                            <p:fltVal val="0"/>
                                          </p:val>
                                        </p:tav>
                                        <p:tav tm="100000">
                                          <p:val>
                                            <p:fltVal val="1"/>
                                          </p:val>
                                        </p:tav>
                                      </p:tavLst>
                                    </p:anim>
                                    <p:anim calcmode="lin" valueType="num">
                                      <p:cBhvr>
                                        <p:cTn id="35" dur="2" tmFilter="0, 0; 0.125,0.2665; 0.25,0.4; 0.375,0.465; 0.5,0.5;  0.625,0.535; 0.75,0.6; 0.875,0.7335; 1,1">
                                          <p:stCondLst>
                                            <p:cond delay="1302"/>
                                          </p:stCondLst>
                                        </p:cTn>
                                        <p:tgtEl>
                                          <p:spTgt spid="14338"/>
                                        </p:tgtEl>
                                        <p:attrNameLst>
                                          <p:attrName>ppt_y</p:attrName>
                                        </p:attrNameLst>
                                      </p:cBhvr>
                                      <p:tavLst>
                                        <p:tav tm="0" fmla="#ppt_y-sin(pi*$)/27">
                                          <p:val>
                                            <p:fltVal val="0"/>
                                          </p:val>
                                        </p:tav>
                                        <p:tav tm="100000">
                                          <p:val>
                                            <p:fltVal val="1"/>
                                          </p:val>
                                        </p:tav>
                                      </p:tavLst>
                                    </p:anim>
                                    <p:anim calcmode="lin" valueType="num">
                                      <p:cBhvr>
                                        <p:cTn id="36" dur="1" tmFilter="0, 0; 0.125,0.2665; 0.25,0.4; 0.375,0.465; 0.5,0.5;  0.625,0.535; 0.75,0.6; 0.875,0.7335; 1,1">
                                          <p:stCondLst>
                                            <p:cond delay="1999"/>
                                          </p:stCondLst>
                                        </p:cTn>
                                        <p:tgtEl>
                                          <p:spTgt spid="14338"/>
                                        </p:tgtEl>
                                        <p:attrNameLst>
                                          <p:attrName>ppt_y</p:attrName>
                                        </p:attrNameLst>
                                      </p:cBhvr>
                                      <p:tavLst>
                                        <p:tav tm="0" fmla="#ppt_y-sin(pi*$)/81">
                                          <p:val>
                                            <p:fltVal val="0"/>
                                          </p:val>
                                        </p:tav>
                                        <p:tav tm="100000">
                                          <p:val>
                                            <p:fltVal val="1"/>
                                          </p:val>
                                        </p:tav>
                                      </p:tavLst>
                                    </p:anim>
                                    <p:animScale>
                                      <p:cBhvr>
                                        <p:cTn id="37" dur="1">
                                          <p:stCondLst>
                                            <p:cond delay="639"/>
                                          </p:stCondLst>
                                        </p:cTn>
                                        <p:tgtEl>
                                          <p:spTgt spid="14338"/>
                                        </p:tgtEl>
                                      </p:cBhvr>
                                      <p:to x="100000" y="60000"/>
                                    </p:animScale>
                                    <p:animScale>
                                      <p:cBhvr>
                                        <p:cTn id="38" dur="1" decel="50000">
                                          <p:stCondLst>
                                            <p:cond delay="665"/>
                                          </p:stCondLst>
                                        </p:cTn>
                                        <p:tgtEl>
                                          <p:spTgt spid="14338"/>
                                        </p:tgtEl>
                                      </p:cBhvr>
                                      <p:to x="100000" y="100000"/>
                                    </p:animScale>
                                    <p:animScale>
                                      <p:cBhvr>
                                        <p:cTn id="39" dur="1">
                                          <p:stCondLst>
                                            <p:cond delay="1290"/>
                                          </p:stCondLst>
                                        </p:cTn>
                                        <p:tgtEl>
                                          <p:spTgt spid="14338"/>
                                        </p:tgtEl>
                                      </p:cBhvr>
                                      <p:to x="100000" y="80000"/>
                                    </p:animScale>
                                    <p:animScale>
                                      <p:cBhvr>
                                        <p:cTn id="40" dur="1" decel="50000">
                                          <p:stCondLst>
                                            <p:cond delay="1316"/>
                                          </p:stCondLst>
                                        </p:cTn>
                                        <p:tgtEl>
                                          <p:spTgt spid="14338"/>
                                        </p:tgtEl>
                                      </p:cBhvr>
                                      <p:to x="100000" y="100000"/>
                                    </p:animScale>
                                    <p:animScale>
                                      <p:cBhvr>
                                        <p:cTn id="41" dur="1">
                                          <p:stCondLst>
                                            <p:cond delay="1999"/>
                                          </p:stCondLst>
                                        </p:cTn>
                                        <p:tgtEl>
                                          <p:spTgt spid="14338"/>
                                        </p:tgtEl>
                                      </p:cBhvr>
                                      <p:to x="100000" y="90000"/>
                                    </p:animScale>
                                    <p:animScale>
                                      <p:cBhvr>
                                        <p:cTn id="42" dur="1" decel="50000">
                                          <p:stCondLst>
                                            <p:cond delay="1999"/>
                                          </p:stCondLst>
                                        </p:cTn>
                                        <p:tgtEl>
                                          <p:spTgt spid="14338"/>
                                        </p:tgtEl>
                                      </p:cBhvr>
                                      <p:to x="100000" y="100000"/>
                                    </p:animScale>
                                    <p:animScale>
                                      <p:cBhvr>
                                        <p:cTn id="43" dur="1">
                                          <p:stCondLst>
                                            <p:cond delay="1999"/>
                                          </p:stCondLst>
                                        </p:cTn>
                                        <p:tgtEl>
                                          <p:spTgt spid="14338"/>
                                        </p:tgtEl>
                                      </p:cBhvr>
                                      <p:to x="100000" y="95000"/>
                                    </p:animScale>
                                    <p:animScale>
                                      <p:cBhvr>
                                        <p:cTn id="44" dur="1" decel="50000">
                                          <p:stCondLst>
                                            <p:cond delay="1999"/>
                                          </p:stCondLst>
                                        </p:cTn>
                                        <p:tgtEl>
                                          <p:spTgt spid="14338"/>
                                        </p:tgtEl>
                                      </p:cBhvr>
                                      <p:to x="100000" y="100000"/>
                                    </p:animScale>
                                  </p:childTnLst>
                                </p:cTn>
                              </p:par>
                            </p:childTnLst>
                          </p:cTn>
                        </p:par>
                        <p:par>
                          <p:cTn id="45" fill="hold">
                            <p:stCondLst>
                              <p:cond delay="6000"/>
                            </p:stCondLst>
                            <p:childTnLst>
                              <p:par>
                                <p:cTn id="46" presetID="32" presetClass="emph" presetSubtype="0" fill="hold" nodeType="afterEffect">
                                  <p:stCondLst>
                                    <p:cond delay="0"/>
                                  </p:stCondLst>
                                  <p:childTnLst>
                                    <p:animRot by="120000">
                                      <p:cBhvr>
                                        <p:cTn id="47" dur="1" fill="hold">
                                          <p:stCondLst>
                                            <p:cond delay="0"/>
                                          </p:stCondLst>
                                        </p:cTn>
                                        <p:tgtEl>
                                          <p:spTgt spid="14338"/>
                                        </p:tgtEl>
                                        <p:attrNameLst>
                                          <p:attrName>r</p:attrName>
                                        </p:attrNameLst>
                                      </p:cBhvr>
                                    </p:animRot>
                                    <p:animRot by="-240000">
                                      <p:cBhvr>
                                        <p:cTn id="48" dur="2" fill="hold">
                                          <p:stCondLst>
                                            <p:cond delay="380"/>
                                          </p:stCondLst>
                                        </p:cTn>
                                        <p:tgtEl>
                                          <p:spTgt spid="14338"/>
                                        </p:tgtEl>
                                        <p:attrNameLst>
                                          <p:attrName>r</p:attrName>
                                        </p:attrNameLst>
                                      </p:cBhvr>
                                    </p:animRot>
                                    <p:animRot by="240000">
                                      <p:cBhvr>
                                        <p:cTn id="49" dur="2" fill="hold">
                                          <p:stCondLst>
                                            <p:cond delay="759"/>
                                          </p:stCondLst>
                                        </p:cTn>
                                        <p:tgtEl>
                                          <p:spTgt spid="14338"/>
                                        </p:tgtEl>
                                        <p:attrNameLst>
                                          <p:attrName>r</p:attrName>
                                        </p:attrNameLst>
                                      </p:cBhvr>
                                    </p:animRot>
                                    <p:animRot by="-240000">
                                      <p:cBhvr>
                                        <p:cTn id="50" dur="2" fill="hold">
                                          <p:stCondLst>
                                            <p:cond delay="1139"/>
                                          </p:stCondLst>
                                        </p:cTn>
                                        <p:tgtEl>
                                          <p:spTgt spid="14338"/>
                                        </p:tgtEl>
                                        <p:attrNameLst>
                                          <p:attrName>r</p:attrName>
                                        </p:attrNameLst>
                                      </p:cBhvr>
                                    </p:animRot>
                                    <p:animRot by="120000">
                                      <p:cBhvr>
                                        <p:cTn id="51" dur="2" fill="hold">
                                          <p:stCondLst>
                                            <p:cond delay="1999"/>
                                          </p:stCondLst>
                                        </p:cTn>
                                        <p:tgtEl>
                                          <p:spTgt spid="14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164" y="738163"/>
            <a:ext cx="7709244" cy="905222"/>
          </a:xfrm>
        </p:spPr>
        <p:txBody>
          <a:bodyPr/>
          <a:lstStyle/>
          <a:p>
            <a:r>
              <a:rPr lang="en-GB" dirty="0" smtClean="0"/>
              <a:t>Minute template – </a:t>
            </a:r>
            <a:r>
              <a:rPr lang="en-GB" dirty="0" smtClean="0">
                <a:solidFill>
                  <a:srgbClr val="FF0000"/>
                </a:solidFill>
              </a:rPr>
              <a:t>Q IS IT WORKING?</a:t>
            </a:r>
            <a:r>
              <a:rPr lang="en-GB" sz="3200" dirty="0">
                <a:solidFill>
                  <a:srgbClr val="007A87"/>
                </a:solidFill>
              </a:rPr>
              <a:t/>
            </a:r>
            <a:br>
              <a:rPr lang="en-GB" sz="3200" dirty="0">
                <a:solidFill>
                  <a:srgbClr val="007A87"/>
                </a:solidFill>
              </a:rPr>
            </a:br>
            <a:r>
              <a:rPr lang="en-GB" dirty="0" smtClean="0"/>
              <a:t/>
            </a:r>
            <a:br>
              <a:rPr lang="en-GB" dirty="0" smtClean="0"/>
            </a:br>
            <a:endParaRPr lang="en-GB" sz="2400" dirty="0">
              <a:solidFill>
                <a:srgbClr val="007A87"/>
              </a:solidFill>
            </a:endParaRPr>
          </a:p>
        </p:txBody>
      </p:sp>
      <p:sp>
        <p:nvSpPr>
          <p:cNvPr id="6" name="Content Placeholder 2"/>
          <p:cNvSpPr txBox="1">
            <a:spLocks/>
          </p:cNvSpPr>
          <p:nvPr/>
        </p:nvSpPr>
        <p:spPr bwMode="auto">
          <a:xfrm>
            <a:off x="545918" y="2443875"/>
            <a:ext cx="4968552" cy="151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r>
              <a:rPr lang="en-GB" sz="1800" kern="0" dirty="0" smtClean="0"/>
              <a:t>Both versions of the minute template now consists of </a:t>
            </a:r>
            <a:r>
              <a:rPr lang="en-GB" sz="1800" b="1" kern="0" dirty="0" smtClean="0">
                <a:solidFill>
                  <a:srgbClr val="FF0000"/>
                </a:solidFill>
              </a:rPr>
              <a:t>RED</a:t>
            </a:r>
            <a:r>
              <a:rPr lang="en-GB" sz="1800" kern="0" dirty="0" smtClean="0"/>
              <a:t> text.</a:t>
            </a:r>
          </a:p>
          <a:p>
            <a:r>
              <a:rPr lang="en-GB" sz="1800" kern="0" dirty="0" smtClean="0"/>
              <a:t>When the template has text added, amended or changed then turn text </a:t>
            </a:r>
            <a:r>
              <a:rPr lang="en-GB" sz="1800" b="1" kern="0" dirty="0" smtClean="0">
                <a:solidFill>
                  <a:schemeClr val="tx1"/>
                </a:solidFill>
              </a:rPr>
              <a:t>BLACK</a:t>
            </a:r>
            <a:r>
              <a:rPr lang="en-GB" sz="1800" kern="0" dirty="0" smtClean="0"/>
              <a:t>.</a:t>
            </a:r>
          </a:p>
          <a:p>
            <a:endParaRPr lang="en-GB" sz="1800" kern="0" dirty="0" smtClean="0"/>
          </a:p>
          <a:p>
            <a:endParaRPr lang="en-GB" sz="1800" kern="0" dirty="0"/>
          </a:p>
        </p:txBody>
      </p:sp>
      <p:sp>
        <p:nvSpPr>
          <p:cNvPr id="7" name="Content Placeholder 2"/>
          <p:cNvSpPr txBox="1">
            <a:spLocks/>
          </p:cNvSpPr>
          <p:nvPr/>
        </p:nvSpPr>
        <p:spPr bwMode="auto">
          <a:xfrm>
            <a:off x="535164" y="4056696"/>
            <a:ext cx="4990060" cy="999459"/>
          </a:xfrm>
          <a:prstGeom prst="rect">
            <a:avLst/>
          </a:prstGeom>
          <a:solidFill>
            <a:srgbClr val="B7F8FF"/>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r>
              <a:rPr lang="en-GB" sz="1800" b="1" kern="0" dirty="0" smtClean="0">
                <a:solidFill>
                  <a:srgbClr val="FF0000"/>
                </a:solidFill>
              </a:rPr>
              <a:t>RED</a:t>
            </a:r>
            <a:r>
              <a:rPr lang="en-GB" sz="1800" kern="0" dirty="0" smtClean="0"/>
              <a:t> to signify </a:t>
            </a:r>
            <a:r>
              <a:rPr lang="en-GB" sz="1800" b="1" kern="0" dirty="0" smtClean="0"/>
              <a:t>NO</a:t>
            </a:r>
            <a:r>
              <a:rPr lang="en-GB" sz="1800" kern="0" dirty="0" smtClean="0"/>
              <a:t> changes made.</a:t>
            </a:r>
          </a:p>
          <a:p>
            <a:r>
              <a:rPr lang="en-GB" sz="1800" b="1" kern="0" dirty="0" smtClean="0">
                <a:solidFill>
                  <a:schemeClr val="tx1"/>
                </a:solidFill>
              </a:rPr>
              <a:t>BLACK</a:t>
            </a:r>
            <a:r>
              <a:rPr lang="en-GB" sz="1800" kern="0" dirty="0" smtClean="0"/>
              <a:t> to signify the </a:t>
            </a:r>
            <a:r>
              <a:rPr lang="en-GB" sz="1800" b="1" kern="0" dirty="0" smtClean="0"/>
              <a:t>‘exact’ </a:t>
            </a:r>
            <a:r>
              <a:rPr lang="en-GB" sz="1800" kern="0" dirty="0" smtClean="0"/>
              <a:t>changes made.</a:t>
            </a:r>
            <a:endParaRPr lang="en-GB" sz="1800" kern="0" dirty="0"/>
          </a:p>
        </p:txBody>
      </p:sp>
      <p:sp>
        <p:nvSpPr>
          <p:cNvPr id="8" name="Content Placeholder 2"/>
          <p:cNvSpPr txBox="1">
            <a:spLocks/>
          </p:cNvSpPr>
          <p:nvPr/>
        </p:nvSpPr>
        <p:spPr bwMode="auto">
          <a:xfrm>
            <a:off x="524410" y="5143434"/>
            <a:ext cx="4990060" cy="135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r>
              <a:rPr lang="en-GB" sz="1800" b="1" dirty="0" smtClean="0">
                <a:solidFill>
                  <a:srgbClr val="FF0000"/>
                </a:solidFill>
                <a:highlight>
                  <a:srgbClr val="00FF00"/>
                </a:highlight>
                <a:ea typeface="Times New Roman"/>
              </a:rPr>
              <a:t>RESOLVED</a:t>
            </a:r>
            <a:r>
              <a:rPr lang="en-GB" sz="1800" kern="0" dirty="0" smtClean="0"/>
              <a:t> and </a:t>
            </a:r>
            <a:r>
              <a:rPr lang="en-GB" sz="1800" b="1" dirty="0">
                <a:solidFill>
                  <a:srgbClr val="FF0000"/>
                </a:solidFill>
                <a:highlight>
                  <a:srgbClr val="00FF00"/>
                </a:highlight>
                <a:ea typeface="Times New Roman"/>
              </a:rPr>
              <a:t>ACTION</a:t>
            </a:r>
            <a:r>
              <a:rPr lang="en-GB" sz="1800" kern="0" dirty="0" smtClean="0"/>
              <a:t> are now in green. </a:t>
            </a:r>
            <a:r>
              <a:rPr lang="en-GB" sz="1800" i="1" kern="0" dirty="0" smtClean="0"/>
              <a:t>Please delete these rows if they are not required</a:t>
            </a:r>
          </a:p>
          <a:p>
            <a:pPr>
              <a:lnSpc>
                <a:spcPct val="115000"/>
              </a:lnSpc>
              <a:spcAft>
                <a:spcPts val="1000"/>
              </a:spcAft>
            </a:pPr>
            <a:r>
              <a:rPr lang="en-GB" sz="1800" b="1" dirty="0" smtClean="0">
                <a:solidFill>
                  <a:srgbClr val="FFFFFF"/>
                </a:solidFill>
                <a:highlight>
                  <a:srgbClr val="0000FF"/>
                </a:highlight>
                <a:ea typeface="Calibri"/>
              </a:rPr>
              <a:t>BLUE BOX</a:t>
            </a:r>
            <a:r>
              <a:rPr lang="en-GB" sz="1800" b="1" kern="0" dirty="0" smtClean="0"/>
              <a:t> - </a:t>
            </a:r>
            <a:r>
              <a:rPr lang="en-GB" sz="1800" kern="0" dirty="0" smtClean="0"/>
              <a:t>Please keep in your minutes</a:t>
            </a:r>
            <a:endParaRPr lang="en-GB" sz="1800" b="1" kern="0" dirty="0" smtClean="0"/>
          </a:p>
          <a:p>
            <a:pPr marL="0" indent="0">
              <a:buFontTx/>
              <a:buNone/>
            </a:pPr>
            <a:endParaRPr lang="en-GB" sz="1800" kern="0" dirty="0" smtClean="0"/>
          </a:p>
          <a:p>
            <a:endParaRPr lang="en-GB" sz="1800" kern="0" dirty="0"/>
          </a:p>
        </p:txBody>
      </p:sp>
      <p:pic>
        <p:nvPicPr>
          <p:cNvPr id="9" name="Content Placeholder 8" descr="Template - Autumn Term 2018 - Microsoft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860" t="17749" r="24295" b="4454"/>
          <a:stretch/>
        </p:blipFill>
        <p:spPr>
          <a:xfrm>
            <a:off x="5940152" y="2060848"/>
            <a:ext cx="2808312" cy="3759247"/>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556672" y="1724046"/>
            <a:ext cx="4968552" cy="66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r>
              <a:rPr lang="en-GB" sz="1800" b="1" kern="0" dirty="0" smtClean="0"/>
              <a:t>Check the minute “fits” and the date wasn’t passed before the meeting</a:t>
            </a:r>
          </a:p>
          <a:p>
            <a:endParaRPr lang="en-GB" sz="1800" kern="0" dirty="0" smtClean="0"/>
          </a:p>
          <a:p>
            <a:endParaRPr lang="en-GB" sz="1800" kern="0" dirty="0"/>
          </a:p>
        </p:txBody>
      </p:sp>
    </p:spTree>
    <p:extLst>
      <p:ext uri="{BB962C8B-B14F-4D97-AF65-F5344CB8AC3E}">
        <p14:creationId xmlns:p14="http://schemas.microsoft.com/office/powerpoint/2010/main" val="13924423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3"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92" y="763588"/>
            <a:ext cx="7772400" cy="865212"/>
          </a:xfrm>
        </p:spPr>
        <p:txBody>
          <a:bodyPr/>
          <a:lstStyle/>
          <a:p>
            <a:r>
              <a:rPr lang="en-GB" dirty="0" smtClean="0"/>
              <a:t>Headteacher’s Report </a:t>
            </a:r>
            <a:br>
              <a:rPr lang="en-GB" dirty="0" smtClean="0"/>
            </a:br>
            <a:endParaRPr lang="en-GB" dirty="0"/>
          </a:p>
        </p:txBody>
      </p:sp>
      <p:sp>
        <p:nvSpPr>
          <p:cNvPr id="3" name="Content Placeholder 2"/>
          <p:cNvSpPr>
            <a:spLocks noGrp="1"/>
          </p:cNvSpPr>
          <p:nvPr>
            <p:ph idx="1"/>
          </p:nvPr>
        </p:nvSpPr>
        <p:spPr>
          <a:xfrm>
            <a:off x="467544" y="1660802"/>
            <a:ext cx="7772400" cy="4114800"/>
          </a:xfrm>
        </p:spPr>
        <p:txBody>
          <a:bodyPr/>
          <a:lstStyle/>
          <a:p>
            <a:r>
              <a:rPr lang="en-GB" dirty="0" smtClean="0"/>
              <a:t>It is best practice that the Headteacher’s Report is circulated to governors and the Clerk prior to the meeting. </a:t>
            </a:r>
          </a:p>
          <a:p>
            <a:r>
              <a:rPr lang="en-GB" dirty="0" smtClean="0"/>
              <a:t>It is best practice for each Governor individually to email the Headteacher with at least one question or comment as well as asking for points for clarification regarding the information contained in the report prior to the meeting so that the Headteacher can answer the questions in the governing body meeting.</a:t>
            </a:r>
          </a:p>
          <a:p>
            <a:endParaRPr lang="en-GB" dirty="0" smtClean="0"/>
          </a:p>
          <a:p>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3957005088"/>
              </p:ext>
            </p:extLst>
          </p:nvPr>
        </p:nvGraphicFramePr>
        <p:xfrm>
          <a:off x="445843" y="5401921"/>
          <a:ext cx="1346448" cy="1136065"/>
        </p:xfrm>
        <a:graphic>
          <a:graphicData uri="http://schemas.openxmlformats.org/presentationml/2006/ole">
            <mc:AlternateContent xmlns:mc="http://schemas.openxmlformats.org/markup-compatibility/2006">
              <mc:Choice xmlns:v="urn:schemas-microsoft-com:vml" Requires="v">
                <p:oleObj spid="_x0000_s15382" name="Acrobat Document" showAsIcon="1" r:id="rId3" imgW="914400" imgH="771480" progId="Acrobat.Document.2017">
                  <p:embed/>
                </p:oleObj>
              </mc:Choice>
              <mc:Fallback>
                <p:oleObj name="Acrobat Document" showAsIcon="1" r:id="rId3" imgW="914400" imgH="771480" progId="Acrobat.Document.2017">
                  <p:embed/>
                  <p:pic>
                    <p:nvPicPr>
                      <p:cNvPr id="0" name=""/>
                      <p:cNvPicPr/>
                      <p:nvPr/>
                    </p:nvPicPr>
                    <p:blipFill>
                      <a:blip r:embed="rId4"/>
                      <a:stretch>
                        <a:fillRect/>
                      </a:stretch>
                    </p:blipFill>
                    <p:spPr>
                      <a:xfrm>
                        <a:off x="445843" y="5401921"/>
                        <a:ext cx="1346448" cy="113606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0312530"/>
              </p:ext>
            </p:extLst>
          </p:nvPr>
        </p:nvGraphicFramePr>
        <p:xfrm>
          <a:off x="1789411" y="5862722"/>
          <a:ext cx="1458009" cy="976359"/>
        </p:xfrm>
        <a:graphic>
          <a:graphicData uri="http://schemas.openxmlformats.org/presentationml/2006/ole">
            <mc:AlternateContent xmlns:mc="http://schemas.openxmlformats.org/markup-compatibility/2006">
              <mc:Choice xmlns:v="urn:schemas-microsoft-com:vml" Requires="v">
                <p:oleObj spid="_x0000_s15383" name="Acrobat Document" showAsIcon="1" r:id="rId5" imgW="914400" imgH="771480" progId="Acrobat.Document.2017">
                  <p:embed/>
                </p:oleObj>
              </mc:Choice>
              <mc:Fallback>
                <p:oleObj name="Acrobat Document" showAsIcon="1" r:id="rId5" imgW="914400" imgH="771480" progId="Acrobat.Document.2017">
                  <p:embed/>
                  <p:pic>
                    <p:nvPicPr>
                      <p:cNvPr id="0" name=""/>
                      <p:cNvPicPr/>
                      <p:nvPr/>
                    </p:nvPicPr>
                    <p:blipFill>
                      <a:blip r:embed="rId6"/>
                      <a:stretch>
                        <a:fillRect/>
                      </a:stretch>
                    </p:blipFill>
                    <p:spPr>
                      <a:xfrm>
                        <a:off x="1789411" y="5862722"/>
                        <a:ext cx="1458009" cy="97635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01453039"/>
              </p:ext>
            </p:extLst>
          </p:nvPr>
        </p:nvGraphicFramePr>
        <p:xfrm>
          <a:off x="3146722" y="5349107"/>
          <a:ext cx="2023127" cy="960248"/>
        </p:xfrm>
        <a:graphic>
          <a:graphicData uri="http://schemas.openxmlformats.org/presentationml/2006/ole">
            <mc:AlternateContent xmlns:mc="http://schemas.openxmlformats.org/markup-compatibility/2006">
              <mc:Choice xmlns:v="urn:schemas-microsoft-com:vml" Requires="v">
                <p:oleObj spid="_x0000_s15384" name="Acrobat Document" showAsIcon="1" r:id="rId7" imgW="914400" imgH="771480" progId="Acrobat.Document.2017">
                  <p:embed/>
                </p:oleObj>
              </mc:Choice>
              <mc:Fallback>
                <p:oleObj name="Acrobat Document" showAsIcon="1" r:id="rId7" imgW="914400" imgH="771480" progId="Acrobat.Document.2017">
                  <p:embed/>
                  <p:pic>
                    <p:nvPicPr>
                      <p:cNvPr id="0" name=""/>
                      <p:cNvPicPr/>
                      <p:nvPr/>
                    </p:nvPicPr>
                    <p:blipFill>
                      <a:blip r:embed="rId8"/>
                      <a:stretch>
                        <a:fillRect/>
                      </a:stretch>
                    </p:blipFill>
                    <p:spPr>
                      <a:xfrm>
                        <a:off x="3146722" y="5349107"/>
                        <a:ext cx="2023127" cy="96024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78027906"/>
              </p:ext>
            </p:extLst>
          </p:nvPr>
        </p:nvGraphicFramePr>
        <p:xfrm>
          <a:off x="5041591" y="5878680"/>
          <a:ext cx="1905807" cy="960401"/>
        </p:xfrm>
        <a:graphic>
          <a:graphicData uri="http://schemas.openxmlformats.org/presentationml/2006/ole">
            <mc:AlternateContent xmlns:mc="http://schemas.openxmlformats.org/markup-compatibility/2006">
              <mc:Choice xmlns:v="urn:schemas-microsoft-com:vml" Requires="v">
                <p:oleObj spid="_x0000_s15385" name="Acrobat Document" showAsIcon="1" r:id="rId9" imgW="914400" imgH="771480" progId="Acrobat.Document.2017">
                  <p:embed/>
                </p:oleObj>
              </mc:Choice>
              <mc:Fallback>
                <p:oleObj name="Acrobat Document" showAsIcon="1" r:id="rId9" imgW="914400" imgH="771480" progId="Acrobat.Document.2017">
                  <p:embed/>
                  <p:pic>
                    <p:nvPicPr>
                      <p:cNvPr id="0" name=""/>
                      <p:cNvPicPr/>
                      <p:nvPr/>
                    </p:nvPicPr>
                    <p:blipFill>
                      <a:blip r:embed="rId10"/>
                      <a:stretch>
                        <a:fillRect/>
                      </a:stretch>
                    </p:blipFill>
                    <p:spPr>
                      <a:xfrm>
                        <a:off x="5041591" y="5878680"/>
                        <a:ext cx="1905807" cy="960401"/>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68419217"/>
              </p:ext>
            </p:extLst>
          </p:nvPr>
        </p:nvGraphicFramePr>
        <p:xfrm>
          <a:off x="6964020" y="5332526"/>
          <a:ext cx="1635942" cy="950155"/>
        </p:xfrm>
        <a:graphic>
          <a:graphicData uri="http://schemas.openxmlformats.org/presentationml/2006/ole">
            <mc:AlternateContent xmlns:mc="http://schemas.openxmlformats.org/markup-compatibility/2006">
              <mc:Choice xmlns:v="urn:schemas-microsoft-com:vml" Requires="v">
                <p:oleObj spid="_x0000_s15386" name="Acrobat Document" showAsIcon="1" r:id="rId11" imgW="914400" imgH="771480" progId="Acrobat.Document.2017">
                  <p:embed/>
                </p:oleObj>
              </mc:Choice>
              <mc:Fallback>
                <p:oleObj name="Acrobat Document" showAsIcon="1" r:id="rId11" imgW="914400" imgH="771480" progId="Acrobat.Document.2017">
                  <p:embed/>
                  <p:pic>
                    <p:nvPicPr>
                      <p:cNvPr id="0" name=""/>
                      <p:cNvPicPr/>
                      <p:nvPr/>
                    </p:nvPicPr>
                    <p:blipFill>
                      <a:blip r:embed="rId12"/>
                      <a:stretch>
                        <a:fillRect/>
                      </a:stretch>
                    </p:blipFill>
                    <p:spPr>
                      <a:xfrm>
                        <a:off x="6964020" y="5332526"/>
                        <a:ext cx="1635942" cy="950155"/>
                      </a:xfrm>
                      <a:prstGeom prst="rect">
                        <a:avLst/>
                      </a:prstGeom>
                    </p:spPr>
                  </p:pic>
                </p:oleObj>
              </mc:Fallback>
            </mc:AlternateContent>
          </a:graphicData>
        </a:graphic>
      </p:graphicFrame>
    </p:spTree>
    <p:extLst>
      <p:ext uri="{BB962C8B-B14F-4D97-AF65-F5344CB8AC3E}">
        <p14:creationId xmlns:p14="http://schemas.microsoft.com/office/powerpoint/2010/main" val="1503855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2" presetClass="entr" presetSubtype="3"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9"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authority agenda item for </a:t>
            </a:r>
            <a:r>
              <a:rPr lang="en-GB" b="1" dirty="0">
                <a:solidFill>
                  <a:srgbClr val="FF0000"/>
                </a:solidFill>
              </a:rPr>
              <a:t>action</a:t>
            </a:r>
            <a:endParaRPr lang="en-GB" dirty="0">
              <a:solidFill>
                <a:srgbClr val="FF0000"/>
              </a:solidFill>
            </a:endParaRPr>
          </a:p>
        </p:txBody>
      </p:sp>
      <p:sp>
        <p:nvSpPr>
          <p:cNvPr id="3" name="Content Placeholder 2"/>
          <p:cNvSpPr>
            <a:spLocks noGrp="1"/>
          </p:cNvSpPr>
          <p:nvPr>
            <p:ph idx="1"/>
          </p:nvPr>
        </p:nvSpPr>
        <p:spPr>
          <a:xfrm>
            <a:off x="599753" y="2636912"/>
            <a:ext cx="7772400" cy="3040359"/>
          </a:xfrm>
        </p:spPr>
        <p:txBody>
          <a:bodyPr/>
          <a:lstStyle/>
          <a:p>
            <a:r>
              <a:rPr lang="en-GB" dirty="0" smtClean="0"/>
              <a:t>There must be an </a:t>
            </a:r>
            <a:r>
              <a:rPr lang="en-GB" sz="2800" b="1" dirty="0" smtClean="0">
                <a:solidFill>
                  <a:srgbClr val="FF0000"/>
                </a:solidFill>
              </a:rPr>
              <a:t>action</a:t>
            </a:r>
            <a:r>
              <a:rPr lang="en-GB" dirty="0" smtClean="0"/>
              <a:t> in the minutes!</a:t>
            </a:r>
          </a:p>
          <a:p>
            <a:endParaRPr lang="en-GB" dirty="0"/>
          </a:p>
          <a:p>
            <a:r>
              <a:rPr lang="en-GB" b="1" dirty="0" smtClean="0"/>
              <a:t>Remind</a:t>
            </a:r>
            <a:r>
              <a:rPr lang="en-GB" dirty="0" smtClean="0"/>
              <a:t> the Chair if the governors skip over it!!!</a:t>
            </a:r>
            <a:endParaRPr lang="en-GB" dirty="0"/>
          </a:p>
        </p:txBody>
      </p:sp>
    </p:spTree>
    <p:extLst>
      <p:ext uri="{BB962C8B-B14F-4D97-AF65-F5344CB8AC3E}">
        <p14:creationId xmlns:p14="http://schemas.microsoft.com/office/powerpoint/2010/main" val="1442066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Other Urgent Business at full Governing Body Meetings</a:t>
            </a:r>
            <a:endParaRPr lang="en-GB" dirty="0"/>
          </a:p>
        </p:txBody>
      </p:sp>
      <p:sp>
        <p:nvSpPr>
          <p:cNvPr id="3" name="Content Placeholder 2"/>
          <p:cNvSpPr>
            <a:spLocks noGrp="1"/>
          </p:cNvSpPr>
          <p:nvPr>
            <p:ph idx="1"/>
          </p:nvPr>
        </p:nvSpPr>
        <p:spPr>
          <a:xfrm>
            <a:off x="606901" y="2420888"/>
            <a:ext cx="7772400" cy="2232248"/>
          </a:xfrm>
        </p:spPr>
        <p:txBody>
          <a:bodyPr/>
          <a:lstStyle/>
          <a:p>
            <a:r>
              <a:rPr lang="en-GB" dirty="0" smtClean="0"/>
              <a:t>This should be agreed at the start of the meeting by the Chair and Governors.</a:t>
            </a:r>
          </a:p>
          <a:p>
            <a:endParaRPr lang="en-GB" dirty="0"/>
          </a:p>
          <a:p>
            <a:r>
              <a:rPr lang="en-GB" b="1" dirty="0" smtClean="0"/>
              <a:t>Clerks</a:t>
            </a:r>
            <a:r>
              <a:rPr lang="en-GB" dirty="0" smtClean="0"/>
              <a:t> should </a:t>
            </a:r>
            <a:r>
              <a:rPr lang="en-GB" b="1" dirty="0" smtClean="0"/>
              <a:t>remind</a:t>
            </a:r>
            <a:r>
              <a:rPr lang="en-GB" dirty="0" smtClean="0"/>
              <a:t> the Chair of this.</a:t>
            </a:r>
            <a:endParaRPr lang="en-GB" dirty="0"/>
          </a:p>
        </p:txBody>
      </p:sp>
    </p:spTree>
    <p:extLst>
      <p:ext uri="{BB962C8B-B14F-4D97-AF65-F5344CB8AC3E}">
        <p14:creationId xmlns:p14="http://schemas.microsoft.com/office/powerpoint/2010/main" val="51369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93638"/>
          </a:xfrm>
        </p:spPr>
        <p:txBody>
          <a:bodyPr/>
          <a:lstStyle/>
          <a:p>
            <a:r>
              <a:rPr lang="en-GB" dirty="0" smtClean="0"/>
              <a:t>Local authority agenda </a:t>
            </a:r>
            <a:r>
              <a:rPr lang="en-GB" dirty="0"/>
              <a:t>i</a:t>
            </a:r>
            <a:r>
              <a:rPr lang="en-GB" dirty="0" smtClean="0"/>
              <a:t>tem for </a:t>
            </a:r>
            <a:r>
              <a:rPr lang="en-GB" b="1" dirty="0" smtClean="0">
                <a:solidFill>
                  <a:srgbClr val="FF0000"/>
                </a:solidFill>
              </a:rPr>
              <a:t>action</a:t>
            </a:r>
            <a:endParaRPr lang="en-GB" b="1" dirty="0">
              <a:solidFill>
                <a:srgbClr val="FF0000"/>
              </a:solidFill>
            </a:endParaRPr>
          </a:p>
        </p:txBody>
      </p:sp>
      <p:sp>
        <p:nvSpPr>
          <p:cNvPr id="3" name="Content Placeholder 2"/>
          <p:cNvSpPr>
            <a:spLocks noGrp="1"/>
          </p:cNvSpPr>
          <p:nvPr>
            <p:ph idx="1"/>
          </p:nvPr>
        </p:nvSpPr>
        <p:spPr>
          <a:xfrm>
            <a:off x="395536" y="1426518"/>
            <a:ext cx="8496944" cy="2794570"/>
          </a:xfrm>
        </p:spPr>
        <p:txBody>
          <a:bodyPr/>
          <a:lstStyle/>
          <a:p>
            <a:r>
              <a:rPr lang="en-GB" b="1" dirty="0" smtClean="0"/>
              <a:t>Item 12.1 - School </a:t>
            </a:r>
            <a:r>
              <a:rPr lang="en-GB" b="1" dirty="0"/>
              <a:t>Admission Arrangements for Admissions in the Academic Year </a:t>
            </a:r>
            <a:r>
              <a:rPr lang="en-GB" b="1" dirty="0" smtClean="0"/>
              <a:t>2020/21</a:t>
            </a:r>
          </a:p>
          <a:p>
            <a:r>
              <a:rPr lang="en-GB" dirty="0" smtClean="0"/>
              <a:t>All </a:t>
            </a:r>
            <a:r>
              <a:rPr lang="en-GB" dirty="0"/>
              <a:t>governing bodies are asked to note the content of the briefing paper, “School Admission Arrangements September 2020” – Link to the document can be found at: </a:t>
            </a:r>
          </a:p>
          <a:p>
            <a:pPr marL="457200" lvl="1" indent="0">
              <a:buNone/>
            </a:pPr>
            <a:r>
              <a:rPr lang="en-GB" dirty="0" smtClean="0">
                <a:hlinkClick r:id="rId2"/>
              </a:rPr>
              <a:t>www.oldham.gov.uk/schooladmissionarrangements</a:t>
            </a:r>
            <a:r>
              <a:rPr lang="en-GB" dirty="0" smtClean="0"/>
              <a:t>  </a:t>
            </a:r>
            <a:endParaRPr lang="en-GB" dirty="0"/>
          </a:p>
          <a:p>
            <a:pPr marL="457200" lvl="1" indent="0">
              <a:buNone/>
            </a:pPr>
            <a:r>
              <a:rPr lang="en-GB" dirty="0" smtClean="0">
                <a:hlinkClick r:id="rId3"/>
              </a:rPr>
              <a:t>www.oldham.gov.uk/proformaadmissionarrangements</a:t>
            </a:r>
            <a:r>
              <a:rPr lang="en-GB" dirty="0" smtClean="0"/>
              <a:t> </a:t>
            </a:r>
          </a:p>
          <a:p>
            <a:pPr marL="457200" lvl="1" indent="0">
              <a:buNone/>
            </a:pPr>
            <a:r>
              <a:rPr lang="en-GB" sz="1100" dirty="0" smtClean="0"/>
              <a:t> </a:t>
            </a:r>
            <a:endParaRPr lang="en-GB" sz="1100" dirty="0"/>
          </a:p>
        </p:txBody>
      </p:sp>
      <p:sp>
        <p:nvSpPr>
          <p:cNvPr id="6" name="Rectangle 5"/>
          <p:cNvSpPr/>
          <p:nvPr/>
        </p:nvSpPr>
        <p:spPr>
          <a:xfrm>
            <a:off x="467544" y="4365104"/>
            <a:ext cx="8208912" cy="2246769"/>
          </a:xfrm>
          <a:prstGeom prst="rect">
            <a:avLst/>
          </a:prstGeom>
          <a:solidFill>
            <a:schemeClr val="accent5">
              <a:lumMod val="40000"/>
              <a:lumOff val="60000"/>
            </a:schemeClr>
          </a:solidFill>
        </p:spPr>
        <p:txBody>
          <a:bodyPr wrap="square">
            <a:spAutoFit/>
          </a:bodyPr>
          <a:lstStyle/>
          <a:p>
            <a:pPr marL="428625" lvl="1" indent="-342900">
              <a:buFont typeface="Wingdings" panose="05000000000000000000" pitchFamily="2" charset="2"/>
              <a:buChar char="Ø"/>
            </a:pPr>
            <a:r>
              <a:rPr lang="en-GB" sz="2000" dirty="0">
                <a:latin typeface="+mn-lt"/>
              </a:rPr>
              <a:t>The School Admissions Code December 2014 (The Code) clearly sets out the responsibilities of all admission authorities.  </a:t>
            </a:r>
          </a:p>
          <a:p>
            <a:pPr marL="428625" lvl="1" indent="-342900">
              <a:buFont typeface="Wingdings" panose="05000000000000000000" pitchFamily="2" charset="2"/>
              <a:buChar char="Ø"/>
            </a:pPr>
            <a:r>
              <a:rPr lang="en-GB" sz="2000" dirty="0">
                <a:latin typeface="+mn-lt"/>
              </a:rPr>
              <a:t>The Code has the force of law and imposes a number of mandatory requirements on the admission authorities of maintained schools, governing bodies and Local Authorities. </a:t>
            </a:r>
          </a:p>
          <a:p>
            <a:pPr marL="428625" lvl="1" indent="-342900">
              <a:buFont typeface="Wingdings" panose="05000000000000000000" pitchFamily="2" charset="2"/>
              <a:buChar char="Ø"/>
            </a:pPr>
            <a:r>
              <a:rPr lang="en-GB" sz="2000" dirty="0">
                <a:latin typeface="+mn-lt"/>
              </a:rPr>
              <a:t>Academies and Free Schools are required by their funding agreements to comply with the Code.</a:t>
            </a:r>
          </a:p>
        </p:txBody>
      </p:sp>
    </p:spTree>
    <p:extLst>
      <p:ext uri="{BB962C8B-B14F-4D97-AF65-F5344CB8AC3E}">
        <p14:creationId xmlns:p14="http://schemas.microsoft.com/office/powerpoint/2010/main" val="2684044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rgbClr val="FEFFF7"/>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93638"/>
          </a:xfrm>
        </p:spPr>
        <p:txBody>
          <a:bodyPr/>
          <a:lstStyle/>
          <a:p>
            <a:r>
              <a:rPr lang="en-GB" dirty="0" smtClean="0"/>
              <a:t>Local authority agenda </a:t>
            </a:r>
            <a:r>
              <a:rPr lang="en-GB" dirty="0"/>
              <a:t>i</a:t>
            </a:r>
            <a:r>
              <a:rPr lang="en-GB" dirty="0" smtClean="0"/>
              <a:t>tem for </a:t>
            </a:r>
            <a:r>
              <a:rPr lang="en-GB" b="1" dirty="0" smtClean="0">
                <a:solidFill>
                  <a:srgbClr val="FF0000"/>
                </a:solidFill>
              </a:rPr>
              <a:t>action</a:t>
            </a:r>
            <a:endParaRPr lang="en-GB" b="1" dirty="0">
              <a:solidFill>
                <a:srgbClr val="FF0000"/>
              </a:solidFill>
            </a:endParaRPr>
          </a:p>
        </p:txBody>
      </p:sp>
      <p:sp>
        <p:nvSpPr>
          <p:cNvPr id="3" name="Content Placeholder 2"/>
          <p:cNvSpPr>
            <a:spLocks noGrp="1"/>
          </p:cNvSpPr>
          <p:nvPr>
            <p:ph idx="1"/>
          </p:nvPr>
        </p:nvSpPr>
        <p:spPr>
          <a:xfrm>
            <a:off x="395536" y="1415852"/>
            <a:ext cx="8352928" cy="4968552"/>
          </a:xfrm>
        </p:spPr>
        <p:txBody>
          <a:bodyPr/>
          <a:lstStyle/>
          <a:p>
            <a:r>
              <a:rPr lang="en-GB" b="1" dirty="0"/>
              <a:t>Item 12.1 </a:t>
            </a:r>
            <a:r>
              <a:rPr lang="en-GB" b="1" dirty="0" smtClean="0"/>
              <a:t>- School </a:t>
            </a:r>
            <a:r>
              <a:rPr lang="en-GB" b="1" dirty="0"/>
              <a:t>Admission Arrangements for Admissions in the Academic Year </a:t>
            </a:r>
            <a:r>
              <a:rPr lang="en-GB" b="1" dirty="0" smtClean="0"/>
              <a:t>2020/21</a:t>
            </a:r>
          </a:p>
          <a:p>
            <a:pPr>
              <a:spcAft>
                <a:spcPts val="600"/>
              </a:spcAft>
            </a:pPr>
            <a:r>
              <a:rPr lang="en-GB" sz="2400" dirty="0" smtClean="0"/>
              <a:t>Governors </a:t>
            </a:r>
            <a:r>
              <a:rPr lang="en-GB" sz="2400" dirty="0"/>
              <a:t>of schools that are their own Admissions Authority and Academies/Free Schools are asked </a:t>
            </a:r>
            <a:r>
              <a:rPr lang="en-GB" sz="2400" dirty="0" smtClean="0"/>
              <a:t>to:</a:t>
            </a:r>
          </a:p>
          <a:p>
            <a:pPr marL="714375" indent="-352425">
              <a:buFont typeface="+mj-lt"/>
              <a:buAutoNum type="arabicPeriod"/>
            </a:pPr>
            <a:r>
              <a:rPr lang="en-GB" sz="2000" b="1" dirty="0" smtClean="0"/>
              <a:t>Notify</a:t>
            </a:r>
            <a:r>
              <a:rPr lang="en-GB" sz="2000" dirty="0" smtClean="0"/>
              <a:t> </a:t>
            </a:r>
            <a:r>
              <a:rPr lang="en-GB" sz="2000" dirty="0"/>
              <a:t>the </a:t>
            </a:r>
            <a:r>
              <a:rPr lang="en-GB" sz="2000" dirty="0" smtClean="0"/>
              <a:t>LA </a:t>
            </a:r>
            <a:r>
              <a:rPr lang="en-GB" sz="2000" dirty="0"/>
              <a:t>if changes are proposed to their published admission arrangements, including any proposed change to the PAN, or to notify the LA that no changes are to be proposed</a:t>
            </a:r>
            <a:r>
              <a:rPr lang="en-GB" sz="2000" dirty="0" smtClean="0"/>
              <a:t>.</a:t>
            </a:r>
          </a:p>
          <a:p>
            <a:pPr marL="714375" indent="-352425">
              <a:buFont typeface="+mj-lt"/>
              <a:buAutoNum type="arabicPeriod"/>
            </a:pPr>
            <a:r>
              <a:rPr lang="en-GB" sz="2000" b="1" dirty="0" smtClean="0"/>
              <a:t>Confirm</a:t>
            </a:r>
            <a:r>
              <a:rPr lang="en-GB" sz="2000" dirty="0" smtClean="0"/>
              <a:t> </a:t>
            </a:r>
            <a:r>
              <a:rPr lang="en-GB" sz="2000" dirty="0"/>
              <a:t>that they will be in a position to notify the LA no later than </a:t>
            </a:r>
            <a:r>
              <a:rPr lang="en-GB" sz="2000" b="1" dirty="0"/>
              <a:t>28 February 2019 </a:t>
            </a:r>
            <a:r>
              <a:rPr lang="en-GB" sz="2000" dirty="0"/>
              <a:t>of the full admission arrangements that will apply to admissions in the academic year </a:t>
            </a:r>
            <a:r>
              <a:rPr lang="en-GB" sz="2000" dirty="0" smtClean="0"/>
              <a:t>2020/21.</a:t>
            </a:r>
            <a:endParaRPr lang="en-GB" sz="2000" dirty="0"/>
          </a:p>
          <a:p>
            <a:pPr marL="714375" indent="-352425">
              <a:buFont typeface="+mj-lt"/>
              <a:buAutoNum type="arabicPeriod"/>
            </a:pPr>
            <a:r>
              <a:rPr lang="en-GB" sz="2000" b="1" dirty="0" smtClean="0"/>
              <a:t>Confirm</a:t>
            </a:r>
            <a:r>
              <a:rPr lang="en-GB" sz="2000" dirty="0" smtClean="0"/>
              <a:t> </a:t>
            </a:r>
            <a:r>
              <a:rPr lang="en-GB" sz="2000" dirty="0"/>
              <a:t>that they will be in a position to notify the LA no later than </a:t>
            </a:r>
            <a:r>
              <a:rPr lang="en-GB" sz="2000" b="1" dirty="0"/>
              <a:t>31 October 2019 </a:t>
            </a:r>
            <a:r>
              <a:rPr lang="en-GB" sz="2000" dirty="0"/>
              <a:t>if they intend to admit above their PAN in the admissions round commencing September 2019 for admission to school in September 2020.</a:t>
            </a:r>
          </a:p>
          <a:p>
            <a:endParaRPr lang="en-GB" sz="2000" dirty="0"/>
          </a:p>
        </p:txBody>
      </p:sp>
    </p:spTree>
    <p:extLst>
      <p:ext uri="{BB962C8B-B14F-4D97-AF65-F5344CB8AC3E}">
        <p14:creationId xmlns:p14="http://schemas.microsoft.com/office/powerpoint/2010/main" val="42794549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authority agenda item for </a:t>
            </a:r>
            <a:r>
              <a:rPr lang="en-GB" b="1" dirty="0">
                <a:solidFill>
                  <a:srgbClr val="FF0000"/>
                </a:solidFill>
              </a:rPr>
              <a:t>action</a:t>
            </a:r>
            <a:endParaRPr lang="en-GB" dirty="0">
              <a:solidFill>
                <a:srgbClr val="FF0000"/>
              </a:solidFill>
            </a:endParaRPr>
          </a:p>
        </p:txBody>
      </p:sp>
      <p:sp>
        <p:nvSpPr>
          <p:cNvPr id="3" name="Content Placeholder 2"/>
          <p:cNvSpPr>
            <a:spLocks noGrp="1"/>
          </p:cNvSpPr>
          <p:nvPr>
            <p:ph idx="1"/>
          </p:nvPr>
        </p:nvSpPr>
        <p:spPr>
          <a:xfrm>
            <a:off x="575766" y="1484784"/>
            <a:ext cx="8316714" cy="5256584"/>
          </a:xfrm>
        </p:spPr>
        <p:txBody>
          <a:bodyPr/>
          <a:lstStyle/>
          <a:p>
            <a:pPr>
              <a:spcAft>
                <a:spcPts val="1200"/>
              </a:spcAft>
            </a:pPr>
            <a:r>
              <a:rPr lang="en-GB" b="1" dirty="0"/>
              <a:t>Item </a:t>
            </a:r>
            <a:r>
              <a:rPr lang="en-GB" b="1" dirty="0" smtClean="0"/>
              <a:t>12.2 - Oversight </a:t>
            </a:r>
            <a:r>
              <a:rPr lang="en-GB" b="1" dirty="0"/>
              <a:t>of Work on </a:t>
            </a:r>
            <a:r>
              <a:rPr lang="en-GB" b="1" dirty="0" smtClean="0"/>
              <a:t>Prevent</a:t>
            </a:r>
          </a:p>
          <a:p>
            <a:pPr marL="542925" lvl="1" indent="-276225"/>
            <a:r>
              <a:rPr lang="en-GB" sz="2200" dirty="0"/>
              <a:t>All schools have a duty under the Counter-Terrorism and Security Act 2015 to give due regard to the need to prevent people from being drawn into terrorism in everything they do.  Schools have previously completed self-assessments of their response to the Prevent Duty</a:t>
            </a:r>
            <a:r>
              <a:rPr lang="en-GB" sz="2200" dirty="0" smtClean="0"/>
              <a:t>.</a:t>
            </a:r>
            <a:endParaRPr lang="en-GB" sz="2200" dirty="0"/>
          </a:p>
          <a:p>
            <a:pPr marL="542925" lvl="1" indent="-276225"/>
            <a:r>
              <a:rPr lang="en-GB" sz="2200" dirty="0" smtClean="0"/>
              <a:t>It </a:t>
            </a:r>
            <a:r>
              <a:rPr lang="en-GB" sz="2200" dirty="0"/>
              <a:t>is recommended that governors review their school’s Prevent self-assessment, including consideration of training needs for staff and governors.  </a:t>
            </a:r>
            <a:endParaRPr lang="en-GB" sz="2200" dirty="0" smtClean="0"/>
          </a:p>
          <a:p>
            <a:pPr marL="542925" lvl="1" indent="-276225"/>
            <a:r>
              <a:rPr lang="en-GB" sz="2200" dirty="0" smtClean="0"/>
              <a:t>They </a:t>
            </a:r>
            <a:r>
              <a:rPr lang="en-GB" sz="2200" dirty="0"/>
              <a:t>also need to have an oversight of any Prevent related concerns regarding the school (for example if there have been safeguarding referrals relating to Prevent).</a:t>
            </a:r>
          </a:p>
          <a:p>
            <a:endParaRPr lang="en-GB" dirty="0"/>
          </a:p>
        </p:txBody>
      </p:sp>
    </p:spTree>
    <p:extLst>
      <p:ext uri="{BB962C8B-B14F-4D97-AF65-F5344CB8AC3E}">
        <p14:creationId xmlns:p14="http://schemas.microsoft.com/office/powerpoint/2010/main" val="2916484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921252" cy="693638"/>
          </a:xfrm>
        </p:spPr>
        <p:txBody>
          <a:bodyPr/>
          <a:lstStyle/>
          <a:p>
            <a:r>
              <a:rPr lang="en-GB" dirty="0" smtClean="0"/>
              <a:t>Local authority agenda </a:t>
            </a:r>
            <a:r>
              <a:rPr lang="en-GB" dirty="0"/>
              <a:t>i</a:t>
            </a:r>
            <a:r>
              <a:rPr lang="en-GB" dirty="0" smtClean="0"/>
              <a:t>tem for </a:t>
            </a:r>
            <a:r>
              <a:rPr lang="en-GB" b="1" dirty="0" smtClean="0">
                <a:solidFill>
                  <a:srgbClr val="FF0000"/>
                </a:solidFill>
              </a:rPr>
              <a:t>information</a:t>
            </a:r>
            <a:endParaRPr lang="en-GB" b="1" dirty="0">
              <a:solidFill>
                <a:srgbClr val="FF0000"/>
              </a:solidFill>
            </a:endParaRPr>
          </a:p>
        </p:txBody>
      </p:sp>
      <p:sp>
        <p:nvSpPr>
          <p:cNvPr id="3" name="Content Placeholder 2"/>
          <p:cNvSpPr>
            <a:spLocks noGrp="1"/>
          </p:cNvSpPr>
          <p:nvPr>
            <p:ph idx="1"/>
          </p:nvPr>
        </p:nvSpPr>
        <p:spPr>
          <a:xfrm>
            <a:off x="611560" y="2132856"/>
            <a:ext cx="7993260" cy="4104456"/>
          </a:xfrm>
        </p:spPr>
        <p:txBody>
          <a:bodyPr/>
          <a:lstStyle/>
          <a:p>
            <a:r>
              <a:rPr lang="en-GB" b="1" dirty="0"/>
              <a:t>Schools Forum</a:t>
            </a:r>
          </a:p>
          <a:p>
            <a:pPr lvl="1"/>
            <a:r>
              <a:rPr lang="en-GB" sz="2400" dirty="0"/>
              <a:t>Governors are asked to access and note the summary papers outlining discussions </a:t>
            </a:r>
            <a:r>
              <a:rPr lang="en-GB" sz="2400" dirty="0" smtClean="0"/>
              <a:t>held </a:t>
            </a:r>
            <a:r>
              <a:rPr lang="en-GB" sz="2400" dirty="0"/>
              <a:t>at the meeting of the Schools Forum during the Summer term on 16 May 2018. </a:t>
            </a:r>
          </a:p>
          <a:p>
            <a:endParaRPr lang="en-GB" dirty="0"/>
          </a:p>
          <a:p>
            <a:r>
              <a:rPr lang="en-GB" dirty="0"/>
              <a:t>Link to the document: </a:t>
            </a:r>
            <a:r>
              <a:rPr lang="en-GB" u="sng" dirty="0">
                <a:hlinkClick r:id="rId2"/>
              </a:rPr>
              <a:t>https://www.oldham.gov.uk/schoolsforum</a:t>
            </a:r>
            <a:endParaRPr lang="en-GB" dirty="0"/>
          </a:p>
        </p:txBody>
      </p:sp>
    </p:spTree>
    <p:extLst>
      <p:ext uri="{BB962C8B-B14F-4D97-AF65-F5344CB8AC3E}">
        <p14:creationId xmlns:p14="http://schemas.microsoft.com/office/powerpoint/2010/main" val="3274921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11188" y="719138"/>
            <a:ext cx="8065268" cy="1143000"/>
          </a:xfrm>
        </p:spPr>
        <p:txBody>
          <a:bodyPr/>
          <a:lstStyle/>
          <a:p>
            <a:pPr eaLnBrk="1" hangingPunct="1"/>
            <a:r>
              <a:rPr lang="en-GB" altLang="en-US" dirty="0" smtClean="0"/>
              <a:t>Welcome and introductions</a:t>
            </a:r>
            <a:br>
              <a:rPr lang="en-GB" altLang="en-US" dirty="0" smtClean="0"/>
            </a:br>
            <a:r>
              <a:rPr lang="en-GB" altLang="en-US" sz="2400" dirty="0" smtClean="0">
                <a:solidFill>
                  <a:srgbClr val="007A87"/>
                </a:solidFill>
              </a:rPr>
              <a:t>Clerks Briefing </a:t>
            </a:r>
            <a:r>
              <a:rPr lang="en-GB" altLang="en-US" sz="2400" dirty="0" smtClean="0"/>
              <a:t>|</a:t>
            </a:r>
            <a:r>
              <a:rPr lang="en-GB" altLang="en-US" sz="2400" dirty="0" smtClean="0">
                <a:solidFill>
                  <a:srgbClr val="007A87"/>
                </a:solidFill>
              </a:rPr>
              <a:t> Tuesday 18 September 2018</a:t>
            </a:r>
            <a:br>
              <a:rPr lang="en-GB" altLang="en-US" sz="2400" dirty="0" smtClean="0">
                <a:solidFill>
                  <a:srgbClr val="007A87"/>
                </a:solidFill>
              </a:rPr>
            </a:br>
            <a:endParaRPr lang="en-GB" altLang="en-US" sz="2400" dirty="0" smtClean="0">
              <a:solidFill>
                <a:srgbClr val="007A87"/>
              </a:solidFill>
            </a:endParaRPr>
          </a:p>
        </p:txBody>
      </p:sp>
      <p:sp>
        <p:nvSpPr>
          <p:cNvPr id="4099" name="Rectangle 1027"/>
          <p:cNvSpPr>
            <a:spLocks noGrp="1" noChangeArrowheads="1"/>
          </p:cNvSpPr>
          <p:nvPr>
            <p:ph type="body" idx="1"/>
          </p:nvPr>
        </p:nvSpPr>
        <p:spPr/>
        <p:txBody>
          <a:bodyPr/>
          <a:lstStyle/>
          <a:p>
            <a:pPr eaLnBrk="1" hangingPunct="1">
              <a:defRPr/>
            </a:pPr>
            <a:r>
              <a:rPr lang="en-GB" altLang="en-US" b="1" dirty="0" smtClean="0"/>
              <a:t>Gerri Barry</a:t>
            </a:r>
            <a:r>
              <a:rPr lang="en-GB" altLang="en-US" dirty="0" smtClean="0"/>
              <a:t/>
            </a:r>
            <a:br>
              <a:rPr lang="en-GB" altLang="en-US" dirty="0" smtClean="0"/>
            </a:br>
            <a:r>
              <a:rPr lang="en-GB" altLang="en-US" dirty="0" smtClean="0"/>
              <a:t>Information and Advice Service Manager</a:t>
            </a:r>
          </a:p>
          <a:p>
            <a:pPr marL="0" indent="0" eaLnBrk="1" hangingPunct="1">
              <a:buNone/>
              <a:defRPr/>
            </a:pPr>
            <a:endParaRPr lang="en-GB" altLang="en-US" dirty="0"/>
          </a:p>
          <a:p>
            <a:pPr marL="0" indent="0" eaLnBrk="1" hangingPunct="1">
              <a:buFontTx/>
              <a:buNone/>
              <a:defRPr/>
            </a:pPr>
            <a:r>
              <a:rPr lang="en-GB" altLang="en-US" b="1" dirty="0" smtClean="0">
                <a:solidFill>
                  <a:srgbClr val="FF0000"/>
                </a:solidFill>
              </a:rPr>
              <a:t>PASSWORD PROTECTED WEBPAGES</a:t>
            </a:r>
          </a:p>
          <a:p>
            <a:pPr marL="0" indent="0" eaLnBrk="1" hangingPunct="1">
              <a:buFontTx/>
              <a:buNone/>
              <a:defRPr/>
            </a:pPr>
            <a:r>
              <a:rPr lang="en-GB" altLang="en-US" sz="2000" dirty="0" smtClean="0">
                <a:hlinkClick r:id="rId3"/>
              </a:rPr>
              <a:t>www.oldham.gov.uk/chairsofgovernors</a:t>
            </a:r>
            <a:endParaRPr lang="en-GB" altLang="en-US" sz="2000" dirty="0" smtClean="0"/>
          </a:p>
          <a:p>
            <a:pPr marL="0" indent="0" eaLnBrk="1" hangingPunct="1">
              <a:buFontTx/>
              <a:buNone/>
              <a:defRPr/>
            </a:pPr>
            <a:r>
              <a:rPr lang="en-GB" altLang="en-US" sz="2000" dirty="0" smtClean="0">
                <a:hlinkClick r:id="rId4"/>
              </a:rPr>
              <a:t>www.oldham.gov.uk/linkgovernor</a:t>
            </a:r>
            <a:endParaRPr lang="en-GB" altLang="en-US" sz="2000" dirty="0" smtClean="0"/>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4149080"/>
            <a:ext cx="4339023" cy="2592288"/>
          </a:xfrm>
          <a:prstGeom prst="rect">
            <a:avLst/>
          </a:prstGeom>
        </p:spPr>
      </p:pic>
    </p:spTree>
    <p:extLst>
      <p:ext uri="{BB962C8B-B14F-4D97-AF65-F5344CB8AC3E}">
        <p14:creationId xmlns:p14="http://schemas.microsoft.com/office/powerpoint/2010/main" val="1817093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fade">
                                      <p:cBhvr>
                                        <p:cTn id="18" dur="1000"/>
                                        <p:tgtEl>
                                          <p:spTgt spid="4099">
                                            <p:txEl>
                                              <p:pRg st="2" end="2"/>
                                            </p:txEl>
                                          </p:spTgt>
                                        </p:tgtEl>
                                      </p:cBhvr>
                                    </p:animEffect>
                                    <p:anim calcmode="lin" valueType="num">
                                      <p:cBhvr>
                                        <p:cTn id="19"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4099">
                                            <p:txEl>
                                              <p:pRg st="3" end="3"/>
                                            </p:txEl>
                                          </p:spTgt>
                                        </p:tgtEl>
                                        <p:attrNameLst>
                                          <p:attrName>style.visibility</p:attrName>
                                        </p:attrNameLst>
                                      </p:cBhvr>
                                      <p:to>
                                        <p:strVal val="visible"/>
                                      </p:to>
                                    </p:set>
                                    <p:animEffect transition="in" filter="fade">
                                      <p:cBhvr>
                                        <p:cTn id="24" dur="1000"/>
                                        <p:tgtEl>
                                          <p:spTgt spid="4099">
                                            <p:txEl>
                                              <p:pRg st="3" end="3"/>
                                            </p:txEl>
                                          </p:spTgt>
                                        </p:tgtEl>
                                      </p:cBhvr>
                                    </p:animEffect>
                                    <p:anim calcmode="lin" valueType="num">
                                      <p:cBhvr>
                                        <p:cTn id="25"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4099">
                                            <p:txEl>
                                              <p:pRg st="4" end="4"/>
                                            </p:txEl>
                                          </p:spTgt>
                                        </p:tgtEl>
                                        <p:attrNameLst>
                                          <p:attrName>style.visibility</p:attrName>
                                        </p:attrNameLst>
                                      </p:cBhvr>
                                      <p:to>
                                        <p:strVal val="visible"/>
                                      </p:to>
                                    </p:set>
                                    <p:animEffect transition="in" filter="fade">
                                      <p:cBhvr>
                                        <p:cTn id="30" dur="1000"/>
                                        <p:tgtEl>
                                          <p:spTgt spid="4099">
                                            <p:txEl>
                                              <p:pRg st="4" end="4"/>
                                            </p:txEl>
                                          </p:spTgt>
                                        </p:tgtEl>
                                      </p:cBhvr>
                                    </p:animEffect>
                                    <p:anim calcmode="lin" valueType="num">
                                      <p:cBhvr>
                                        <p:cTn id="31"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14" presetClass="entr" presetSubtype="1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randombar(horizont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83568" y="764704"/>
            <a:ext cx="7488832" cy="648072"/>
          </a:xfrm>
        </p:spPr>
        <p:txBody>
          <a:bodyPr/>
          <a:lstStyle/>
          <a:p>
            <a:pPr eaLnBrk="1" hangingPunct="1"/>
            <a:r>
              <a:rPr lang="en-GB" altLang="en-US" dirty="0" smtClean="0"/>
              <a:t>Clerks Update as an Agenda item</a:t>
            </a:r>
            <a:br>
              <a:rPr lang="en-GB" altLang="en-US" dirty="0" smtClean="0"/>
            </a:br>
            <a:endParaRPr lang="en-GB" altLang="en-US" sz="2400" dirty="0" smtClean="0">
              <a:solidFill>
                <a:srgbClr val="007A87"/>
              </a:solidFill>
            </a:endParaRPr>
          </a:p>
        </p:txBody>
      </p:sp>
      <p:sp>
        <p:nvSpPr>
          <p:cNvPr id="4099" name="Rectangle 1027"/>
          <p:cNvSpPr>
            <a:spLocks noGrp="1" noChangeArrowheads="1"/>
          </p:cNvSpPr>
          <p:nvPr>
            <p:ph type="body" idx="1"/>
          </p:nvPr>
        </p:nvSpPr>
        <p:spPr>
          <a:xfrm>
            <a:off x="395536" y="2060848"/>
            <a:ext cx="8280920" cy="3384376"/>
          </a:xfrm>
        </p:spPr>
        <p:txBody>
          <a:bodyPr/>
          <a:lstStyle/>
          <a:p>
            <a:pPr lvl="1">
              <a:spcAft>
                <a:spcPts val="1200"/>
              </a:spcAft>
              <a:buFont typeface="Arial" panose="020B0604020202020204" pitchFamily="34" charset="0"/>
              <a:buChar char="•"/>
              <a:defRPr/>
            </a:pPr>
            <a:r>
              <a:rPr lang="en-GB" altLang="en-US" sz="2400" dirty="0" smtClean="0"/>
              <a:t>Clerks </a:t>
            </a:r>
            <a:r>
              <a:rPr lang="en-GB" altLang="en-US" sz="2400" b="1" dirty="0" smtClean="0">
                <a:solidFill>
                  <a:srgbClr val="FF0000"/>
                </a:solidFill>
              </a:rPr>
              <a:t>must</a:t>
            </a:r>
            <a:r>
              <a:rPr lang="en-GB" altLang="en-US" sz="2400" dirty="0" smtClean="0"/>
              <a:t> </a:t>
            </a:r>
            <a:r>
              <a:rPr lang="en-GB" altLang="en-US" sz="2400" b="1" dirty="0" smtClean="0"/>
              <a:t>share any new updates that occur during the term </a:t>
            </a:r>
            <a:r>
              <a:rPr lang="en-GB" altLang="en-US" sz="2400" dirty="0" smtClean="0"/>
              <a:t>e.g. Appointment of a new Director of Education and Early Years etc.</a:t>
            </a:r>
          </a:p>
          <a:p>
            <a:pPr lvl="1">
              <a:spcAft>
                <a:spcPts val="1200"/>
              </a:spcAft>
              <a:buFont typeface="Arial" panose="020B0604020202020204" pitchFamily="34" charset="0"/>
              <a:buChar char="•"/>
              <a:defRPr/>
            </a:pPr>
            <a:r>
              <a:rPr lang="en-GB" altLang="en-US" sz="2400" dirty="0" smtClean="0"/>
              <a:t>Check your emails for updates</a:t>
            </a:r>
            <a:endParaRPr lang="en-GB" altLang="en-US" sz="2400" dirty="0"/>
          </a:p>
          <a:p>
            <a:pPr lvl="1">
              <a:spcAft>
                <a:spcPts val="1200"/>
              </a:spcAft>
              <a:buFont typeface="Arial" panose="020B0604020202020204" pitchFamily="34" charset="0"/>
              <a:buChar char="•"/>
              <a:defRPr/>
            </a:pPr>
            <a:r>
              <a:rPr lang="en-GB" altLang="en-US" sz="2400" dirty="0" smtClean="0"/>
              <a:t>Please make sure it is minuted</a:t>
            </a:r>
            <a:endParaRPr lang="en-GB" altLang="en-US" sz="2400" dirty="0"/>
          </a:p>
          <a:p>
            <a:pPr lvl="1">
              <a:spcAft>
                <a:spcPts val="1200"/>
              </a:spcAft>
              <a:buFont typeface="Arial" panose="020B0604020202020204" pitchFamily="34" charset="0"/>
              <a:buChar char="•"/>
              <a:defRPr/>
            </a:pPr>
            <a:endParaRPr lang="en-GB" altLang="en-US" sz="2400" dirty="0" smtClean="0"/>
          </a:p>
          <a:p>
            <a:pPr lvl="1">
              <a:spcAft>
                <a:spcPts val="1200"/>
              </a:spcAft>
              <a:buFont typeface="Arial" panose="020B0604020202020204" pitchFamily="34" charset="0"/>
              <a:buChar char="•"/>
              <a:defRPr/>
            </a:pPr>
            <a:endParaRPr lang="en-GB" altLang="en-US" sz="2400" dirty="0"/>
          </a:p>
          <a:p>
            <a:pPr marL="457200" lvl="1" indent="0">
              <a:spcAft>
                <a:spcPts val="1200"/>
              </a:spcAft>
              <a:buNone/>
              <a:defRPr/>
            </a:pPr>
            <a:endParaRPr lang="en-GB" altLang="en-US" sz="2400" dirty="0"/>
          </a:p>
        </p:txBody>
      </p:sp>
      <p:sp>
        <p:nvSpPr>
          <p:cNvPr id="2" name="Rounded Rectangle 1"/>
          <p:cNvSpPr/>
          <p:nvPr/>
        </p:nvSpPr>
        <p:spPr>
          <a:xfrm rot="21200656">
            <a:off x="1655676" y="5128322"/>
            <a:ext cx="5760640" cy="792088"/>
          </a:xfrm>
          <a:prstGeom prst="roundRect">
            <a:avLst/>
          </a:prstGeom>
          <a:solidFill>
            <a:srgbClr val="CC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rgbClr val="FF0000"/>
                </a:solidFill>
              </a:rPr>
              <a:t>This is important!</a:t>
            </a:r>
            <a:endParaRPr lang="en-GB" sz="4000" b="1" dirty="0">
              <a:solidFill>
                <a:srgbClr val="FF0000"/>
              </a:solidFill>
            </a:endParaRPr>
          </a:p>
        </p:txBody>
      </p:sp>
    </p:spTree>
    <p:extLst>
      <p:ext uri="{BB962C8B-B14F-4D97-AF65-F5344CB8AC3E}">
        <p14:creationId xmlns:p14="http://schemas.microsoft.com/office/powerpoint/2010/main" val="7884954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fade">
                                      <p:cBhvr>
                                        <p:cTn id="13" dur="1000"/>
                                        <p:tgtEl>
                                          <p:spTgt spid="4099">
                                            <p:txEl>
                                              <p:pRg st="0" end="0"/>
                                            </p:txEl>
                                          </p:spTgt>
                                        </p:tgtEl>
                                      </p:cBhvr>
                                    </p:animEffect>
                                    <p:anim calcmode="lin" valueType="num">
                                      <p:cBhvr>
                                        <p:cTn id="14"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fade">
                                      <p:cBhvr>
                                        <p:cTn id="18" dur="1000"/>
                                        <p:tgtEl>
                                          <p:spTgt spid="4099">
                                            <p:txEl>
                                              <p:pRg st="1" end="1"/>
                                            </p:txEl>
                                          </p:spTgt>
                                        </p:tgtEl>
                                      </p:cBhvr>
                                    </p:animEffect>
                                    <p:anim calcmode="lin" valueType="num">
                                      <p:cBhvr>
                                        <p:cTn id="19"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099">
                                            <p:txEl>
                                              <p:pRg st="1" end="1"/>
                                            </p:txEl>
                                          </p:spTgt>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fade">
                                      <p:cBhvr>
                                        <p:cTn id="23" dur="1000"/>
                                        <p:tgtEl>
                                          <p:spTgt spid="4099">
                                            <p:txEl>
                                              <p:pRg st="2" end="2"/>
                                            </p:txEl>
                                          </p:spTgt>
                                        </p:tgtEl>
                                      </p:cBhvr>
                                    </p:animEffect>
                                    <p:anim calcmode="lin" valueType="num">
                                      <p:cBhvr>
                                        <p:cTn id="24"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6" presetClass="emph" presetSubtype="0" fill="hold" grpId="0" nodeType="afterEffect">
                                  <p:stCondLst>
                                    <p:cond delay="0"/>
                                  </p:stCondLst>
                                  <p:childTnLst>
                                    <p:animScale>
                                      <p:cBhvr>
                                        <p:cTn id="2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099" grpId="0" build="p"/>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 attendance </a:t>
            </a:r>
            <a:r>
              <a:rPr lang="en-GB" smtClean="0"/>
              <a:t>register </a:t>
            </a:r>
            <a:endParaRPr lang="en-GB" dirty="0"/>
          </a:p>
        </p:txBody>
      </p:sp>
      <p:sp>
        <p:nvSpPr>
          <p:cNvPr id="3" name="Content Placeholder 2"/>
          <p:cNvSpPr>
            <a:spLocks noGrp="1"/>
          </p:cNvSpPr>
          <p:nvPr>
            <p:ph idx="1"/>
          </p:nvPr>
        </p:nvSpPr>
        <p:spPr>
          <a:xfrm>
            <a:off x="251520" y="1587186"/>
            <a:ext cx="4907058" cy="4794141"/>
          </a:xfrm>
        </p:spPr>
        <p:txBody>
          <a:bodyPr/>
          <a:lstStyle/>
          <a:p>
            <a:r>
              <a:rPr lang="en-GB" dirty="0" smtClean="0"/>
              <a:t>Check with </a:t>
            </a:r>
            <a:r>
              <a:rPr lang="en-GB" dirty="0"/>
              <a:t>Chairs before the start of the meeting</a:t>
            </a:r>
            <a:r>
              <a:rPr lang="en-GB" dirty="0" smtClean="0"/>
              <a:t>.</a:t>
            </a:r>
            <a:endParaRPr lang="en-GB" dirty="0"/>
          </a:p>
          <a:p>
            <a:pPr marL="342900" lvl="1" indent="-342900">
              <a:buFontTx/>
              <a:buChar char="•"/>
            </a:pPr>
            <a:r>
              <a:rPr lang="en-GB" sz="2400" b="1" dirty="0" smtClean="0">
                <a:ln>
                  <a:solidFill>
                    <a:srgbClr val="92D050"/>
                  </a:solidFill>
                </a:ln>
                <a:solidFill>
                  <a:schemeClr val="tx1"/>
                </a:solidFill>
                <a:effectLst>
                  <a:outerShdw blurRad="50800" dist="50800" dir="5400000" algn="ctr" rotWithShape="0">
                    <a:srgbClr val="FFFF00"/>
                  </a:outerShdw>
                </a:effectLst>
              </a:rPr>
              <a:t>Highlight</a:t>
            </a:r>
            <a:r>
              <a:rPr lang="en-GB" sz="2400" b="1" dirty="0" smtClean="0">
                <a:ln>
                  <a:solidFill>
                    <a:srgbClr val="92D050"/>
                  </a:solidFill>
                </a:ln>
                <a:effectLst>
                  <a:outerShdw blurRad="50800" dist="50800" dir="5400000" algn="ctr" rotWithShape="0">
                    <a:srgbClr val="FFFF00"/>
                  </a:outerShdw>
                </a:effectLst>
              </a:rPr>
              <a:t> </a:t>
            </a:r>
            <a:r>
              <a:rPr lang="en-GB" sz="2400" b="1" dirty="0" smtClean="0">
                <a:ln>
                  <a:solidFill>
                    <a:srgbClr val="92D050"/>
                  </a:solidFill>
                </a:ln>
                <a:solidFill>
                  <a:sysClr val="windowText" lastClr="000000"/>
                </a:solidFill>
                <a:effectLst>
                  <a:outerShdw blurRad="38100" dist="38100" dir="2700000" algn="tl">
                    <a:srgbClr val="000000">
                      <a:alpha val="43137"/>
                    </a:srgbClr>
                  </a:outerShdw>
                </a:effectLst>
              </a:rPr>
              <a:t>Missing information</a:t>
            </a:r>
          </a:p>
          <a:p>
            <a:pPr marL="622300" lvl="1" indent="-266700"/>
            <a:r>
              <a:rPr lang="en-GB" dirty="0">
                <a:effectLst>
                  <a:glow rad="63500">
                    <a:schemeClr val="accent1">
                      <a:satMod val="175000"/>
                      <a:alpha val="40000"/>
                    </a:schemeClr>
                  </a:glow>
                </a:effectLst>
              </a:rPr>
              <a:t>Job Titles</a:t>
            </a:r>
            <a:r>
              <a:rPr lang="en-GB" dirty="0"/>
              <a:t> </a:t>
            </a:r>
            <a:endParaRPr lang="en-GB" dirty="0" smtClean="0"/>
          </a:p>
          <a:p>
            <a:pPr marL="622300" lvl="1" indent="-266700"/>
            <a:r>
              <a:rPr lang="en-GB" dirty="0" smtClean="0"/>
              <a:t>Terms of Office coming to an end</a:t>
            </a:r>
          </a:p>
          <a:p>
            <a:pPr marL="622300" lvl="1" indent="-266700"/>
            <a:r>
              <a:rPr lang="en-GB" dirty="0" smtClean="0">
                <a:effectLst>
                  <a:glow rad="63500">
                    <a:schemeClr val="accent6">
                      <a:satMod val="175000"/>
                      <a:alpha val="40000"/>
                    </a:schemeClr>
                  </a:glow>
                </a:effectLst>
              </a:rPr>
              <a:t>Vacant Posts</a:t>
            </a:r>
          </a:p>
          <a:p>
            <a:pPr marL="622300" lvl="1" indent="-266700"/>
            <a:r>
              <a:rPr lang="en-GB" dirty="0" smtClean="0"/>
              <a:t>Governors who have not attended since last year</a:t>
            </a:r>
          </a:p>
          <a:p>
            <a:pPr marL="622300" lvl="1" indent="-266700"/>
            <a:r>
              <a:rPr lang="en-GB" dirty="0" smtClean="0"/>
              <a:t>Any other errors</a:t>
            </a:r>
          </a:p>
          <a:p>
            <a:pPr marL="622300" lvl="1" indent="-266700"/>
            <a:endParaRPr lang="en-GB" dirty="0" smtClean="0"/>
          </a:p>
          <a:p>
            <a:r>
              <a:rPr lang="en-GB" dirty="0" smtClean="0">
                <a:solidFill>
                  <a:srgbClr val="FF0000"/>
                </a:solidFill>
              </a:rPr>
              <a:t>NEW ADDITION </a:t>
            </a:r>
            <a:r>
              <a:rPr lang="en-GB" dirty="0" smtClean="0"/>
              <a:t>– meeting ‘start’ and ‘end’ times</a:t>
            </a:r>
            <a:endParaRPr lang="en-GB" dirty="0"/>
          </a:p>
          <a:p>
            <a:endParaRPr lang="en-GB"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313" y="1441106"/>
            <a:ext cx="3877918" cy="5086300"/>
          </a:xfrm>
          <a:prstGeom prst="rect">
            <a:avLst/>
          </a:prstGeom>
          <a:ln w="28575">
            <a:solidFill>
              <a:srgbClr val="007A87"/>
            </a:solidFill>
          </a:ln>
          <a:effectLst>
            <a:outerShdw blurRad="292100" dist="139700" dir="2700000" algn="tl" rotWithShape="0">
              <a:srgbClr val="333333">
                <a:alpha val="65000"/>
              </a:srgbClr>
            </a:outerShdw>
          </a:effectLst>
        </p:spPr>
      </p:pic>
      <p:sp>
        <p:nvSpPr>
          <p:cNvPr id="11" name="Oval 10"/>
          <p:cNvSpPr/>
          <p:nvPr/>
        </p:nvSpPr>
        <p:spPr>
          <a:xfrm>
            <a:off x="6189551" y="2785510"/>
            <a:ext cx="180020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2659380" y="3703320"/>
            <a:ext cx="3909060" cy="1981209"/>
          </a:xfrm>
          <a:custGeom>
            <a:avLst/>
            <a:gdLst>
              <a:gd name="connsiteX0" fmla="*/ 0 w 3909060"/>
              <a:gd name="connsiteY0" fmla="*/ 0 h 1981209"/>
              <a:gd name="connsiteX1" fmla="*/ 2286000 w 3909060"/>
              <a:gd name="connsiteY1" fmla="*/ 304800 h 1981209"/>
              <a:gd name="connsiteX2" fmla="*/ 2209800 w 3909060"/>
              <a:gd name="connsiteY2" fmla="*/ 1767840 h 1981209"/>
              <a:gd name="connsiteX3" fmla="*/ 3909060 w 3909060"/>
              <a:gd name="connsiteY3" fmla="*/ 1943100 h 1981209"/>
            </a:gdLst>
            <a:ahLst/>
            <a:cxnLst>
              <a:cxn ang="0">
                <a:pos x="connsiteX0" y="connsiteY0"/>
              </a:cxn>
              <a:cxn ang="0">
                <a:pos x="connsiteX1" y="connsiteY1"/>
              </a:cxn>
              <a:cxn ang="0">
                <a:pos x="connsiteX2" y="connsiteY2"/>
              </a:cxn>
              <a:cxn ang="0">
                <a:pos x="connsiteX3" y="connsiteY3"/>
              </a:cxn>
            </a:cxnLst>
            <a:rect l="l" t="t" r="r" b="b"/>
            <a:pathLst>
              <a:path w="3909060" h="1981209">
                <a:moveTo>
                  <a:pt x="0" y="0"/>
                </a:moveTo>
                <a:cubicBezTo>
                  <a:pt x="958850" y="5080"/>
                  <a:pt x="1917700" y="10160"/>
                  <a:pt x="2286000" y="304800"/>
                </a:cubicBezTo>
                <a:cubicBezTo>
                  <a:pt x="2654300" y="599440"/>
                  <a:pt x="1939290" y="1494790"/>
                  <a:pt x="2209800" y="1767840"/>
                </a:cubicBezTo>
                <a:cubicBezTo>
                  <a:pt x="2480310" y="2040890"/>
                  <a:pt x="3194685" y="1991995"/>
                  <a:pt x="3909060" y="1943100"/>
                </a:cubicBezTo>
              </a:path>
            </a:pathLst>
          </a:custGeom>
          <a:noFill/>
          <a:ln w="38100">
            <a:solidFill>
              <a:srgbClr val="FF339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2197425" y="3015069"/>
            <a:ext cx="3032760" cy="1398288"/>
          </a:xfrm>
          <a:custGeom>
            <a:avLst/>
            <a:gdLst>
              <a:gd name="connsiteX0" fmla="*/ 0 w 3909060"/>
              <a:gd name="connsiteY0" fmla="*/ 0 h 1981209"/>
              <a:gd name="connsiteX1" fmla="*/ 2286000 w 3909060"/>
              <a:gd name="connsiteY1" fmla="*/ 304800 h 1981209"/>
              <a:gd name="connsiteX2" fmla="*/ 2209800 w 3909060"/>
              <a:gd name="connsiteY2" fmla="*/ 1767840 h 1981209"/>
              <a:gd name="connsiteX3" fmla="*/ 3909060 w 3909060"/>
              <a:gd name="connsiteY3" fmla="*/ 1943100 h 1981209"/>
              <a:gd name="connsiteX0" fmla="*/ 0 w 3909060"/>
              <a:gd name="connsiteY0" fmla="*/ 52943 h 2043563"/>
              <a:gd name="connsiteX1" fmla="*/ 2689860 w 3909060"/>
              <a:gd name="connsiteY1" fmla="*/ 167243 h 2043563"/>
              <a:gd name="connsiteX2" fmla="*/ 2209800 w 3909060"/>
              <a:gd name="connsiteY2" fmla="*/ 1820783 h 2043563"/>
              <a:gd name="connsiteX3" fmla="*/ 3909060 w 3909060"/>
              <a:gd name="connsiteY3" fmla="*/ 1996043 h 2043563"/>
              <a:gd name="connsiteX0" fmla="*/ 0 w 3909060"/>
              <a:gd name="connsiteY0" fmla="*/ 27647 h 1976005"/>
              <a:gd name="connsiteX1" fmla="*/ 2689860 w 3909060"/>
              <a:gd name="connsiteY1" fmla="*/ 141947 h 1976005"/>
              <a:gd name="connsiteX2" fmla="*/ 2712720 w 3909060"/>
              <a:gd name="connsiteY2" fmla="*/ 1414487 h 1976005"/>
              <a:gd name="connsiteX3" fmla="*/ 3909060 w 3909060"/>
              <a:gd name="connsiteY3" fmla="*/ 1970747 h 1976005"/>
              <a:gd name="connsiteX0" fmla="*/ 0 w 3032760"/>
              <a:gd name="connsiteY0" fmla="*/ 27647 h 1523586"/>
              <a:gd name="connsiteX1" fmla="*/ 2689860 w 3032760"/>
              <a:gd name="connsiteY1" fmla="*/ 141947 h 1523586"/>
              <a:gd name="connsiteX2" fmla="*/ 2712720 w 3032760"/>
              <a:gd name="connsiteY2" fmla="*/ 1414487 h 1523586"/>
              <a:gd name="connsiteX3" fmla="*/ 3032760 w 3032760"/>
              <a:gd name="connsiteY3" fmla="*/ 1422107 h 1523586"/>
              <a:gd name="connsiteX0" fmla="*/ 0 w 3032760"/>
              <a:gd name="connsiteY0" fmla="*/ 0 h 1398431"/>
              <a:gd name="connsiteX1" fmla="*/ 2689860 w 3032760"/>
              <a:gd name="connsiteY1" fmla="*/ 114300 h 1398431"/>
              <a:gd name="connsiteX2" fmla="*/ 2849880 w 3032760"/>
              <a:gd name="connsiteY2" fmla="*/ 815340 h 1398431"/>
              <a:gd name="connsiteX3" fmla="*/ 3032760 w 3032760"/>
              <a:gd name="connsiteY3" fmla="*/ 1394460 h 1398431"/>
              <a:gd name="connsiteX0" fmla="*/ 0 w 3032760"/>
              <a:gd name="connsiteY0" fmla="*/ 0 h 1399496"/>
              <a:gd name="connsiteX1" fmla="*/ 2689860 w 3032760"/>
              <a:gd name="connsiteY1" fmla="*/ 114300 h 1399496"/>
              <a:gd name="connsiteX2" fmla="*/ 2849880 w 3032760"/>
              <a:gd name="connsiteY2" fmla="*/ 815340 h 1399496"/>
              <a:gd name="connsiteX3" fmla="*/ 3032760 w 3032760"/>
              <a:gd name="connsiteY3" fmla="*/ 1394460 h 1399496"/>
              <a:gd name="connsiteX0" fmla="*/ 0 w 3032760"/>
              <a:gd name="connsiteY0" fmla="*/ 0 h 1399198"/>
              <a:gd name="connsiteX1" fmla="*/ 2689860 w 3032760"/>
              <a:gd name="connsiteY1" fmla="*/ 114300 h 1399198"/>
              <a:gd name="connsiteX2" fmla="*/ 2781300 w 3032760"/>
              <a:gd name="connsiteY2" fmla="*/ 792480 h 1399198"/>
              <a:gd name="connsiteX3" fmla="*/ 3032760 w 3032760"/>
              <a:gd name="connsiteY3" fmla="*/ 1394460 h 1399198"/>
              <a:gd name="connsiteX0" fmla="*/ 0 w 3032760"/>
              <a:gd name="connsiteY0" fmla="*/ 0 h 1399198"/>
              <a:gd name="connsiteX1" fmla="*/ 2689860 w 3032760"/>
              <a:gd name="connsiteY1" fmla="*/ 114300 h 1399198"/>
              <a:gd name="connsiteX2" fmla="*/ 2781300 w 3032760"/>
              <a:gd name="connsiteY2" fmla="*/ 792480 h 1399198"/>
              <a:gd name="connsiteX3" fmla="*/ 3032760 w 3032760"/>
              <a:gd name="connsiteY3" fmla="*/ 1394460 h 1399198"/>
              <a:gd name="connsiteX0" fmla="*/ 0 w 3032760"/>
              <a:gd name="connsiteY0" fmla="*/ 0 h 1398288"/>
              <a:gd name="connsiteX1" fmla="*/ 2689860 w 3032760"/>
              <a:gd name="connsiteY1" fmla="*/ 114300 h 1398288"/>
              <a:gd name="connsiteX2" fmla="*/ 2842260 w 3032760"/>
              <a:gd name="connsiteY2" fmla="*/ 701040 h 1398288"/>
              <a:gd name="connsiteX3" fmla="*/ 3032760 w 3032760"/>
              <a:gd name="connsiteY3" fmla="*/ 1394460 h 1398288"/>
            </a:gdLst>
            <a:ahLst/>
            <a:cxnLst>
              <a:cxn ang="0">
                <a:pos x="connsiteX0" y="connsiteY0"/>
              </a:cxn>
              <a:cxn ang="0">
                <a:pos x="connsiteX1" y="connsiteY1"/>
              </a:cxn>
              <a:cxn ang="0">
                <a:pos x="connsiteX2" y="connsiteY2"/>
              </a:cxn>
              <a:cxn ang="0">
                <a:pos x="connsiteX3" y="connsiteY3"/>
              </a:cxn>
            </a:cxnLst>
            <a:rect l="l" t="t" r="r" b="b"/>
            <a:pathLst>
              <a:path w="3032760" h="1398288">
                <a:moveTo>
                  <a:pt x="0" y="0"/>
                </a:moveTo>
                <a:cubicBezTo>
                  <a:pt x="958850" y="5080"/>
                  <a:pt x="2216150" y="-2540"/>
                  <a:pt x="2689860" y="114300"/>
                </a:cubicBezTo>
                <a:cubicBezTo>
                  <a:pt x="3163570" y="231140"/>
                  <a:pt x="2937510" y="388620"/>
                  <a:pt x="2842260" y="701040"/>
                </a:cubicBezTo>
                <a:cubicBezTo>
                  <a:pt x="2747010" y="1013460"/>
                  <a:pt x="2318385" y="1443355"/>
                  <a:pt x="3032760" y="1394460"/>
                </a:cubicBez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2994660" y="2918685"/>
            <a:ext cx="3086100" cy="2491515"/>
          </a:xfrm>
          <a:custGeom>
            <a:avLst/>
            <a:gdLst>
              <a:gd name="connsiteX0" fmla="*/ 0 w 3086100"/>
              <a:gd name="connsiteY0" fmla="*/ 2491515 h 2491515"/>
              <a:gd name="connsiteX1" fmla="*/ 1851660 w 3086100"/>
              <a:gd name="connsiteY1" fmla="*/ 1630455 h 2491515"/>
              <a:gd name="connsiteX2" fmla="*/ 1859280 w 3086100"/>
              <a:gd name="connsiteY2" fmla="*/ 182655 h 2491515"/>
              <a:gd name="connsiteX3" fmla="*/ 3086100 w 3086100"/>
              <a:gd name="connsiteY3" fmla="*/ 68355 h 2491515"/>
            </a:gdLst>
            <a:ahLst/>
            <a:cxnLst>
              <a:cxn ang="0">
                <a:pos x="connsiteX0" y="connsiteY0"/>
              </a:cxn>
              <a:cxn ang="0">
                <a:pos x="connsiteX1" y="connsiteY1"/>
              </a:cxn>
              <a:cxn ang="0">
                <a:pos x="connsiteX2" y="connsiteY2"/>
              </a:cxn>
              <a:cxn ang="0">
                <a:pos x="connsiteX3" y="connsiteY3"/>
              </a:cxn>
            </a:cxnLst>
            <a:rect l="l" t="t" r="r" b="b"/>
            <a:pathLst>
              <a:path w="3086100" h="2491515">
                <a:moveTo>
                  <a:pt x="0" y="2491515"/>
                </a:moveTo>
                <a:cubicBezTo>
                  <a:pt x="770890" y="2253390"/>
                  <a:pt x="1541780" y="2015265"/>
                  <a:pt x="1851660" y="1630455"/>
                </a:cubicBezTo>
                <a:cubicBezTo>
                  <a:pt x="2161540" y="1245645"/>
                  <a:pt x="1653540" y="443005"/>
                  <a:pt x="1859280" y="182655"/>
                </a:cubicBezTo>
                <a:cubicBezTo>
                  <a:pt x="2065020" y="-77695"/>
                  <a:pt x="2575560" y="-4670"/>
                  <a:pt x="3086100" y="68355"/>
                </a:cubicBezTo>
              </a:path>
            </a:pathLst>
          </a:custGeom>
          <a:noFill/>
          <a:ln w="38100">
            <a:solidFill>
              <a:srgbClr val="0C37EE"/>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2254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21"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heel(1)">
                                      <p:cBhvr>
                                        <p:cTn id="61" dur="2000"/>
                                        <p:tgtEl>
                                          <p:spTgt spid="11"/>
                                        </p:tgtEl>
                                      </p:cBhvr>
                                    </p:animEffect>
                                  </p:childTnLst>
                                </p:cTn>
                              </p:par>
                            </p:childTnLst>
                          </p:cTn>
                        </p:par>
                        <p:par>
                          <p:cTn id="62" fill="hold">
                            <p:stCondLst>
                              <p:cond delay="10500"/>
                            </p:stCondLst>
                            <p:childTnLst>
                              <p:par>
                                <p:cTn id="63" presetID="21" presetClass="entr" presetSubtype="1"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heel(1)">
                                      <p:cBhvr>
                                        <p:cTn id="65" dur="2000"/>
                                        <p:tgtEl>
                                          <p:spTgt spid="20"/>
                                        </p:tgtEl>
                                      </p:cBhvr>
                                    </p:animEffect>
                                  </p:childTnLst>
                                </p:cTn>
                              </p:par>
                            </p:childTnLst>
                          </p:cTn>
                        </p:par>
                        <p:par>
                          <p:cTn id="66" fill="hold">
                            <p:stCondLst>
                              <p:cond delay="12500"/>
                            </p:stCondLst>
                            <p:childTnLst>
                              <p:par>
                                <p:cTn id="67" presetID="21" presetClass="entr" presetSubtype="1"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heel(1)">
                                      <p:cBhvr>
                                        <p:cTn id="69" dur="2000"/>
                                        <p:tgtEl>
                                          <p:spTgt spid="19"/>
                                        </p:tgtEl>
                                      </p:cBhvr>
                                    </p:animEffect>
                                  </p:childTnLst>
                                </p:cTn>
                              </p:par>
                            </p:childTnLst>
                          </p:cTn>
                        </p:par>
                        <p:par>
                          <p:cTn id="70" fill="hold">
                            <p:stCondLst>
                              <p:cond delay="14500"/>
                            </p:stCondLst>
                            <p:childTnLst>
                              <p:par>
                                <p:cTn id="71" presetID="21"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heel(1)">
                                      <p:cBhvr>
                                        <p:cTn id="7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overnor Database Details Form - Microsoft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870" t="19991" r="7739" b="7369"/>
          <a:stretch/>
        </p:blipFill>
        <p:spPr>
          <a:xfrm>
            <a:off x="395536" y="1268760"/>
            <a:ext cx="7520142" cy="5194430"/>
          </a:xfrm>
          <a:prstGeom prst="rect">
            <a:avLst/>
          </a:prstGeom>
          <a:ln w="19050">
            <a:solidFill>
              <a:srgbClr val="007A87"/>
            </a:solid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528062" y="620688"/>
            <a:ext cx="7772400" cy="549622"/>
          </a:xfrm>
        </p:spPr>
        <p:txBody>
          <a:bodyPr/>
          <a:lstStyle/>
          <a:p>
            <a:r>
              <a:rPr lang="en-GB" dirty="0" smtClean="0"/>
              <a:t>Governor Information Cleanse and Update</a:t>
            </a:r>
            <a:endParaRPr lang="en-GB" dirty="0"/>
          </a:p>
        </p:txBody>
      </p:sp>
      <p:sp>
        <p:nvSpPr>
          <p:cNvPr id="8" name="Left Arrow Callout 7"/>
          <p:cNvSpPr/>
          <p:nvPr/>
        </p:nvSpPr>
        <p:spPr>
          <a:xfrm>
            <a:off x="7591194" y="1340768"/>
            <a:ext cx="1418536" cy="4896544"/>
          </a:xfrm>
          <a:prstGeom prst="leftArrowCallout">
            <a:avLst>
              <a:gd name="adj1" fmla="val 7802"/>
              <a:gd name="adj2" fmla="val 13947"/>
              <a:gd name="adj3" fmla="val 25000"/>
              <a:gd name="adj4" fmla="val 64977"/>
            </a:avLst>
          </a:prstGeom>
          <a:solidFill>
            <a:srgbClr val="007A87"/>
          </a:solidFill>
          <a:ln>
            <a:solidFill>
              <a:srgbClr val="007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Governor to tick </a:t>
            </a:r>
            <a:r>
              <a:rPr lang="en-GB" sz="1400" dirty="0"/>
              <a:t>to </a:t>
            </a:r>
            <a:r>
              <a:rPr lang="en-GB" sz="1400" dirty="0" smtClean="0"/>
              <a:t>confirm correct </a:t>
            </a:r>
            <a:r>
              <a:rPr lang="en-GB" sz="1400" dirty="0"/>
              <a:t>or provide </a:t>
            </a:r>
            <a:r>
              <a:rPr lang="en-GB" sz="1400" dirty="0" smtClean="0"/>
              <a:t>updated details</a:t>
            </a:r>
          </a:p>
          <a:p>
            <a:pPr algn="ctr"/>
            <a:endParaRPr lang="en-GB" sz="1400" dirty="0"/>
          </a:p>
          <a:p>
            <a:pPr algn="ctr"/>
            <a:r>
              <a:rPr lang="en-GB" sz="1400" dirty="0" smtClean="0"/>
              <a:t>If there are gaps then details need to be provided</a:t>
            </a:r>
          </a:p>
          <a:p>
            <a:pPr algn="ctr"/>
            <a:endParaRPr lang="en-GB" sz="1400" dirty="0"/>
          </a:p>
          <a:p>
            <a:pPr algn="ctr"/>
            <a:r>
              <a:rPr lang="en-GB" sz="1400" dirty="0" smtClean="0"/>
              <a:t>ASK THE CHAIRS TO HELP!</a:t>
            </a:r>
            <a:endParaRPr lang="en-GB" sz="1400" dirty="0"/>
          </a:p>
        </p:txBody>
      </p:sp>
    </p:spTree>
    <p:extLst>
      <p:ext uri="{BB962C8B-B14F-4D97-AF65-F5344CB8AC3E}">
        <p14:creationId xmlns:p14="http://schemas.microsoft.com/office/powerpoint/2010/main" val="13789033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086" y="1412776"/>
            <a:ext cx="7104091" cy="505750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11560" y="692696"/>
            <a:ext cx="7772400" cy="621630"/>
          </a:xfrm>
        </p:spPr>
        <p:txBody>
          <a:bodyPr/>
          <a:lstStyle/>
          <a:p>
            <a:r>
              <a:rPr lang="en-GB" dirty="0" smtClean="0"/>
              <a:t>Updated Governor Contact Details Form</a:t>
            </a:r>
            <a:endParaRPr lang="en-GB" dirty="0"/>
          </a:p>
        </p:txBody>
      </p:sp>
      <p:sp>
        <p:nvSpPr>
          <p:cNvPr id="3" name="Rounded Rectangular Callout 2"/>
          <p:cNvSpPr/>
          <p:nvPr/>
        </p:nvSpPr>
        <p:spPr>
          <a:xfrm>
            <a:off x="3297560" y="3061038"/>
            <a:ext cx="1994520" cy="900680"/>
          </a:xfrm>
          <a:prstGeom prst="wedgeRoundRectCallout">
            <a:avLst>
              <a:gd name="adj1" fmla="val 64491"/>
              <a:gd name="adj2" fmla="val -103886"/>
              <a:gd name="adj3" fmla="val 16667"/>
            </a:avLst>
          </a:prstGeom>
          <a:solidFill>
            <a:srgbClr val="D9FF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DBS forms must be completed with governors at school within 21 days</a:t>
            </a:r>
            <a:endParaRPr lang="en-GB" sz="1200" dirty="0">
              <a:solidFill>
                <a:schemeClr val="tx1"/>
              </a:solidFill>
            </a:endParaRPr>
          </a:p>
        </p:txBody>
      </p:sp>
      <p:sp>
        <p:nvSpPr>
          <p:cNvPr id="5" name="Rounded Rectangular Callout 4"/>
          <p:cNvSpPr/>
          <p:nvPr/>
        </p:nvSpPr>
        <p:spPr>
          <a:xfrm>
            <a:off x="7422128" y="1395064"/>
            <a:ext cx="1466348" cy="1080120"/>
          </a:xfrm>
          <a:prstGeom prst="wedgeRoundRectCallout">
            <a:avLst>
              <a:gd name="adj1" fmla="val -125892"/>
              <a:gd name="adj2" fmla="val 49749"/>
              <a:gd name="adj3" fmla="val 16667"/>
            </a:avLst>
          </a:prstGeom>
          <a:solidFill>
            <a:srgbClr val="FFE2C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Required by all on </a:t>
            </a:r>
            <a:r>
              <a:rPr lang="en-GB" sz="1200" b="1" dirty="0" smtClean="0">
                <a:solidFill>
                  <a:schemeClr val="tx1"/>
                </a:solidFill>
              </a:rPr>
              <a:t>Finance</a:t>
            </a:r>
            <a:r>
              <a:rPr lang="en-GB" sz="1200" dirty="0" smtClean="0">
                <a:solidFill>
                  <a:schemeClr val="tx1"/>
                </a:solidFill>
              </a:rPr>
              <a:t> Committee. Good practice for all Governors</a:t>
            </a:r>
            <a:endParaRPr lang="en-GB" sz="1200" dirty="0">
              <a:solidFill>
                <a:schemeClr val="tx1"/>
              </a:solidFill>
            </a:endParaRPr>
          </a:p>
        </p:txBody>
      </p:sp>
      <p:sp>
        <p:nvSpPr>
          <p:cNvPr id="7" name="Rounded Rectangular Callout 6"/>
          <p:cNvSpPr/>
          <p:nvPr/>
        </p:nvSpPr>
        <p:spPr>
          <a:xfrm>
            <a:off x="4788024" y="1267827"/>
            <a:ext cx="1296144" cy="644061"/>
          </a:xfrm>
          <a:prstGeom prst="wedgeRoundRectCallout">
            <a:avLst>
              <a:gd name="adj1" fmla="val 40026"/>
              <a:gd name="adj2" fmla="val 133923"/>
              <a:gd name="adj3" fmla="val 16667"/>
            </a:avLst>
          </a:prstGeom>
          <a:solidFill>
            <a:srgbClr val="FFFFD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Prevent Required by all Governors</a:t>
            </a:r>
            <a:endParaRPr lang="en-GB" sz="1200" dirty="0">
              <a:solidFill>
                <a:schemeClr val="tx1"/>
              </a:solidFill>
            </a:endParaRPr>
          </a:p>
        </p:txBody>
      </p:sp>
      <p:sp>
        <p:nvSpPr>
          <p:cNvPr id="8" name="Rounded Rectangular Callout 7"/>
          <p:cNvSpPr/>
          <p:nvPr/>
        </p:nvSpPr>
        <p:spPr>
          <a:xfrm>
            <a:off x="7159979" y="2906653"/>
            <a:ext cx="1884424" cy="900680"/>
          </a:xfrm>
          <a:prstGeom prst="wedgeRoundRectCallout">
            <a:avLst>
              <a:gd name="adj1" fmla="val -79683"/>
              <a:gd name="adj2" fmla="val -88023"/>
              <a:gd name="adj3" fmla="val 16667"/>
            </a:avLst>
          </a:prstGeom>
          <a:solidFill>
            <a:srgbClr val="FFE5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Individual skills matrix completed by all governors and returned to the Chairs to Collate</a:t>
            </a:r>
            <a:endParaRPr lang="en-GB" sz="1200" dirty="0">
              <a:solidFill>
                <a:schemeClr val="tx1"/>
              </a:solidFill>
            </a:endParaRPr>
          </a:p>
        </p:txBody>
      </p:sp>
      <p:cxnSp>
        <p:nvCxnSpPr>
          <p:cNvPr id="13" name="Straight Arrow Connector 12"/>
          <p:cNvCxnSpPr/>
          <p:nvPr/>
        </p:nvCxnSpPr>
        <p:spPr>
          <a:xfrm flipH="1" flipV="1">
            <a:off x="7057892" y="5121188"/>
            <a:ext cx="728472" cy="7200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524328" y="4725144"/>
            <a:ext cx="1489540" cy="864096"/>
          </a:xfrm>
          <a:prstGeom prst="ellipse">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New</a:t>
            </a:r>
            <a:endParaRPr lang="en-GB" b="1" dirty="0"/>
          </a:p>
        </p:txBody>
      </p:sp>
      <p:cxnSp>
        <p:nvCxnSpPr>
          <p:cNvPr id="15" name="Straight Arrow Connector 14"/>
          <p:cNvCxnSpPr>
            <a:stCxn id="11" idx="1"/>
          </p:cNvCxnSpPr>
          <p:nvPr/>
        </p:nvCxnSpPr>
        <p:spPr>
          <a:xfrm flipH="1" flipV="1">
            <a:off x="7218817" y="4275384"/>
            <a:ext cx="523649" cy="5763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7544" y="4462359"/>
            <a:ext cx="1800200" cy="34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100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500"/>
                            </p:stCondLst>
                            <p:childTnLst>
                              <p:par>
                                <p:cTn id="28" presetID="14" presetClass="entr" presetSubtype="10" fill="hold" grpId="0" nodeType="afterEffect">
                                  <p:stCondLst>
                                    <p:cond delay="200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par>
                          <p:cTn id="31" fill="hold">
                            <p:stCondLst>
                              <p:cond delay="5000"/>
                            </p:stCondLst>
                            <p:childTnLst>
                              <p:par>
                                <p:cTn id="32" presetID="16" presetClass="entr" presetSubtype="21" fill="hold" grpId="0" nodeType="after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6500"/>
                            </p:stCondLst>
                            <p:childTnLst>
                              <p:par>
                                <p:cTn id="36" presetID="22" presetClass="entr" presetSubtype="4" fill="hold" grpId="0" nodeType="after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par>
                          <p:cTn id="39" fill="hold">
                            <p:stCondLst>
                              <p:cond delay="8000"/>
                            </p:stCondLst>
                            <p:childTnLst>
                              <p:par>
                                <p:cTn id="40" presetID="5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8500"/>
                            </p:stCondLst>
                            <p:childTnLst>
                              <p:par>
                                <p:cTn id="46" presetID="2" presetClass="entr" presetSubtype="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9000"/>
                            </p:stCondLst>
                            <p:childTnLst>
                              <p:par>
                                <p:cTn id="51" presetID="2" presetClass="entr" presetSubtype="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par>
                          <p:cTn id="55" fill="hold">
                            <p:stCondLst>
                              <p:cond delay="9500"/>
                            </p:stCondLst>
                            <p:childTnLst>
                              <p:par>
                                <p:cTn id="56" presetID="21" presetClass="entr" presetSubtype="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heel(1)">
                                      <p:cBhvr>
                                        <p:cTn id="5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1"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1188" y="692150"/>
            <a:ext cx="8353425" cy="648618"/>
          </a:xfrm>
        </p:spPr>
        <p:txBody>
          <a:bodyPr/>
          <a:lstStyle/>
          <a:p>
            <a:r>
              <a:rPr lang="en-GB" altLang="en-US" dirty="0" smtClean="0"/>
              <a:t>A Competency Framework for Governance</a:t>
            </a:r>
            <a:br>
              <a:rPr lang="en-GB" altLang="en-US" dirty="0" smtClean="0"/>
            </a:br>
            <a:endParaRPr lang="en-GB" altLang="en-US" dirty="0" smtClean="0"/>
          </a:p>
        </p:txBody>
      </p:sp>
      <p:sp>
        <p:nvSpPr>
          <p:cNvPr id="3" name="Content Placeholder 2"/>
          <p:cNvSpPr>
            <a:spLocks noGrp="1"/>
          </p:cNvSpPr>
          <p:nvPr>
            <p:ph idx="1"/>
          </p:nvPr>
        </p:nvSpPr>
        <p:spPr>
          <a:xfrm>
            <a:off x="573667" y="1268760"/>
            <a:ext cx="7931794" cy="720080"/>
          </a:xfrm>
        </p:spPr>
        <p:txBody>
          <a:bodyPr/>
          <a:lstStyle/>
          <a:p>
            <a:pPr>
              <a:spcAft>
                <a:spcPts val="600"/>
              </a:spcAft>
              <a:buFont typeface="Arial" panose="020B0604020202020204" pitchFamily="34" charset="0"/>
              <a:buChar char="•"/>
              <a:defRPr/>
            </a:pPr>
            <a:r>
              <a:rPr lang="en-GB" sz="2000" dirty="0" smtClean="0"/>
              <a:t>To date, the following number of governors have been nominated as lead governors in specific areas: </a:t>
            </a:r>
            <a:endParaRPr lang="en-GB" sz="2000" dirty="0"/>
          </a:p>
          <a:p>
            <a:pPr marL="0" indent="0">
              <a:buFontTx/>
              <a:buNone/>
              <a:defRPr/>
            </a:pPr>
            <a:endParaRPr lang="en-GB" sz="400" dirty="0" smtClean="0"/>
          </a:p>
          <a:p>
            <a:pPr>
              <a:defRPr/>
            </a:pPr>
            <a:endParaRPr lang="en-GB" dirty="0" smtClean="0"/>
          </a:p>
          <a:p>
            <a:pPr marL="0" indent="0">
              <a:buFontTx/>
              <a:buNone/>
              <a:defRPr/>
            </a:pP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420010469"/>
              </p:ext>
            </p:extLst>
          </p:nvPr>
        </p:nvGraphicFramePr>
        <p:xfrm>
          <a:off x="461952" y="2051364"/>
          <a:ext cx="7350408" cy="3798600"/>
        </p:xfrm>
        <a:graphic>
          <a:graphicData uri="http://schemas.openxmlformats.org/drawingml/2006/table">
            <a:tbl>
              <a:tblPr firstRow="1" bandRow="1">
                <a:tableStyleId>{5C22544A-7EE6-4342-B048-85BDC9FD1C3A}</a:tableStyleId>
              </a:tblPr>
              <a:tblGrid>
                <a:gridCol w="5406192"/>
                <a:gridCol w="936104"/>
                <a:gridCol w="1008112"/>
              </a:tblGrid>
              <a:tr h="360040">
                <a:tc rowSpan="2">
                  <a:txBody>
                    <a:bodyPr/>
                    <a:lstStyle/>
                    <a:p>
                      <a:pPr algn="ctr"/>
                      <a:r>
                        <a:rPr lang="en-GB" sz="2400" dirty="0" smtClean="0"/>
                        <a:t>Lead Governor</a:t>
                      </a:r>
                      <a:endParaRPr lang="en-GB" sz="2400" dirty="0"/>
                    </a:p>
                  </a:txBody>
                  <a:tcPr anchor="ctr">
                    <a:lnR w="38100" cap="flat" cmpd="sng" algn="ctr">
                      <a:solidFill>
                        <a:schemeClr val="bg1"/>
                      </a:solidFill>
                      <a:prstDash val="solid"/>
                      <a:round/>
                      <a:headEnd type="none" w="med" len="med"/>
                      <a:tailEnd type="none" w="med" len="med"/>
                    </a:lnR>
                    <a:solidFill>
                      <a:srgbClr val="007A87"/>
                    </a:solidFill>
                  </a:tcPr>
                </a:tc>
                <a:tc gridSpan="2">
                  <a:txBody>
                    <a:bodyPr/>
                    <a:lstStyle/>
                    <a:p>
                      <a:pPr algn="ctr"/>
                      <a:r>
                        <a:rPr lang="en-GB" sz="1600" b="1" dirty="0" smtClean="0"/>
                        <a:t>Total in place</a:t>
                      </a:r>
                      <a:endParaRPr lang="en-GB" sz="1600" b="1" dirty="0"/>
                    </a:p>
                  </a:txBody>
                  <a:tcPr anchor="ctr">
                    <a:lnL w="38100" cap="flat" cmpd="sng" algn="ctr">
                      <a:solidFill>
                        <a:schemeClr val="bg1"/>
                      </a:solidFill>
                      <a:prstDash val="solid"/>
                      <a:round/>
                      <a:headEnd type="none" w="med" len="med"/>
                      <a:tailEnd type="none" w="med" len="med"/>
                    </a:lnL>
                    <a:solidFill>
                      <a:srgbClr val="007A87"/>
                    </a:solidFill>
                  </a:tcPr>
                </a:tc>
                <a:tc hMerge="1">
                  <a:txBody>
                    <a:bodyPr/>
                    <a:lstStyle/>
                    <a:p>
                      <a:endParaRPr lang="en-GB"/>
                    </a:p>
                  </a:txBody>
                  <a:tcPr/>
                </a:tc>
              </a:tr>
              <a:tr h="360040">
                <a:tc v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rPr>
                        <a:t>May 18</a:t>
                      </a:r>
                    </a:p>
                  </a:txBody>
                  <a:tcPr anchor="ctr">
                    <a:lnB w="12700" cap="flat" cmpd="sng" algn="ctr">
                      <a:solidFill>
                        <a:srgbClr val="FF0000"/>
                      </a:solidFill>
                      <a:prstDash val="solid"/>
                      <a:round/>
                      <a:headEnd type="none" w="med" len="med"/>
                      <a:tailEnd type="none" w="med" len="med"/>
                    </a:lnB>
                    <a:solidFill>
                      <a:srgbClr val="007A8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rPr>
                        <a:t>Sep 18</a:t>
                      </a:r>
                    </a:p>
                  </a:txBody>
                  <a:tcPr anchor="ctr">
                    <a:lnB w="12700" cap="flat" cmpd="sng" algn="ctr">
                      <a:solidFill>
                        <a:srgbClr val="FF0000"/>
                      </a:solidFill>
                      <a:prstDash val="solid"/>
                      <a:round/>
                      <a:headEnd type="none" w="med" len="med"/>
                      <a:tailEnd type="none" w="med" len="med"/>
                    </a:lnB>
                    <a:solidFill>
                      <a:srgbClr val="007A87"/>
                    </a:solidFill>
                  </a:tcPr>
                </a:tc>
              </a:tr>
              <a:tr h="3533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Special Educational Needs and Disabilities (SEND)</a:t>
                      </a:r>
                    </a:p>
                  </a:txBody>
                  <a:tcPr>
                    <a:lnR w="12700" cap="flat" cmpd="sng" algn="ctr">
                      <a:solidFill>
                        <a:srgbClr val="FF0000"/>
                      </a:solidFill>
                      <a:prstDash val="solid"/>
                      <a:round/>
                      <a:headEnd type="none" w="med" len="med"/>
                      <a:tailEnd type="none" w="med" len="med"/>
                    </a:lnR>
                  </a:tcPr>
                </a:tc>
                <a:tc>
                  <a:txBody>
                    <a:bodyPr/>
                    <a:lstStyle/>
                    <a:p>
                      <a:pPr algn="ctr"/>
                      <a:r>
                        <a:rPr lang="en-GB" dirty="0" smtClean="0"/>
                        <a:t>61</a:t>
                      </a:r>
                      <a:endParaRPr lang="en-GB" dirty="0"/>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ctr"/>
                      <a:r>
                        <a:rPr lang="en-GB" sz="1800" dirty="0" smtClean="0"/>
                        <a:t>53</a:t>
                      </a:r>
                      <a:endParaRPr lang="en-GB" sz="1800" dirty="0"/>
                    </a:p>
                  </a:txBody>
                  <a:tcPr marL="91424" marR="91424" marT="45724" marB="45724"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r>
              <a:tr h="3533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Safeguarding of children including Prevent Duty</a:t>
                      </a:r>
                    </a:p>
                  </a:txBody>
                  <a:tcPr>
                    <a:lnR w="12700" cap="flat" cmpd="sng" algn="ctr">
                      <a:solidFill>
                        <a:srgbClr val="FF0000"/>
                      </a:solidFill>
                      <a:prstDash val="solid"/>
                      <a:round/>
                      <a:headEnd type="none" w="med" len="med"/>
                      <a:tailEnd type="none" w="med" len="med"/>
                    </a:lnR>
                  </a:tcPr>
                </a:tc>
                <a:tc>
                  <a:txBody>
                    <a:bodyPr/>
                    <a:lstStyle/>
                    <a:p>
                      <a:pPr algn="ctr"/>
                      <a:r>
                        <a:rPr lang="en-GB" dirty="0" smtClean="0"/>
                        <a:t>55</a:t>
                      </a:r>
                      <a:endParaRPr lang="en-GB" dirty="0"/>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c>
                  <a:txBody>
                    <a:bodyPr/>
                    <a:lstStyle/>
                    <a:p>
                      <a:pPr algn="ctr"/>
                      <a:r>
                        <a:rPr lang="en-GB" sz="1800" dirty="0" smtClean="0"/>
                        <a:t>53</a:t>
                      </a:r>
                      <a:endParaRPr lang="en-GB" sz="1800" dirty="0"/>
                    </a:p>
                  </a:txBody>
                  <a:tcPr marL="91424" marR="91424" marT="45724" marB="45724"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r>
              <a:tr h="3533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Health and safety in education</a:t>
                      </a:r>
                    </a:p>
                  </a:txBody>
                  <a:tcPr>
                    <a:lnR w="12700" cap="flat" cmpd="sng" algn="ctr">
                      <a:solidFill>
                        <a:srgbClr val="FF0000"/>
                      </a:solidFill>
                      <a:prstDash val="solid"/>
                      <a:round/>
                      <a:headEnd type="none" w="med" len="med"/>
                      <a:tailEnd type="none" w="med" len="med"/>
                    </a:lnR>
                  </a:tcPr>
                </a:tc>
                <a:tc>
                  <a:txBody>
                    <a:bodyPr/>
                    <a:lstStyle/>
                    <a:p>
                      <a:pPr algn="ctr"/>
                      <a:r>
                        <a:rPr lang="en-GB" dirty="0" smtClean="0"/>
                        <a:t>50</a:t>
                      </a:r>
                      <a:endParaRPr lang="en-GB" dirty="0"/>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c>
                  <a:txBody>
                    <a:bodyPr/>
                    <a:lstStyle/>
                    <a:p>
                      <a:pPr algn="ctr"/>
                      <a:r>
                        <a:rPr lang="en-GB" sz="1800" dirty="0" smtClean="0"/>
                        <a:t>51</a:t>
                      </a:r>
                      <a:endParaRPr lang="en-GB" sz="1800" dirty="0"/>
                    </a:p>
                  </a:txBody>
                  <a:tcPr marL="91424" marR="91424" marT="45724" marB="45724"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r>
              <a:tr h="3533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Analyse information and data</a:t>
                      </a:r>
                    </a:p>
                  </a:txBody>
                  <a:tcPr>
                    <a:lnR w="12700" cap="flat" cmpd="sng" algn="ctr">
                      <a:solidFill>
                        <a:srgbClr val="FF0000"/>
                      </a:solidFill>
                      <a:prstDash val="solid"/>
                      <a:round/>
                      <a:headEnd type="none" w="med" len="med"/>
                      <a:tailEnd type="none" w="med" len="med"/>
                    </a:lnR>
                  </a:tcPr>
                </a:tc>
                <a:tc>
                  <a:txBody>
                    <a:bodyPr/>
                    <a:lstStyle/>
                    <a:p>
                      <a:pPr algn="ctr"/>
                      <a:r>
                        <a:rPr lang="en-GB" dirty="0" smtClean="0"/>
                        <a:t>48</a:t>
                      </a:r>
                      <a:endParaRPr lang="en-GB" dirty="0"/>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c>
                  <a:txBody>
                    <a:bodyPr/>
                    <a:lstStyle/>
                    <a:p>
                      <a:pPr algn="ctr"/>
                      <a:r>
                        <a:rPr lang="en-GB" sz="1800" dirty="0" smtClean="0"/>
                        <a:t>44</a:t>
                      </a:r>
                      <a:endParaRPr lang="en-GB" sz="1800" dirty="0"/>
                    </a:p>
                  </a:txBody>
                  <a:tcPr marL="91424" marR="91424" marT="45724" marB="45724"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r>
              <a:tr h="61836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Financial health and efficiency compared to organisations locally and nationally</a:t>
                      </a:r>
                    </a:p>
                  </a:txBody>
                  <a:tcPr>
                    <a:lnR w="12700" cap="flat" cmpd="sng" algn="ctr">
                      <a:solidFill>
                        <a:srgbClr val="FF0000"/>
                      </a:solidFill>
                      <a:prstDash val="solid"/>
                      <a:round/>
                      <a:headEnd type="none" w="med" len="med"/>
                      <a:tailEnd type="none" w="med" len="med"/>
                    </a:lnR>
                  </a:tcPr>
                </a:tc>
                <a:tc>
                  <a:txBody>
                    <a:bodyPr/>
                    <a:lstStyle/>
                    <a:p>
                      <a:pPr algn="ctr"/>
                      <a:r>
                        <a:rPr lang="en-GB" dirty="0" smtClean="0"/>
                        <a:t>47</a:t>
                      </a:r>
                      <a:endParaRPr lang="en-GB" dirty="0"/>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c>
                  <a:txBody>
                    <a:bodyPr/>
                    <a:lstStyle/>
                    <a:p>
                      <a:pPr algn="ctr"/>
                      <a:r>
                        <a:rPr lang="en-GB" sz="1800" dirty="0" smtClean="0"/>
                        <a:t>48</a:t>
                      </a:r>
                      <a:endParaRPr lang="en-GB" sz="1800" dirty="0"/>
                    </a:p>
                  </a:txBody>
                  <a:tcPr marL="91424" marR="91424" marT="45724" marB="45724"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r>
              <a:tr h="3533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Human Resource Education Policy</a:t>
                      </a:r>
                    </a:p>
                  </a:txBody>
                  <a:tcPr>
                    <a:lnR w="12700" cap="flat" cmpd="sng" algn="ctr">
                      <a:solidFill>
                        <a:srgbClr val="FF0000"/>
                      </a:solidFill>
                      <a:prstDash val="solid"/>
                      <a:round/>
                      <a:headEnd type="none" w="med" len="med"/>
                      <a:tailEnd type="none" w="med" len="med"/>
                    </a:lnR>
                  </a:tcPr>
                </a:tc>
                <a:tc>
                  <a:txBody>
                    <a:bodyPr/>
                    <a:lstStyle/>
                    <a:p>
                      <a:pPr algn="ctr"/>
                      <a:r>
                        <a:rPr lang="en-GB" dirty="0" smtClean="0"/>
                        <a:t>39</a:t>
                      </a:r>
                      <a:endParaRPr lang="en-GB" dirty="0"/>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c>
                  <a:txBody>
                    <a:bodyPr/>
                    <a:lstStyle/>
                    <a:p>
                      <a:pPr algn="ctr"/>
                      <a:r>
                        <a:rPr lang="en-GB" sz="1800" dirty="0" smtClean="0"/>
                        <a:t>40</a:t>
                      </a:r>
                      <a:endParaRPr lang="en-GB" sz="1800" dirty="0"/>
                    </a:p>
                  </a:txBody>
                  <a:tcPr marL="91424" marR="91424" marT="45724" marB="45724"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tcPr>
                </a:tc>
              </a:tr>
              <a:tr h="47261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Closing the gap for EAL Learners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rPr>
                        <a:t>(English as an Additional Language)</a:t>
                      </a:r>
                    </a:p>
                  </a:txBody>
                  <a:tcPr anchor="ctr">
                    <a:lnR w="12700" cap="flat" cmpd="sng" algn="ctr">
                      <a:solidFill>
                        <a:srgbClr val="FF0000"/>
                      </a:solidFill>
                      <a:prstDash val="solid"/>
                      <a:round/>
                      <a:headEnd type="none" w="med" len="med"/>
                      <a:tailEnd type="none" w="med" len="med"/>
                    </a:lnR>
                  </a:tcPr>
                </a:tc>
                <a:tc>
                  <a:txBody>
                    <a:bodyPr/>
                    <a:lstStyle/>
                    <a:p>
                      <a:pPr algn="ctr"/>
                      <a:r>
                        <a:rPr lang="en-GB" dirty="0" smtClean="0"/>
                        <a:t>49</a:t>
                      </a:r>
                      <a:endParaRPr lang="en-GB" dirty="0"/>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pPr algn="ctr"/>
                      <a:r>
                        <a:rPr lang="en-GB" sz="1800" dirty="0" smtClean="0"/>
                        <a:t>46</a:t>
                      </a:r>
                      <a:endParaRPr lang="en-GB" sz="1800" dirty="0"/>
                    </a:p>
                  </a:txBody>
                  <a:tcPr marL="91424" marR="91424" marT="45724" marB="45724"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r>
            </a:tbl>
          </a:graphicData>
        </a:graphic>
      </p:graphicFrame>
      <p:sp>
        <p:nvSpPr>
          <p:cNvPr id="12" name="Content Placeholder 2"/>
          <p:cNvSpPr txBox="1">
            <a:spLocks/>
          </p:cNvSpPr>
          <p:nvPr/>
        </p:nvSpPr>
        <p:spPr bwMode="auto">
          <a:xfrm>
            <a:off x="467544" y="5921896"/>
            <a:ext cx="83529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a:spcAft>
                <a:spcPts val="600"/>
              </a:spcAft>
              <a:defRPr/>
            </a:pPr>
            <a:r>
              <a:rPr lang="en-GB" sz="2000" kern="0" dirty="0" smtClean="0"/>
              <a:t>Suggested relevant training has been signposted to these governors</a:t>
            </a:r>
          </a:p>
          <a:p>
            <a:pPr marL="0" indent="0">
              <a:spcAft>
                <a:spcPts val="600"/>
              </a:spcAft>
              <a:buNone/>
              <a:defRPr/>
            </a:pPr>
            <a:r>
              <a:rPr lang="en-GB" sz="2000" b="1" kern="0" dirty="0" smtClean="0">
                <a:solidFill>
                  <a:srgbClr val="FF0000"/>
                </a:solidFill>
              </a:rPr>
              <a:t>Vacant lead governor responsibilities must be filled this term!!</a:t>
            </a:r>
          </a:p>
          <a:p>
            <a:pPr marL="0" indent="0">
              <a:buFontTx/>
              <a:buNone/>
              <a:defRPr/>
            </a:pPr>
            <a:endParaRPr lang="en-GB" sz="400" kern="0" dirty="0" smtClean="0"/>
          </a:p>
          <a:p>
            <a:pPr>
              <a:defRPr/>
            </a:pPr>
            <a:endParaRPr lang="en-GB" kern="0" dirty="0" smtClean="0"/>
          </a:p>
          <a:p>
            <a:pPr marL="0" indent="0">
              <a:buFontTx/>
              <a:buNone/>
              <a:defRPr/>
            </a:pPr>
            <a:endParaRPr lang="en-GB" kern="0" dirty="0"/>
          </a:p>
        </p:txBody>
      </p:sp>
      <p:sp>
        <p:nvSpPr>
          <p:cNvPr id="6" name="Left Arrow Callout 5"/>
          <p:cNvSpPr/>
          <p:nvPr/>
        </p:nvSpPr>
        <p:spPr>
          <a:xfrm>
            <a:off x="7524328" y="1700808"/>
            <a:ext cx="1500659" cy="2474799"/>
          </a:xfrm>
          <a:prstGeom prst="leftArrowCallout">
            <a:avLst>
              <a:gd name="adj1" fmla="val 7802"/>
              <a:gd name="adj2" fmla="val 13947"/>
              <a:gd name="adj3" fmla="val 25000"/>
              <a:gd name="adj4" fmla="val 64977"/>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Important for all schools</a:t>
            </a:r>
          </a:p>
          <a:p>
            <a:pPr algn="ctr"/>
            <a:endParaRPr lang="en-GB" sz="1200" b="1" dirty="0" smtClean="0">
              <a:solidFill>
                <a:schemeClr val="bg1"/>
              </a:solidFill>
            </a:endParaRPr>
          </a:p>
          <a:p>
            <a:pPr algn="ctr"/>
            <a:endParaRPr lang="en-GB" sz="1200" b="1" dirty="0">
              <a:solidFill>
                <a:schemeClr val="bg1"/>
              </a:solidFill>
            </a:endParaRPr>
          </a:p>
          <a:p>
            <a:pPr algn="ctr"/>
            <a:r>
              <a:rPr lang="en-GB" sz="1200" b="1" dirty="0" smtClean="0">
                <a:solidFill>
                  <a:schemeClr val="bg1"/>
                </a:solidFill>
              </a:rPr>
              <a:t>Ofsted inspectors due back in Sept/Nov 2018</a:t>
            </a:r>
            <a:endParaRPr lang="en-GB" sz="1200" b="1" dirty="0">
              <a:solidFill>
                <a:schemeClr val="bg1"/>
              </a:solidFill>
            </a:endParaRPr>
          </a:p>
        </p:txBody>
      </p:sp>
    </p:spTree>
    <p:extLst>
      <p:ext uri="{BB962C8B-B14F-4D97-AF65-F5344CB8AC3E}">
        <p14:creationId xmlns:p14="http://schemas.microsoft.com/office/powerpoint/2010/main" val="2323874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Governors – Group Activity </a:t>
            </a:r>
            <a:endParaRPr lang="en-GB" dirty="0"/>
          </a:p>
        </p:txBody>
      </p:sp>
      <p:sp>
        <p:nvSpPr>
          <p:cNvPr id="3" name="Content Placeholder 2"/>
          <p:cNvSpPr>
            <a:spLocks noGrp="1"/>
          </p:cNvSpPr>
          <p:nvPr>
            <p:ph idx="1"/>
          </p:nvPr>
        </p:nvSpPr>
        <p:spPr/>
        <p:txBody>
          <a:bodyPr/>
          <a:lstStyle/>
          <a:p>
            <a:r>
              <a:rPr lang="en-GB" dirty="0" smtClean="0"/>
              <a:t>Working in Pairs make a list of what you need to do when a new governor joins a governing body</a:t>
            </a:r>
          </a:p>
          <a:p>
            <a:endParaRPr lang="en-GB" dirty="0" smtClean="0"/>
          </a:p>
          <a:p>
            <a:r>
              <a:rPr lang="en-GB" dirty="0" smtClean="0"/>
              <a:t>What paperwork do they need?</a:t>
            </a:r>
          </a:p>
          <a:p>
            <a:endParaRPr lang="en-GB" dirty="0"/>
          </a:p>
        </p:txBody>
      </p:sp>
    </p:spTree>
    <p:extLst>
      <p:ext uri="{BB962C8B-B14F-4D97-AF65-F5344CB8AC3E}">
        <p14:creationId xmlns:p14="http://schemas.microsoft.com/office/powerpoint/2010/main" val="322380700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93638"/>
          </a:xfrm>
        </p:spPr>
        <p:txBody>
          <a:bodyPr/>
          <a:lstStyle/>
          <a:p>
            <a:r>
              <a:rPr lang="en-GB" dirty="0" smtClean="0"/>
              <a:t>Me Learning – Development Academy</a:t>
            </a:r>
            <a:endParaRPr lang="en-GB" dirty="0"/>
          </a:p>
        </p:txBody>
      </p:sp>
      <p:pic>
        <p:nvPicPr>
          <p:cNvPr id="4" name="Content Placeholder 3"/>
          <p:cNvPicPr>
            <a:picLocks noGrp="1" noChangeAspect="1"/>
          </p:cNvPicPr>
          <p:nvPr>
            <p:ph idx="1"/>
          </p:nvPr>
        </p:nvPicPr>
        <p:blipFill rotWithShape="1">
          <a:blip r:embed="rId2"/>
          <a:srcRect l="6764" t="12500" r="9781" b="14002"/>
          <a:stretch/>
        </p:blipFill>
        <p:spPr>
          <a:xfrm>
            <a:off x="234058" y="1412775"/>
            <a:ext cx="8748973" cy="4536505"/>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5678651" y="4869160"/>
            <a:ext cx="3304380" cy="1296144"/>
          </a:xfrm>
          <a:prstGeom prst="ellipse">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All Clerks not employed by Oldham Council have been emailed their password </a:t>
            </a:r>
            <a:endParaRPr lang="en-GB" sz="1600" dirty="0"/>
          </a:p>
        </p:txBody>
      </p:sp>
      <p:sp>
        <p:nvSpPr>
          <p:cNvPr id="5" name="Right Arrow 4"/>
          <p:cNvSpPr/>
          <p:nvPr/>
        </p:nvSpPr>
        <p:spPr>
          <a:xfrm rot="21123491">
            <a:off x="1012501" y="5528424"/>
            <a:ext cx="5182365" cy="900100"/>
          </a:xfrm>
          <a:prstGeom prst="rightArrow">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bg1"/>
                </a:solidFill>
              </a:rPr>
              <a:t>Confirm if you have accessed this platform</a:t>
            </a:r>
            <a:endParaRPr lang="en-GB" b="1" dirty="0">
              <a:solidFill>
                <a:schemeClr val="bg1"/>
              </a:solidFill>
            </a:endParaRPr>
          </a:p>
        </p:txBody>
      </p:sp>
    </p:spTree>
    <p:extLst>
      <p:ext uri="{BB962C8B-B14F-4D97-AF65-F5344CB8AC3E}">
        <p14:creationId xmlns:p14="http://schemas.microsoft.com/office/powerpoint/2010/main" val="1230821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500"/>
                            </p:stCondLst>
                            <p:childTnLst>
                              <p:par>
                                <p:cTn id="28" presetID="2" presetClass="entr" presetSubtype="1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549622"/>
          </a:xfrm>
        </p:spPr>
        <p:txBody>
          <a:bodyPr/>
          <a:lstStyle/>
          <a:p>
            <a:r>
              <a:rPr lang="en-GB" dirty="0" smtClean="0"/>
              <a:t>Governor Vacancies Recruitment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7926524"/>
              </p:ext>
            </p:extLst>
          </p:nvPr>
        </p:nvGraphicFramePr>
        <p:xfrm>
          <a:off x="467544" y="1412816"/>
          <a:ext cx="8208912" cy="4899560"/>
        </p:xfrm>
        <a:graphic>
          <a:graphicData uri="http://schemas.openxmlformats.org/drawingml/2006/table">
            <a:tbl>
              <a:tblPr firstRow="1" bandRow="1">
                <a:tableStyleId>{5C22544A-7EE6-4342-B048-85BDC9FD1C3A}</a:tableStyleId>
              </a:tblPr>
              <a:tblGrid>
                <a:gridCol w="1584176"/>
                <a:gridCol w="4392488"/>
                <a:gridCol w="2232248"/>
              </a:tblGrid>
              <a:tr h="588823">
                <a:tc>
                  <a:txBody>
                    <a:bodyPr/>
                    <a:lstStyle/>
                    <a:p>
                      <a:pPr algn="ctr"/>
                      <a:r>
                        <a:rPr lang="en-GB" sz="2000" dirty="0" smtClean="0"/>
                        <a:t>Governor Type</a:t>
                      </a:r>
                      <a:endParaRPr lang="en-GB" sz="2000" dirty="0"/>
                    </a:p>
                  </a:txBody>
                  <a:tcPr anchor="ctr">
                    <a:solidFill>
                      <a:srgbClr val="007A87"/>
                    </a:solidFill>
                  </a:tcPr>
                </a:tc>
                <a:tc>
                  <a:txBody>
                    <a:bodyPr/>
                    <a:lstStyle/>
                    <a:p>
                      <a:pPr algn="ctr"/>
                      <a:r>
                        <a:rPr lang="en-GB" sz="2000" dirty="0" smtClean="0"/>
                        <a:t>Process for filling vacancy</a:t>
                      </a:r>
                      <a:endParaRPr lang="en-GB" sz="2000" dirty="0"/>
                    </a:p>
                  </a:txBody>
                  <a:tcPr anchor="ctr">
                    <a:solidFill>
                      <a:srgbClr val="007A87"/>
                    </a:solidFill>
                  </a:tcPr>
                </a:tc>
                <a:tc>
                  <a:txBody>
                    <a:bodyPr/>
                    <a:lstStyle/>
                    <a:p>
                      <a:pPr algn="ctr"/>
                      <a:r>
                        <a:rPr lang="en-GB" sz="1800" dirty="0" smtClean="0"/>
                        <a:t>Current vacancies Sept</a:t>
                      </a:r>
                      <a:r>
                        <a:rPr lang="en-GB" sz="1800" baseline="0" dirty="0" smtClean="0"/>
                        <a:t> 2018</a:t>
                      </a:r>
                      <a:endParaRPr lang="en-GB" sz="1800" dirty="0"/>
                    </a:p>
                  </a:txBody>
                  <a:tcPr anchor="ctr">
                    <a:solidFill>
                      <a:srgbClr val="007A87"/>
                    </a:solidFill>
                  </a:tcPr>
                </a:tc>
              </a:tr>
              <a:tr h="761176">
                <a:tc>
                  <a:txBody>
                    <a:bodyPr/>
                    <a:lstStyle/>
                    <a:p>
                      <a:r>
                        <a:rPr lang="en-GB" sz="2000" dirty="0" smtClean="0"/>
                        <a:t>Co-opted</a:t>
                      </a:r>
                      <a:endParaRPr lang="en-GB" sz="2000" dirty="0"/>
                    </a:p>
                  </a:txBody>
                  <a:tcPr anchor="ctr"/>
                </a:tc>
                <a:tc>
                  <a:txBody>
                    <a:bodyPr/>
                    <a:lstStyle/>
                    <a:p>
                      <a:r>
                        <a:rPr lang="en-GB" sz="2000" dirty="0" smtClean="0"/>
                        <a:t>Selected and</a:t>
                      </a:r>
                      <a:r>
                        <a:rPr lang="en-GB" sz="2000" baseline="0" dirty="0" smtClean="0"/>
                        <a:t> approved by the Governing Body </a:t>
                      </a:r>
                      <a:r>
                        <a:rPr lang="en-GB" sz="2000" i="1" baseline="0" dirty="0" smtClean="0"/>
                        <a:t>(agenda item)</a:t>
                      </a:r>
                      <a:endParaRPr lang="en-GB" sz="2000" i="1" dirty="0"/>
                    </a:p>
                  </a:txBody>
                  <a:tcPr anchor="ctr"/>
                </a:tc>
                <a:tc>
                  <a:txBody>
                    <a:bodyPr/>
                    <a:lstStyle/>
                    <a:p>
                      <a:pPr algn="ctr"/>
                      <a:r>
                        <a:rPr lang="en-GB" sz="2400" i="0" dirty="0" smtClean="0"/>
                        <a:t>44</a:t>
                      </a:r>
                      <a:endParaRPr lang="en-GB" sz="2400" i="0" dirty="0"/>
                    </a:p>
                  </a:txBody>
                  <a:tcPr anchor="ctr"/>
                </a:tc>
              </a:tr>
              <a:tr h="481250">
                <a:tc>
                  <a:txBody>
                    <a:bodyPr/>
                    <a:lstStyle/>
                    <a:p>
                      <a:r>
                        <a:rPr lang="en-GB" sz="2000" dirty="0" smtClean="0"/>
                        <a:t>Parent</a:t>
                      </a:r>
                      <a:endParaRPr lang="en-GB" sz="2000" dirty="0"/>
                    </a:p>
                  </a:txBody>
                  <a:tcPr anchor="ctr"/>
                </a:tc>
                <a:tc>
                  <a:txBody>
                    <a:bodyPr/>
                    <a:lstStyle/>
                    <a:p>
                      <a:r>
                        <a:rPr lang="en-GB" sz="2000" dirty="0" smtClean="0"/>
                        <a:t>Election - ratified at FGB meeting </a:t>
                      </a:r>
                      <a:endParaRPr lang="en-GB" sz="2000" dirty="0"/>
                    </a:p>
                  </a:txBody>
                  <a:tcPr anchor="ctr"/>
                </a:tc>
                <a:tc>
                  <a:txBody>
                    <a:bodyPr/>
                    <a:lstStyle/>
                    <a:p>
                      <a:pPr algn="ctr"/>
                      <a:r>
                        <a:rPr lang="en-GB" sz="2400" i="0" dirty="0" smtClean="0"/>
                        <a:t>29</a:t>
                      </a:r>
                      <a:endParaRPr lang="en-GB" sz="2400" i="0" dirty="0"/>
                    </a:p>
                  </a:txBody>
                  <a:tcPr anchor="ctr"/>
                </a:tc>
              </a:tr>
              <a:tr h="481250">
                <a:tc>
                  <a:txBody>
                    <a:bodyPr/>
                    <a:lstStyle/>
                    <a:p>
                      <a:r>
                        <a:rPr lang="en-GB" sz="2000" dirty="0" smtClean="0"/>
                        <a:t>Staff</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Election - ratified at FGB meeting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i="0" dirty="0" smtClean="0"/>
                        <a:t>6</a:t>
                      </a:r>
                    </a:p>
                  </a:txBody>
                  <a:tcPr anchor="ctr"/>
                </a:tc>
              </a:tr>
              <a:tr h="948651">
                <a:tc>
                  <a:txBody>
                    <a:bodyPr/>
                    <a:lstStyle/>
                    <a:p>
                      <a:r>
                        <a:rPr lang="en-GB" sz="2000" dirty="0" smtClean="0"/>
                        <a:t>Local Authority</a:t>
                      </a:r>
                      <a:endParaRPr lang="en-GB" sz="2000" dirty="0"/>
                    </a:p>
                  </a:txBody>
                  <a:tcPr anchor="ctr"/>
                </a:tc>
                <a:tc>
                  <a:txBody>
                    <a:bodyPr/>
                    <a:lstStyle/>
                    <a:p>
                      <a:r>
                        <a:rPr lang="en-GB" sz="2000" dirty="0" smtClean="0"/>
                        <a:t>Approved by the Lead</a:t>
                      </a:r>
                      <a:r>
                        <a:rPr lang="en-GB" sz="2000" baseline="0" dirty="0" smtClean="0"/>
                        <a:t> and Shadow Cabinet members - before the GB meeting </a:t>
                      </a:r>
                      <a:r>
                        <a:rPr lang="en-GB" sz="2000" i="1" baseline="0" dirty="0" smtClean="0"/>
                        <a:t>(agenda item)</a:t>
                      </a:r>
                      <a:endParaRPr lang="en-GB" sz="2000" dirty="0"/>
                    </a:p>
                  </a:txBody>
                  <a:tcPr anchor="ctr"/>
                </a:tc>
                <a:tc>
                  <a:txBody>
                    <a:bodyPr/>
                    <a:lstStyle/>
                    <a:p>
                      <a:pPr algn="ctr"/>
                      <a:r>
                        <a:rPr lang="en-GB" sz="2400" i="0" dirty="0" smtClean="0"/>
                        <a:t>6</a:t>
                      </a:r>
                      <a:endParaRPr lang="en-GB" sz="2400" i="0" dirty="0"/>
                    </a:p>
                  </a:txBody>
                  <a:tcPr anchor="ctr"/>
                </a:tc>
              </a:tr>
              <a:tr h="767964">
                <a:tc>
                  <a:txBody>
                    <a:bodyPr/>
                    <a:lstStyle/>
                    <a:p>
                      <a:r>
                        <a:rPr lang="en-GB" sz="2000" dirty="0" smtClean="0"/>
                        <a:t>Foundation / Ex Officio</a:t>
                      </a:r>
                      <a:endParaRPr lang="en-GB" sz="2000" dirty="0"/>
                    </a:p>
                  </a:txBody>
                  <a:tcPr anchor="ctr"/>
                </a:tc>
                <a:tc>
                  <a:txBody>
                    <a:bodyPr/>
                    <a:lstStyle/>
                    <a:p>
                      <a:r>
                        <a:rPr lang="en-GB" sz="2000" dirty="0" smtClean="0"/>
                        <a:t>Appointed</a:t>
                      </a:r>
                      <a:r>
                        <a:rPr lang="en-GB" sz="2000" baseline="0" dirty="0" smtClean="0"/>
                        <a:t> by the Diocese</a:t>
                      </a:r>
                      <a:endParaRPr lang="en-GB" sz="2000" dirty="0"/>
                    </a:p>
                  </a:txBody>
                  <a:tcPr anchor="ctr"/>
                </a:tc>
                <a:tc>
                  <a:txBody>
                    <a:bodyPr/>
                    <a:lstStyle/>
                    <a:p>
                      <a:pPr algn="ctr"/>
                      <a:r>
                        <a:rPr lang="en-GB" sz="2400" i="0" dirty="0" smtClean="0"/>
                        <a:t>16</a:t>
                      </a:r>
                      <a:endParaRPr lang="en-GB" sz="2400" i="0" dirty="0"/>
                    </a:p>
                  </a:txBody>
                  <a:tcPr anchor="ctr"/>
                </a:tc>
              </a:tr>
              <a:tr h="602560">
                <a:tc>
                  <a:txBody>
                    <a:bodyPr/>
                    <a:lstStyle/>
                    <a:p>
                      <a:r>
                        <a:rPr lang="en-GB" sz="2000" dirty="0" smtClean="0"/>
                        <a:t>Foundation PCC</a:t>
                      </a:r>
                      <a:endParaRPr lang="en-GB" sz="2000" dirty="0"/>
                    </a:p>
                  </a:txBody>
                  <a:tcPr anchor="ctr"/>
                </a:tc>
                <a:tc>
                  <a:txBody>
                    <a:bodyPr/>
                    <a:lstStyle/>
                    <a:p>
                      <a:r>
                        <a:rPr lang="en-GB" sz="2000" dirty="0" smtClean="0"/>
                        <a:t>Appointed by the Parish Council</a:t>
                      </a:r>
                      <a:endParaRPr lang="en-GB" sz="2000" dirty="0"/>
                    </a:p>
                  </a:txBody>
                  <a:tcPr anchor="ctr"/>
                </a:tc>
                <a:tc>
                  <a:txBody>
                    <a:bodyPr/>
                    <a:lstStyle/>
                    <a:p>
                      <a:pPr algn="ctr"/>
                      <a:r>
                        <a:rPr lang="en-GB" sz="2400" i="0" dirty="0" smtClean="0"/>
                        <a:t>6</a:t>
                      </a:r>
                      <a:endParaRPr lang="en-GB" sz="2400" i="0" dirty="0"/>
                    </a:p>
                  </a:txBody>
                  <a:tcPr anchor="ctr"/>
                </a:tc>
              </a:tr>
            </a:tbl>
          </a:graphicData>
        </a:graphic>
      </p:graphicFrame>
    </p:spTree>
    <p:extLst>
      <p:ext uri="{BB962C8B-B14F-4D97-AF65-F5344CB8AC3E}">
        <p14:creationId xmlns:p14="http://schemas.microsoft.com/office/powerpoint/2010/main" val="227198088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73088" y="717550"/>
            <a:ext cx="7993062" cy="693738"/>
          </a:xfrm>
        </p:spPr>
        <p:txBody>
          <a:bodyPr/>
          <a:lstStyle/>
          <a:p>
            <a:r>
              <a:rPr lang="en-GB" altLang="en-US" dirty="0" smtClean="0"/>
              <a:t>SAVE THE DATE – </a:t>
            </a:r>
            <a:r>
              <a:rPr lang="en-GB" altLang="en-US" b="1" dirty="0" smtClean="0"/>
              <a:t>OLF 2019</a:t>
            </a:r>
          </a:p>
        </p:txBody>
      </p:sp>
      <p:sp>
        <p:nvSpPr>
          <p:cNvPr id="33795" name="Content Placeholder 2"/>
          <p:cNvSpPr>
            <a:spLocks noGrp="1"/>
          </p:cNvSpPr>
          <p:nvPr>
            <p:ph idx="1"/>
          </p:nvPr>
        </p:nvSpPr>
        <p:spPr>
          <a:xfrm>
            <a:off x="827088" y="4100513"/>
            <a:ext cx="6049168" cy="612650"/>
          </a:xfrm>
          <a:solidFill>
            <a:srgbClr val="007A87"/>
          </a:solidFill>
          <a:effectLst>
            <a:outerShdw blurRad="63500" sx="102000" sy="102000" algn="ctr" rotWithShape="0">
              <a:prstClr val="black">
                <a:alpha val="40000"/>
              </a:prstClr>
            </a:outerShdw>
          </a:effectLst>
        </p:spPr>
        <p:txBody>
          <a:bodyPr/>
          <a:lstStyle/>
          <a:p>
            <a:pPr marL="0" indent="0">
              <a:buFontTx/>
              <a:buNone/>
            </a:pPr>
            <a:r>
              <a:rPr lang="en-GB" altLang="en-US" sz="2800" b="1" dirty="0" smtClean="0">
                <a:solidFill>
                  <a:schemeClr val="bg1"/>
                </a:solidFill>
              </a:rPr>
              <a:t>Monday 1</a:t>
            </a:r>
            <a:r>
              <a:rPr lang="en-GB" altLang="en-US" sz="2800" baseline="30000" dirty="0" smtClean="0">
                <a:solidFill>
                  <a:schemeClr val="bg1"/>
                </a:solidFill>
              </a:rPr>
              <a:t>st</a:t>
            </a:r>
            <a:r>
              <a:rPr lang="en-GB" altLang="en-US" sz="2800" b="1" dirty="0" smtClean="0">
                <a:solidFill>
                  <a:schemeClr val="bg1"/>
                </a:solidFill>
              </a:rPr>
              <a:t> to Sunday 7</a:t>
            </a:r>
            <a:r>
              <a:rPr lang="en-GB" altLang="en-US" sz="2800" baseline="30000" dirty="0" smtClean="0">
                <a:solidFill>
                  <a:schemeClr val="bg1"/>
                </a:solidFill>
              </a:rPr>
              <a:t>th</a:t>
            </a:r>
            <a:r>
              <a:rPr lang="en-GB" altLang="en-US" sz="2800" b="1" dirty="0" smtClean="0">
                <a:solidFill>
                  <a:schemeClr val="bg1"/>
                </a:solidFill>
              </a:rPr>
              <a:t> July 2019</a:t>
            </a:r>
          </a:p>
        </p:txBody>
      </p:sp>
      <p:pic>
        <p:nvPicPr>
          <p:cNvPr id="33796" name="Content Placeholder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55750"/>
            <a:ext cx="5040313"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Content Placeholder 2"/>
          <p:cNvSpPr txBox="1">
            <a:spLocks/>
          </p:cNvSpPr>
          <p:nvPr/>
        </p:nvSpPr>
        <p:spPr bwMode="auto">
          <a:xfrm>
            <a:off x="683419" y="4912469"/>
            <a:ext cx="7772400"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rgbClr val="616365"/>
                </a:solidFill>
                <a:latin typeface="Arial" panose="020B0604020202020204" pitchFamily="34" charset="0"/>
              </a:defRPr>
            </a:lvl1pPr>
            <a:lvl2pPr marL="742950" indent="-285750">
              <a:spcBef>
                <a:spcPct val="20000"/>
              </a:spcBef>
              <a:buChar char="–"/>
              <a:defRPr sz="2000">
                <a:solidFill>
                  <a:srgbClr val="616365"/>
                </a:solidFill>
                <a:latin typeface="Arial" panose="020B0604020202020204" pitchFamily="34" charset="0"/>
              </a:defRPr>
            </a:lvl2pPr>
            <a:lvl3pPr marL="1143000" indent="-228600">
              <a:spcBef>
                <a:spcPct val="20000"/>
              </a:spcBef>
              <a:buChar char="•"/>
              <a:defRPr>
                <a:solidFill>
                  <a:srgbClr val="616365"/>
                </a:solidFill>
                <a:latin typeface="Arial" panose="020B0604020202020204" pitchFamily="34" charset="0"/>
              </a:defRPr>
            </a:lvl3pPr>
            <a:lvl4pPr marL="1600200" indent="-228600">
              <a:spcBef>
                <a:spcPct val="20000"/>
              </a:spcBef>
              <a:buChar char="–"/>
              <a:defRPr>
                <a:solidFill>
                  <a:srgbClr val="616365"/>
                </a:solidFill>
                <a:latin typeface="Arial" panose="020B0604020202020204" pitchFamily="34" charset="0"/>
              </a:defRPr>
            </a:lvl4pPr>
            <a:lvl5pPr marL="2057400" indent="-228600">
              <a:spcBef>
                <a:spcPct val="20000"/>
              </a:spcBef>
              <a:buChar char="»"/>
              <a:defRPr sz="1600">
                <a:solidFill>
                  <a:srgbClr val="616365"/>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616365"/>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616365"/>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616365"/>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616365"/>
                </a:solidFill>
                <a:latin typeface="Arial" panose="020B0604020202020204" pitchFamily="34" charset="0"/>
              </a:defRPr>
            </a:lvl9pPr>
          </a:lstStyle>
          <a:p>
            <a:r>
              <a:rPr lang="en-GB" altLang="en-US" dirty="0"/>
              <a:t>Keep your calendar free</a:t>
            </a:r>
          </a:p>
          <a:p>
            <a:r>
              <a:rPr lang="en-GB" altLang="en-US" dirty="0"/>
              <a:t>Encourage your colleagues, contacts and partners to </a:t>
            </a:r>
            <a:r>
              <a:rPr lang="en-GB" altLang="en-US" b="1" dirty="0"/>
              <a:t>SAVE THE DATE</a:t>
            </a:r>
            <a:r>
              <a:rPr lang="en-GB" altLang="en-US" dirty="0"/>
              <a:t>!</a:t>
            </a:r>
          </a:p>
          <a:p>
            <a:endParaRPr lang="en-GB" altLang="en-US" dirty="0"/>
          </a:p>
        </p:txBody>
      </p:sp>
      <p:sp>
        <p:nvSpPr>
          <p:cNvPr id="33798" name="Content Placeholder 2"/>
          <p:cNvSpPr txBox="1">
            <a:spLocks/>
          </p:cNvSpPr>
          <p:nvPr/>
        </p:nvSpPr>
        <p:spPr bwMode="auto">
          <a:xfrm rot="-819098">
            <a:off x="6591300" y="1554163"/>
            <a:ext cx="1773238" cy="606425"/>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616365"/>
                </a:solidFill>
                <a:latin typeface="Arial" panose="020B0604020202020204" pitchFamily="34" charset="0"/>
              </a:defRPr>
            </a:lvl1pPr>
            <a:lvl2pPr marL="742950" indent="-285750">
              <a:spcBef>
                <a:spcPct val="20000"/>
              </a:spcBef>
              <a:buChar char="–"/>
              <a:defRPr sz="2000">
                <a:solidFill>
                  <a:srgbClr val="616365"/>
                </a:solidFill>
                <a:latin typeface="Arial" panose="020B0604020202020204" pitchFamily="34" charset="0"/>
              </a:defRPr>
            </a:lvl2pPr>
            <a:lvl3pPr marL="1143000" indent="-228600">
              <a:spcBef>
                <a:spcPct val="20000"/>
              </a:spcBef>
              <a:buChar char="•"/>
              <a:defRPr>
                <a:solidFill>
                  <a:srgbClr val="616365"/>
                </a:solidFill>
                <a:latin typeface="Arial" panose="020B0604020202020204" pitchFamily="34" charset="0"/>
              </a:defRPr>
            </a:lvl3pPr>
            <a:lvl4pPr marL="1600200" indent="-228600">
              <a:spcBef>
                <a:spcPct val="20000"/>
              </a:spcBef>
              <a:buChar char="–"/>
              <a:defRPr>
                <a:solidFill>
                  <a:srgbClr val="616365"/>
                </a:solidFill>
                <a:latin typeface="Arial" panose="020B0604020202020204" pitchFamily="34" charset="0"/>
              </a:defRPr>
            </a:lvl4pPr>
            <a:lvl5pPr marL="2057400" indent="-228600">
              <a:spcBef>
                <a:spcPct val="20000"/>
              </a:spcBef>
              <a:buChar char="»"/>
              <a:defRPr sz="1600">
                <a:solidFill>
                  <a:srgbClr val="616365"/>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616365"/>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616365"/>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616365"/>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616365"/>
                </a:solidFill>
                <a:latin typeface="Arial" panose="020B0604020202020204" pitchFamily="34" charset="0"/>
              </a:defRPr>
            </a:lvl9pPr>
          </a:lstStyle>
          <a:p>
            <a:pPr>
              <a:buFontTx/>
              <a:buNone/>
            </a:pPr>
            <a:r>
              <a:rPr lang="en-GB" altLang="en-US" sz="3200" b="1" dirty="0">
                <a:solidFill>
                  <a:schemeClr val="bg1"/>
                </a:solidFill>
              </a:rPr>
              <a:t>#OLF19</a:t>
            </a:r>
          </a:p>
        </p:txBody>
      </p:sp>
      <p:sp>
        <p:nvSpPr>
          <p:cNvPr id="33799" name="Content Placeholder 2"/>
          <p:cNvSpPr txBox="1">
            <a:spLocks/>
          </p:cNvSpPr>
          <p:nvPr/>
        </p:nvSpPr>
        <p:spPr bwMode="auto">
          <a:xfrm rot="579324">
            <a:off x="6172200" y="2946400"/>
            <a:ext cx="2598738" cy="4095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616365"/>
                </a:solidFill>
                <a:latin typeface="Arial" panose="020B0604020202020204" pitchFamily="34" charset="0"/>
              </a:defRPr>
            </a:lvl1pPr>
            <a:lvl2pPr marL="742950" indent="-285750">
              <a:spcBef>
                <a:spcPct val="20000"/>
              </a:spcBef>
              <a:buChar char="–"/>
              <a:defRPr sz="2000">
                <a:solidFill>
                  <a:srgbClr val="616365"/>
                </a:solidFill>
                <a:latin typeface="Arial" panose="020B0604020202020204" pitchFamily="34" charset="0"/>
              </a:defRPr>
            </a:lvl2pPr>
            <a:lvl3pPr marL="1143000" indent="-228600">
              <a:spcBef>
                <a:spcPct val="20000"/>
              </a:spcBef>
              <a:buChar char="•"/>
              <a:defRPr>
                <a:solidFill>
                  <a:srgbClr val="616365"/>
                </a:solidFill>
                <a:latin typeface="Arial" panose="020B0604020202020204" pitchFamily="34" charset="0"/>
              </a:defRPr>
            </a:lvl3pPr>
            <a:lvl4pPr marL="1600200" indent="-228600">
              <a:spcBef>
                <a:spcPct val="20000"/>
              </a:spcBef>
              <a:buChar char="–"/>
              <a:defRPr>
                <a:solidFill>
                  <a:srgbClr val="616365"/>
                </a:solidFill>
                <a:latin typeface="Arial" panose="020B0604020202020204" pitchFamily="34" charset="0"/>
              </a:defRPr>
            </a:lvl4pPr>
            <a:lvl5pPr marL="2057400" indent="-228600">
              <a:spcBef>
                <a:spcPct val="20000"/>
              </a:spcBef>
              <a:buChar char="»"/>
              <a:defRPr sz="1600">
                <a:solidFill>
                  <a:srgbClr val="616365"/>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616365"/>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616365"/>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616365"/>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616365"/>
                </a:solidFill>
                <a:latin typeface="Arial" panose="020B0604020202020204" pitchFamily="34" charset="0"/>
              </a:defRPr>
            </a:lvl9pPr>
          </a:lstStyle>
          <a:p>
            <a:pPr>
              <a:buFontTx/>
              <a:buNone/>
            </a:pPr>
            <a:r>
              <a:rPr lang="en-GB" altLang="en-US" sz="2000" b="1" dirty="0">
                <a:solidFill>
                  <a:schemeClr val="bg1"/>
                </a:solidFill>
              </a:rPr>
              <a:t>@OldhamLearnFest</a:t>
            </a:r>
          </a:p>
        </p:txBody>
      </p:sp>
      <p:pic>
        <p:nvPicPr>
          <p:cNvPr id="33800" name="Picture 2" descr="Image result for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575" y="2286000"/>
            <a:ext cx="4968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3309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2000"/>
                                        <p:tgtEl>
                                          <p:spTgt spid="33796"/>
                                        </p:tgtEl>
                                      </p:cBhvr>
                                    </p:animEffect>
                                    <p:anim calcmode="lin" valueType="num">
                                      <p:cBhvr>
                                        <p:cTn id="8" dur="2000" fill="hold"/>
                                        <p:tgtEl>
                                          <p:spTgt spid="33796"/>
                                        </p:tgtEl>
                                        <p:attrNameLst>
                                          <p:attrName>ppt_w</p:attrName>
                                        </p:attrNameLst>
                                      </p:cBhvr>
                                      <p:tavLst>
                                        <p:tav tm="0" fmla="#ppt_w*sin(2.5*pi*$)">
                                          <p:val>
                                            <p:fltVal val="0"/>
                                          </p:val>
                                        </p:tav>
                                        <p:tav tm="100000">
                                          <p:val>
                                            <p:fltVal val="1"/>
                                          </p:val>
                                        </p:tav>
                                      </p:tavLst>
                                    </p:anim>
                                    <p:anim calcmode="lin" valueType="num">
                                      <p:cBhvr>
                                        <p:cTn id="9" dur="2000" fill="hold"/>
                                        <p:tgtEl>
                                          <p:spTgt spid="3379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12" fill="hold" grpId="0" nodeType="afterEffect">
                                  <p:stCondLst>
                                    <p:cond delay="0"/>
                                  </p:stCondLst>
                                  <p:childTnLst>
                                    <p:set>
                                      <p:cBhvr>
                                        <p:cTn id="12" dur="1" fill="hold">
                                          <p:stCondLst>
                                            <p:cond delay="0"/>
                                          </p:stCondLst>
                                        </p:cTn>
                                        <p:tgtEl>
                                          <p:spTgt spid="33798"/>
                                        </p:tgtEl>
                                        <p:attrNameLst>
                                          <p:attrName>style.visibility</p:attrName>
                                        </p:attrNameLst>
                                      </p:cBhvr>
                                      <p:to>
                                        <p:strVal val="visible"/>
                                      </p:to>
                                    </p:set>
                                    <p:anim calcmode="lin" valueType="num">
                                      <p:cBhvr additive="base">
                                        <p:cTn id="13" dur="500" fill="hold"/>
                                        <p:tgtEl>
                                          <p:spTgt spid="33798"/>
                                        </p:tgtEl>
                                        <p:attrNameLst>
                                          <p:attrName>ppt_x</p:attrName>
                                        </p:attrNameLst>
                                      </p:cBhvr>
                                      <p:tavLst>
                                        <p:tav tm="0">
                                          <p:val>
                                            <p:strVal val="0-#ppt_w/2"/>
                                          </p:val>
                                        </p:tav>
                                        <p:tav tm="100000">
                                          <p:val>
                                            <p:strVal val="#ppt_x"/>
                                          </p:val>
                                        </p:tav>
                                      </p:tavLst>
                                    </p:anim>
                                    <p:anim calcmode="lin" valueType="num">
                                      <p:cBhvr additive="base">
                                        <p:cTn id="14" dur="500" fill="hold"/>
                                        <p:tgtEl>
                                          <p:spTgt spid="33798"/>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42" presetClass="entr" presetSubtype="0" fill="hold" grpId="0" nodeType="afterEffect">
                                  <p:stCondLst>
                                    <p:cond delay="0"/>
                                  </p:stCondLst>
                                  <p:childTnLst>
                                    <p:set>
                                      <p:cBhvr>
                                        <p:cTn id="17" dur="1" fill="hold">
                                          <p:stCondLst>
                                            <p:cond delay="0"/>
                                          </p:stCondLst>
                                        </p:cTn>
                                        <p:tgtEl>
                                          <p:spTgt spid="33795">
                                            <p:bg/>
                                          </p:spTgt>
                                        </p:tgtEl>
                                        <p:attrNameLst>
                                          <p:attrName>style.visibility</p:attrName>
                                        </p:attrNameLst>
                                      </p:cBhvr>
                                      <p:to>
                                        <p:strVal val="visible"/>
                                      </p:to>
                                    </p:set>
                                    <p:animEffect transition="in" filter="fade">
                                      <p:cBhvr>
                                        <p:cTn id="18" dur="1000"/>
                                        <p:tgtEl>
                                          <p:spTgt spid="33795">
                                            <p:bg/>
                                          </p:spTgt>
                                        </p:tgtEl>
                                      </p:cBhvr>
                                    </p:animEffect>
                                    <p:anim calcmode="lin" valueType="num">
                                      <p:cBhvr>
                                        <p:cTn id="19" dur="1000" fill="hold"/>
                                        <p:tgtEl>
                                          <p:spTgt spid="33795">
                                            <p:bg/>
                                          </p:spTgt>
                                        </p:tgtEl>
                                        <p:attrNameLst>
                                          <p:attrName>ppt_x</p:attrName>
                                        </p:attrNameLst>
                                      </p:cBhvr>
                                      <p:tavLst>
                                        <p:tav tm="0">
                                          <p:val>
                                            <p:strVal val="#ppt_x"/>
                                          </p:val>
                                        </p:tav>
                                        <p:tav tm="100000">
                                          <p:val>
                                            <p:strVal val="#ppt_x"/>
                                          </p:val>
                                        </p:tav>
                                      </p:tavLst>
                                    </p:anim>
                                    <p:anim calcmode="lin" valueType="num">
                                      <p:cBhvr>
                                        <p:cTn id="20" dur="1000" fill="hold"/>
                                        <p:tgtEl>
                                          <p:spTgt spid="33795">
                                            <p:bg/>
                                          </p:spTgt>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2" presetClass="entr" presetSubtype="0" fill="hold" grpId="0" nodeType="afterEffect">
                                  <p:stCondLst>
                                    <p:cond delay="0"/>
                                  </p:stCondLst>
                                  <p:childTnLst>
                                    <p:set>
                                      <p:cBhvr>
                                        <p:cTn id="23" dur="1" fill="hold">
                                          <p:stCondLst>
                                            <p:cond delay="0"/>
                                          </p:stCondLst>
                                        </p:cTn>
                                        <p:tgtEl>
                                          <p:spTgt spid="33795">
                                            <p:txEl>
                                              <p:pRg st="0" end="0"/>
                                            </p:txEl>
                                          </p:spTgt>
                                        </p:tgtEl>
                                        <p:attrNameLst>
                                          <p:attrName>style.visibility</p:attrName>
                                        </p:attrNameLst>
                                      </p:cBhvr>
                                      <p:to>
                                        <p:strVal val="visible"/>
                                      </p:to>
                                    </p:set>
                                    <p:animEffect transition="in" filter="fade">
                                      <p:cBhvr>
                                        <p:cTn id="24" dur="1000"/>
                                        <p:tgtEl>
                                          <p:spTgt spid="33795">
                                            <p:txEl>
                                              <p:pRg st="0" end="0"/>
                                            </p:txEl>
                                          </p:spTgt>
                                        </p:tgtEl>
                                      </p:cBhvr>
                                    </p:animEffect>
                                    <p:anim calcmode="lin" valueType="num">
                                      <p:cBhvr>
                                        <p:cTn id="25"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14" presetClass="entr" presetSubtype="10" fill="hold" nodeType="afterEffect">
                                  <p:stCondLst>
                                    <p:cond delay="0"/>
                                  </p:stCondLst>
                                  <p:childTnLst>
                                    <p:set>
                                      <p:cBhvr>
                                        <p:cTn id="29" dur="1" fill="hold">
                                          <p:stCondLst>
                                            <p:cond delay="0"/>
                                          </p:stCondLst>
                                        </p:cTn>
                                        <p:tgtEl>
                                          <p:spTgt spid="33800"/>
                                        </p:tgtEl>
                                        <p:attrNameLst>
                                          <p:attrName>style.visibility</p:attrName>
                                        </p:attrNameLst>
                                      </p:cBhvr>
                                      <p:to>
                                        <p:strVal val="visible"/>
                                      </p:to>
                                    </p:set>
                                    <p:animEffect transition="in" filter="randombar(horizontal)">
                                      <p:cBhvr>
                                        <p:cTn id="30" dur="500"/>
                                        <p:tgtEl>
                                          <p:spTgt spid="33800"/>
                                        </p:tgtEl>
                                      </p:cBhvr>
                                    </p:animEffect>
                                  </p:childTnLst>
                                </p:cTn>
                              </p:par>
                            </p:childTnLst>
                          </p:cTn>
                        </p:par>
                        <p:par>
                          <p:cTn id="31" fill="hold">
                            <p:stCondLst>
                              <p:cond delay="5000"/>
                            </p:stCondLst>
                            <p:childTnLst>
                              <p:par>
                                <p:cTn id="32" presetID="53" presetClass="entr" presetSubtype="16" fill="hold" grpId="0" nodeType="afterEffect">
                                  <p:stCondLst>
                                    <p:cond delay="0"/>
                                  </p:stCondLst>
                                  <p:childTnLst>
                                    <p:set>
                                      <p:cBhvr>
                                        <p:cTn id="33" dur="1" fill="hold">
                                          <p:stCondLst>
                                            <p:cond delay="0"/>
                                          </p:stCondLst>
                                        </p:cTn>
                                        <p:tgtEl>
                                          <p:spTgt spid="33797"/>
                                        </p:tgtEl>
                                        <p:attrNameLst>
                                          <p:attrName>style.visibility</p:attrName>
                                        </p:attrNameLst>
                                      </p:cBhvr>
                                      <p:to>
                                        <p:strVal val="visible"/>
                                      </p:to>
                                    </p:set>
                                    <p:anim calcmode="lin" valueType="num">
                                      <p:cBhvr>
                                        <p:cTn id="34" dur="500" fill="hold"/>
                                        <p:tgtEl>
                                          <p:spTgt spid="33797"/>
                                        </p:tgtEl>
                                        <p:attrNameLst>
                                          <p:attrName>ppt_w</p:attrName>
                                        </p:attrNameLst>
                                      </p:cBhvr>
                                      <p:tavLst>
                                        <p:tav tm="0">
                                          <p:val>
                                            <p:fltVal val="0"/>
                                          </p:val>
                                        </p:tav>
                                        <p:tav tm="100000">
                                          <p:val>
                                            <p:strVal val="#ppt_w"/>
                                          </p:val>
                                        </p:tav>
                                      </p:tavLst>
                                    </p:anim>
                                    <p:anim calcmode="lin" valueType="num">
                                      <p:cBhvr>
                                        <p:cTn id="35" dur="500" fill="hold"/>
                                        <p:tgtEl>
                                          <p:spTgt spid="33797"/>
                                        </p:tgtEl>
                                        <p:attrNameLst>
                                          <p:attrName>ppt_h</p:attrName>
                                        </p:attrNameLst>
                                      </p:cBhvr>
                                      <p:tavLst>
                                        <p:tav tm="0">
                                          <p:val>
                                            <p:fltVal val="0"/>
                                          </p:val>
                                        </p:tav>
                                        <p:tav tm="100000">
                                          <p:val>
                                            <p:strVal val="#ppt_h"/>
                                          </p:val>
                                        </p:tav>
                                      </p:tavLst>
                                    </p:anim>
                                    <p:animEffect transition="in" filter="fade">
                                      <p:cBhvr>
                                        <p:cTn id="36" dur="500"/>
                                        <p:tgtEl>
                                          <p:spTgt spid="33797"/>
                                        </p:tgtEl>
                                      </p:cBhvr>
                                    </p:animEffect>
                                  </p:childTnLst>
                                </p:cTn>
                              </p:par>
                            </p:childTnLst>
                          </p:cTn>
                        </p:par>
                        <p:par>
                          <p:cTn id="37" fill="hold">
                            <p:stCondLst>
                              <p:cond delay="5500"/>
                            </p:stCondLst>
                            <p:childTnLst>
                              <p:par>
                                <p:cTn id="38" presetID="2" presetClass="entr" presetSubtype="9" fill="hold" grpId="0" nodeType="afterEffect">
                                  <p:stCondLst>
                                    <p:cond delay="0"/>
                                  </p:stCondLst>
                                  <p:childTnLst>
                                    <p:set>
                                      <p:cBhvr>
                                        <p:cTn id="39" dur="1" fill="hold">
                                          <p:stCondLst>
                                            <p:cond delay="0"/>
                                          </p:stCondLst>
                                        </p:cTn>
                                        <p:tgtEl>
                                          <p:spTgt spid="33799"/>
                                        </p:tgtEl>
                                        <p:attrNameLst>
                                          <p:attrName>style.visibility</p:attrName>
                                        </p:attrNameLst>
                                      </p:cBhvr>
                                      <p:to>
                                        <p:strVal val="visible"/>
                                      </p:to>
                                    </p:set>
                                    <p:anim calcmode="lin" valueType="num">
                                      <p:cBhvr additive="base">
                                        <p:cTn id="40" dur="500" fill="hold"/>
                                        <p:tgtEl>
                                          <p:spTgt spid="33799"/>
                                        </p:tgtEl>
                                        <p:attrNameLst>
                                          <p:attrName>ppt_x</p:attrName>
                                        </p:attrNameLst>
                                      </p:cBhvr>
                                      <p:tavLst>
                                        <p:tav tm="0">
                                          <p:val>
                                            <p:strVal val="0-#ppt_w/2"/>
                                          </p:val>
                                        </p:tav>
                                        <p:tav tm="100000">
                                          <p:val>
                                            <p:strVal val="#ppt_x"/>
                                          </p:val>
                                        </p:tav>
                                      </p:tavLst>
                                    </p:anim>
                                    <p:anim calcmode="lin" valueType="num">
                                      <p:cBhvr additive="base">
                                        <p:cTn id="41" dur="500" fill="hold"/>
                                        <p:tgtEl>
                                          <p:spTgt spid="337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P spid="33797" grpId="0"/>
      <p:bldP spid="33798" grpId="0" animBg="1"/>
      <p:bldP spid="337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40152" y="4005064"/>
            <a:ext cx="3111201" cy="2714515"/>
            <a:chOff x="5796136" y="3992467"/>
            <a:chExt cx="3111201" cy="2714515"/>
          </a:xfrm>
        </p:grpSpPr>
        <p:grpSp>
          <p:nvGrpSpPr>
            <p:cNvPr id="4" name="Group 3"/>
            <p:cNvGrpSpPr>
              <a:grpSpLocks noChangeAspect="1"/>
            </p:cNvGrpSpPr>
            <p:nvPr/>
          </p:nvGrpSpPr>
          <p:grpSpPr>
            <a:xfrm>
              <a:off x="5796136" y="3992467"/>
              <a:ext cx="3111201" cy="2714515"/>
              <a:chOff x="5559750" y="3988279"/>
              <a:chExt cx="3337174" cy="2791696"/>
            </a:xfrm>
          </p:grpSpPr>
          <p:pic>
            <p:nvPicPr>
              <p:cNvPr id="5" name="Picture 2" descr="ID# 9906 - Pushing Up Box - PowerPoint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59750" y="3988279"/>
                <a:ext cx="3305709" cy="279169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5879788" y="6343246"/>
                <a:ext cx="3017136" cy="432048"/>
              </a:xfrm>
              <a:prstGeom prst="rect">
                <a:avLst/>
              </a:prstGeom>
              <a:solidFill>
                <a:srgbClr val="00B3BE"/>
              </a:solid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pPr algn="ctr"/>
                <a:r>
                  <a:rPr lang="en-GB" sz="2400" b="1" kern="0" dirty="0" smtClean="0">
                    <a:solidFill>
                      <a:schemeClr val="bg1"/>
                    </a:solidFill>
                  </a:rPr>
                  <a:t>The BIG Push!</a:t>
                </a:r>
                <a:endParaRPr lang="en-GB" sz="2400" kern="0" dirty="0">
                  <a:solidFill>
                    <a:schemeClr val="bg1"/>
                  </a:solidFill>
                </a:endParaRPr>
              </a:p>
            </p:txBody>
          </p:sp>
        </p:grpSp>
        <p:sp>
          <p:nvSpPr>
            <p:cNvPr id="8" name="Title 1"/>
            <p:cNvSpPr txBox="1">
              <a:spLocks/>
            </p:cNvSpPr>
            <p:nvPr/>
          </p:nvSpPr>
          <p:spPr bwMode="auto">
            <a:xfrm rot="21149226">
              <a:off x="7886210" y="5642645"/>
              <a:ext cx="720080" cy="45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r>
                <a:rPr lang="en-GB" sz="900" b="1" kern="0" dirty="0" smtClean="0">
                  <a:solidFill>
                    <a:schemeClr val="tx1"/>
                  </a:solidFill>
                </a:rPr>
                <a:t>Governor Support</a:t>
              </a:r>
              <a:endParaRPr lang="en-GB" sz="900" b="1" kern="0" dirty="0">
                <a:solidFill>
                  <a:schemeClr val="tx1"/>
                </a:solidFill>
              </a:endParaRPr>
            </a:p>
          </p:txBody>
        </p:sp>
        <p:sp>
          <p:nvSpPr>
            <p:cNvPr id="9" name="Title 1"/>
            <p:cNvSpPr txBox="1">
              <a:spLocks/>
            </p:cNvSpPr>
            <p:nvPr/>
          </p:nvSpPr>
          <p:spPr bwMode="auto">
            <a:xfrm rot="21295171">
              <a:off x="7982434" y="5170376"/>
              <a:ext cx="588413" cy="2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pPr algn="ctr"/>
              <a:r>
                <a:rPr lang="en-GB" sz="1000" b="1" kern="0" dirty="0" smtClean="0">
                  <a:solidFill>
                    <a:schemeClr val="tx1"/>
                  </a:solidFill>
                </a:rPr>
                <a:t>Clerks</a:t>
              </a:r>
              <a:endParaRPr lang="en-GB" sz="1000" b="1" kern="0" dirty="0">
                <a:solidFill>
                  <a:schemeClr val="tx1"/>
                </a:solidFill>
              </a:endParaRPr>
            </a:p>
          </p:txBody>
        </p:sp>
        <p:sp>
          <p:nvSpPr>
            <p:cNvPr id="10" name="Title 1"/>
            <p:cNvSpPr txBox="1">
              <a:spLocks/>
            </p:cNvSpPr>
            <p:nvPr/>
          </p:nvSpPr>
          <p:spPr bwMode="auto">
            <a:xfrm rot="21295171">
              <a:off x="7372907" y="4445304"/>
              <a:ext cx="973865" cy="2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pPr algn="ctr"/>
              <a:r>
                <a:rPr lang="en-GB" sz="900" b="1" kern="0" dirty="0" smtClean="0">
                  <a:solidFill>
                    <a:schemeClr val="bg1"/>
                  </a:solidFill>
                </a:rPr>
                <a:t>Governors</a:t>
              </a:r>
              <a:endParaRPr lang="en-GB" sz="900" b="1" kern="0" dirty="0">
                <a:solidFill>
                  <a:schemeClr val="bg1"/>
                </a:solidFill>
              </a:endParaRPr>
            </a:p>
          </p:txBody>
        </p:sp>
      </p:grpSp>
      <p:sp>
        <p:nvSpPr>
          <p:cNvPr id="2" name="Title 1"/>
          <p:cNvSpPr>
            <a:spLocks noGrp="1"/>
          </p:cNvSpPr>
          <p:nvPr>
            <p:ph type="title"/>
          </p:nvPr>
        </p:nvSpPr>
        <p:spPr>
          <a:xfrm>
            <a:off x="611187" y="719138"/>
            <a:ext cx="8266815" cy="981670"/>
          </a:xfrm>
        </p:spPr>
        <p:txBody>
          <a:bodyPr/>
          <a:lstStyle/>
          <a:p>
            <a:r>
              <a:rPr lang="en-GB" dirty="0" smtClean="0"/>
              <a:t>The </a:t>
            </a:r>
            <a:r>
              <a:rPr lang="en-GB" dirty="0"/>
              <a:t>BIG </a:t>
            </a:r>
            <a:r>
              <a:rPr lang="en-GB" dirty="0" smtClean="0"/>
              <a:t>Push by Clerks – Autumn Term 2018!!</a:t>
            </a:r>
            <a:r>
              <a:rPr lang="en-GB" dirty="0"/>
              <a:t/>
            </a:r>
            <a:br>
              <a:rPr lang="en-GB" dirty="0"/>
            </a:br>
            <a:endParaRPr lang="en-GB" dirty="0">
              <a:solidFill>
                <a:srgbClr val="007A87"/>
              </a:solidFill>
            </a:endParaRPr>
          </a:p>
        </p:txBody>
      </p:sp>
      <p:sp>
        <p:nvSpPr>
          <p:cNvPr id="3" name="Content Placeholder 2"/>
          <p:cNvSpPr>
            <a:spLocks noGrp="1"/>
          </p:cNvSpPr>
          <p:nvPr>
            <p:ph idx="1"/>
          </p:nvPr>
        </p:nvSpPr>
        <p:spPr>
          <a:xfrm>
            <a:off x="583988" y="1469877"/>
            <a:ext cx="7275851" cy="4807898"/>
          </a:xfrm>
        </p:spPr>
        <p:txBody>
          <a:bodyPr/>
          <a:lstStyle/>
          <a:p>
            <a:pPr marL="457200" indent="-457200">
              <a:buFont typeface="+mj-lt"/>
              <a:buAutoNum type="arabicPeriod"/>
            </a:pPr>
            <a:r>
              <a:rPr lang="en-US" dirty="0" smtClean="0"/>
              <a:t>All governors to have access to a secure email address</a:t>
            </a:r>
          </a:p>
          <a:p>
            <a:pPr marL="457200" indent="-457200">
              <a:buFont typeface="+mj-lt"/>
              <a:buAutoNum type="arabicPeriod"/>
            </a:pPr>
            <a:r>
              <a:rPr lang="en-US" dirty="0" smtClean="0"/>
              <a:t>All new governors to complete the induction for New Governors training.</a:t>
            </a:r>
          </a:p>
          <a:p>
            <a:pPr marL="457200" indent="-457200">
              <a:buFont typeface="+mj-lt"/>
              <a:buAutoNum type="arabicPeriod"/>
            </a:pPr>
            <a:r>
              <a:rPr lang="en-US" dirty="0" smtClean="0"/>
              <a:t>Competency </a:t>
            </a:r>
            <a:r>
              <a:rPr lang="en-US" dirty="0"/>
              <a:t>Framework for Governance – Lead Governors </a:t>
            </a:r>
            <a:endParaRPr lang="en-GB" dirty="0"/>
          </a:p>
          <a:p>
            <a:pPr marL="457200" lvl="0" indent="-457200">
              <a:buFont typeface="+mj-lt"/>
              <a:buAutoNum type="arabicPeriod"/>
            </a:pPr>
            <a:r>
              <a:rPr lang="en-GB" dirty="0" smtClean="0"/>
              <a:t>Governor </a:t>
            </a:r>
            <a:r>
              <a:rPr lang="en-GB" dirty="0"/>
              <a:t>Details Data </a:t>
            </a:r>
            <a:r>
              <a:rPr lang="en-GB" dirty="0" smtClean="0"/>
              <a:t>cleanse (including </a:t>
            </a:r>
            <a:r>
              <a:rPr lang="en-GB" dirty="0"/>
              <a:t>staff email addresses</a:t>
            </a:r>
            <a:r>
              <a:rPr lang="en-GB" dirty="0" smtClean="0"/>
              <a:t>)</a:t>
            </a:r>
          </a:p>
          <a:p>
            <a:pPr marL="457200" lvl="0" indent="-457200">
              <a:buFont typeface="+mj-lt"/>
              <a:buAutoNum type="arabicPeriod"/>
            </a:pPr>
            <a:r>
              <a:rPr lang="en-GB" dirty="0" smtClean="0"/>
              <a:t>Governors </a:t>
            </a:r>
            <a:r>
              <a:rPr lang="en-GB" dirty="0"/>
              <a:t>Skills Audit and Matrix</a:t>
            </a:r>
          </a:p>
          <a:p>
            <a:pPr marL="457200" indent="-457200">
              <a:buFont typeface="+mj-lt"/>
              <a:buAutoNum type="arabicPeriod"/>
            </a:pPr>
            <a:r>
              <a:rPr lang="en-GB" dirty="0"/>
              <a:t>Prevent Duty </a:t>
            </a:r>
            <a:r>
              <a:rPr lang="en-GB" dirty="0" smtClean="0"/>
              <a:t>(70 </a:t>
            </a:r>
            <a:r>
              <a:rPr lang="en-GB" dirty="0"/>
              <a:t>outstanding @ </a:t>
            </a:r>
            <a:r>
              <a:rPr lang="en-GB" dirty="0" smtClean="0"/>
              <a:t>18/9/18)</a:t>
            </a:r>
            <a:endParaRPr lang="en-GB" dirty="0"/>
          </a:p>
          <a:p>
            <a:pPr marL="457200" indent="-457200">
              <a:buFont typeface="+mj-lt"/>
              <a:buAutoNum type="arabicPeriod"/>
            </a:pPr>
            <a:r>
              <a:rPr lang="en-GB" dirty="0" smtClean="0"/>
              <a:t>DBS checks (76 outstanding @ 18/9/18)</a:t>
            </a:r>
          </a:p>
        </p:txBody>
      </p:sp>
    </p:spTree>
    <p:extLst>
      <p:ext uri="{BB962C8B-B14F-4D97-AF65-F5344CB8AC3E}">
        <p14:creationId xmlns:p14="http://schemas.microsoft.com/office/powerpoint/2010/main" val="15812663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26" presetClass="emph" presetSubtype="0" fill="hold" nodeType="afterEffect">
                                  <p:stCondLst>
                                    <p:cond delay="0"/>
                                  </p:stCondLst>
                                  <p:childTnLst>
                                    <p:animEffect transition="out" filter="fade">
                                      <p:cBhvr>
                                        <p:cTn id="54" dur="500" tmFilter="0, 0; .2, .5; .8, .5; 1, 0"/>
                                        <p:tgtEl>
                                          <p:spTgt spid="7"/>
                                        </p:tgtEl>
                                      </p:cBhvr>
                                    </p:animEffect>
                                    <p:animScale>
                                      <p:cBhvr>
                                        <p:cTn id="5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6" name="Straight Connector 65"/>
          <p:cNvCxnSpPr/>
          <p:nvPr/>
        </p:nvCxnSpPr>
        <p:spPr bwMode="auto">
          <a:xfrm>
            <a:off x="4557051" y="2348880"/>
            <a:ext cx="1721" cy="2502519"/>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sp>
        <p:nvSpPr>
          <p:cNvPr id="5122" name="Rectangle 1026"/>
          <p:cNvSpPr>
            <a:spLocks noGrp="1" noChangeArrowheads="1"/>
          </p:cNvSpPr>
          <p:nvPr>
            <p:ph type="title"/>
          </p:nvPr>
        </p:nvSpPr>
        <p:spPr>
          <a:xfrm>
            <a:off x="539552" y="188913"/>
            <a:ext cx="8212137" cy="717550"/>
          </a:xfrm>
          <a:solidFill>
            <a:schemeClr val="bg1"/>
          </a:solidFill>
        </p:spPr>
        <p:txBody>
          <a:bodyPr/>
          <a:lstStyle/>
          <a:p>
            <a:pPr eaLnBrk="1" hangingPunct="1"/>
            <a:r>
              <a:rPr lang="en-GB" altLang="en-US" dirty="0" smtClean="0"/>
              <a:t>Education &amp; Early Years Service – Sept 2018</a:t>
            </a:r>
            <a:br>
              <a:rPr lang="en-GB" altLang="en-US" dirty="0" smtClean="0"/>
            </a:br>
            <a:endParaRPr lang="en-GB" altLang="en-US" sz="2000" dirty="0" smtClean="0">
              <a:solidFill>
                <a:srgbClr val="FF0000"/>
              </a:solidFill>
            </a:endParaRPr>
          </a:p>
        </p:txBody>
      </p:sp>
      <p:grpSp>
        <p:nvGrpSpPr>
          <p:cNvPr id="5123" name="Group 132"/>
          <p:cNvGrpSpPr>
            <a:grpSpLocks/>
          </p:cNvGrpSpPr>
          <p:nvPr/>
        </p:nvGrpSpPr>
        <p:grpSpPr bwMode="auto">
          <a:xfrm>
            <a:off x="468313" y="1326356"/>
            <a:ext cx="8593137" cy="5418931"/>
            <a:chOff x="486306" y="1117985"/>
            <a:chExt cx="8593885" cy="5417285"/>
          </a:xfrm>
        </p:grpSpPr>
        <p:cxnSp>
          <p:nvCxnSpPr>
            <p:cNvPr id="62" name="Straight Connector 61"/>
            <p:cNvCxnSpPr>
              <a:endCxn id="47" idx="0"/>
            </p:cNvCxnSpPr>
            <p:nvPr/>
          </p:nvCxnSpPr>
          <p:spPr>
            <a:xfrm>
              <a:off x="6357920" y="3000983"/>
              <a:ext cx="4762" cy="2667777"/>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352257" y="1117985"/>
              <a:ext cx="2446550" cy="1007756"/>
            </a:xfrm>
            <a:prstGeom prst="roundRect">
              <a:avLst/>
            </a:prstGeom>
            <a:solidFill>
              <a:srgbClr val="00B3BE"/>
            </a:solidFill>
            <a:ln>
              <a:solidFill>
                <a:srgbClr val="00B3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smtClean="0">
                  <a:solidFill>
                    <a:schemeClr val="bg1"/>
                  </a:solidFill>
                </a:rPr>
                <a:t>Director </a:t>
              </a:r>
              <a:r>
                <a:rPr lang="en-GB" sz="1600" b="1" dirty="0">
                  <a:solidFill>
                    <a:schemeClr val="bg1"/>
                  </a:solidFill>
                </a:rPr>
                <a:t>of Education &amp; Early Years</a:t>
              </a:r>
            </a:p>
            <a:p>
              <a:pPr algn="ctr">
                <a:defRPr/>
              </a:pPr>
              <a:r>
                <a:rPr lang="en-GB" sz="1600" dirty="0">
                  <a:solidFill>
                    <a:schemeClr val="bg1"/>
                  </a:solidFill>
                </a:rPr>
                <a:t>Andrew Sutherland</a:t>
              </a:r>
            </a:p>
          </p:txBody>
        </p:sp>
        <p:sp>
          <p:nvSpPr>
            <p:cNvPr id="39" name="Rounded Rectangle 38"/>
            <p:cNvSpPr/>
            <p:nvPr/>
          </p:nvSpPr>
          <p:spPr>
            <a:xfrm>
              <a:off x="946721" y="3286644"/>
              <a:ext cx="1944856" cy="9363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smtClean="0">
                  <a:solidFill>
                    <a:schemeClr val="tx1"/>
                  </a:solidFill>
                </a:rPr>
                <a:t>Head </a:t>
              </a:r>
              <a:r>
                <a:rPr lang="en-GB" sz="1600" b="1" dirty="0">
                  <a:solidFill>
                    <a:schemeClr val="tx1"/>
                  </a:solidFill>
                </a:rPr>
                <a:t>of </a:t>
              </a:r>
              <a:r>
                <a:rPr lang="en-GB" sz="1600" b="1" dirty="0" smtClean="0">
                  <a:solidFill>
                    <a:schemeClr val="tx1"/>
                  </a:solidFill>
                </a:rPr>
                <a:t>Learning</a:t>
              </a:r>
              <a:endParaRPr lang="en-GB" sz="1600" b="1" dirty="0">
                <a:solidFill>
                  <a:schemeClr val="tx1"/>
                </a:solidFill>
              </a:endParaRPr>
            </a:p>
            <a:p>
              <a:pPr algn="ctr">
                <a:defRPr/>
              </a:pPr>
              <a:r>
                <a:rPr lang="en-GB" sz="1600" dirty="0">
                  <a:solidFill>
                    <a:schemeClr val="tx1"/>
                  </a:solidFill>
                </a:rPr>
                <a:t>Tony Shepherd</a:t>
              </a:r>
            </a:p>
          </p:txBody>
        </p:sp>
        <p:sp>
          <p:nvSpPr>
            <p:cNvPr id="40" name="Rounded Rectangle 39"/>
            <p:cNvSpPr/>
            <p:nvPr/>
          </p:nvSpPr>
          <p:spPr>
            <a:xfrm>
              <a:off x="5547034" y="3283470"/>
              <a:ext cx="1632092" cy="936340"/>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smtClean="0">
                  <a:solidFill>
                    <a:schemeClr val="bg1"/>
                  </a:solidFill>
                </a:rPr>
                <a:t>Assistant </a:t>
              </a:r>
              <a:r>
                <a:rPr lang="en-GB" sz="1600" b="1" dirty="0">
                  <a:solidFill>
                    <a:schemeClr val="bg1"/>
                  </a:solidFill>
                </a:rPr>
                <a:t>Director </a:t>
              </a:r>
              <a:r>
                <a:rPr lang="en-GB" sz="1400" b="1" dirty="0">
                  <a:solidFill>
                    <a:schemeClr val="bg1"/>
                  </a:solidFill>
                </a:rPr>
                <a:t>SEND</a:t>
              </a:r>
            </a:p>
            <a:p>
              <a:pPr algn="ctr">
                <a:defRPr/>
              </a:pPr>
              <a:r>
                <a:rPr lang="en-GB" sz="1400" dirty="0">
                  <a:solidFill>
                    <a:schemeClr val="bg1"/>
                  </a:solidFill>
                </a:rPr>
                <a:t>Dr Shirley Woods-Gallaher</a:t>
              </a:r>
            </a:p>
          </p:txBody>
        </p:sp>
        <p:sp>
          <p:nvSpPr>
            <p:cNvPr id="41" name="Rounded Rectangle 40"/>
            <p:cNvSpPr/>
            <p:nvPr/>
          </p:nvSpPr>
          <p:spPr>
            <a:xfrm>
              <a:off x="3701537" y="3294580"/>
              <a:ext cx="1749577" cy="926818"/>
            </a:xfrm>
            <a:prstGeom prst="roundRect">
              <a:avLst/>
            </a:prstGeom>
            <a:solidFill>
              <a:schemeClr val="bg1">
                <a:lumMod val="50000"/>
              </a:schemeClr>
            </a:solidFill>
            <a:ln>
              <a:solidFill>
                <a:srgbClr val="00B3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chemeClr val="bg1"/>
                  </a:solidFill>
                </a:rPr>
                <a:t>Head </a:t>
              </a:r>
              <a:r>
                <a:rPr lang="en-GB" sz="1400" b="1" dirty="0">
                  <a:solidFill>
                    <a:schemeClr val="bg1"/>
                  </a:solidFill>
                </a:rPr>
                <a:t>of Inclusion &amp; </a:t>
              </a:r>
              <a:r>
                <a:rPr lang="en-GB" sz="1200" b="1" dirty="0">
                  <a:solidFill>
                    <a:schemeClr val="bg1"/>
                  </a:solidFill>
                </a:rPr>
                <a:t>Post</a:t>
              </a:r>
              <a:r>
                <a:rPr lang="en-GB" sz="1100" b="1" dirty="0">
                  <a:solidFill>
                    <a:schemeClr val="bg1"/>
                  </a:solidFill>
                </a:rPr>
                <a:t> 16 </a:t>
              </a:r>
            </a:p>
            <a:p>
              <a:pPr algn="ctr">
                <a:defRPr/>
              </a:pPr>
              <a:r>
                <a:rPr lang="en-GB" sz="1800" dirty="0">
                  <a:solidFill>
                    <a:schemeClr val="bg1"/>
                  </a:solidFill>
                </a:rPr>
                <a:t>Donna Lewis</a:t>
              </a:r>
            </a:p>
          </p:txBody>
        </p:sp>
        <p:sp>
          <p:nvSpPr>
            <p:cNvPr id="42" name="Rounded Rectangle 41"/>
            <p:cNvSpPr/>
            <p:nvPr/>
          </p:nvSpPr>
          <p:spPr>
            <a:xfrm>
              <a:off x="7275047" y="3285058"/>
              <a:ext cx="1689247" cy="934753"/>
            </a:xfrm>
            <a:prstGeom prst="round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Head </a:t>
              </a:r>
              <a:r>
                <a:rPr lang="en-GB" sz="1200" b="1" dirty="0">
                  <a:solidFill>
                    <a:schemeClr val="bg1"/>
                  </a:solidFill>
                </a:rPr>
                <a:t>of School Support Services (Compliance)</a:t>
              </a:r>
            </a:p>
            <a:p>
              <a:pPr algn="ctr">
                <a:defRPr/>
              </a:pPr>
              <a:r>
                <a:rPr lang="en-GB" sz="1600" dirty="0">
                  <a:solidFill>
                    <a:schemeClr val="bg1"/>
                  </a:solidFill>
                </a:rPr>
                <a:t>Andy Collinge</a:t>
              </a:r>
            </a:p>
          </p:txBody>
        </p:sp>
        <p:sp>
          <p:nvSpPr>
            <p:cNvPr id="43" name="Rounded Rectangle 42"/>
            <p:cNvSpPr/>
            <p:nvPr/>
          </p:nvSpPr>
          <p:spPr>
            <a:xfrm>
              <a:off x="972123" y="4641957"/>
              <a:ext cx="838273" cy="187268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chemeClr val="tx1"/>
                  </a:solidFill>
                </a:rPr>
                <a:t>Head </a:t>
              </a:r>
              <a:r>
                <a:rPr lang="en-GB" sz="1000" b="1" dirty="0">
                  <a:solidFill>
                    <a:schemeClr val="tx1"/>
                  </a:solidFill>
                </a:rPr>
                <a:t>of Virtual School for Children who are Looked After</a:t>
              </a:r>
            </a:p>
            <a:p>
              <a:pPr algn="ctr">
                <a:defRPr/>
              </a:pPr>
              <a:endParaRPr lang="en-GB" sz="500" dirty="0">
                <a:solidFill>
                  <a:schemeClr val="tx1"/>
                </a:solidFill>
              </a:endParaRPr>
            </a:p>
            <a:p>
              <a:pPr algn="ctr">
                <a:defRPr/>
              </a:pPr>
              <a:r>
                <a:rPr lang="en-GB" sz="1400" dirty="0">
                  <a:solidFill>
                    <a:schemeClr val="tx1"/>
                  </a:solidFill>
                </a:rPr>
                <a:t>Jennie Davies</a:t>
              </a:r>
              <a:endParaRPr lang="en-GB" sz="1200" dirty="0">
                <a:solidFill>
                  <a:schemeClr val="tx1"/>
                </a:solidFill>
              </a:endParaRPr>
            </a:p>
          </p:txBody>
        </p:sp>
        <p:sp>
          <p:nvSpPr>
            <p:cNvPr id="44" name="Rounded Rectangle 43"/>
            <p:cNvSpPr/>
            <p:nvPr/>
          </p:nvSpPr>
          <p:spPr>
            <a:xfrm>
              <a:off x="1883428" y="4643545"/>
              <a:ext cx="1001799" cy="187268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chemeClr val="tx1"/>
                  </a:solidFill>
                </a:rPr>
                <a:t>Education </a:t>
              </a:r>
              <a:r>
                <a:rPr lang="en-GB" sz="900" b="1" dirty="0">
                  <a:solidFill>
                    <a:schemeClr val="tx1"/>
                  </a:solidFill>
                </a:rPr>
                <a:t>Improvement</a:t>
              </a:r>
              <a:r>
                <a:rPr lang="en-GB" sz="1000" b="1" dirty="0">
                  <a:solidFill>
                    <a:schemeClr val="tx1"/>
                  </a:solidFill>
                </a:rPr>
                <a:t> Manager</a:t>
              </a:r>
            </a:p>
            <a:p>
              <a:pPr algn="ctr">
                <a:defRPr/>
              </a:pPr>
              <a:endParaRPr lang="en-GB" sz="1600" dirty="0">
                <a:solidFill>
                  <a:schemeClr val="tx1"/>
                </a:solidFill>
              </a:endParaRPr>
            </a:p>
            <a:p>
              <a:pPr algn="ctr">
                <a:defRPr/>
              </a:pPr>
              <a:endParaRPr lang="en-GB" sz="1400" dirty="0">
                <a:solidFill>
                  <a:schemeClr val="tx1"/>
                </a:solidFill>
              </a:endParaRPr>
            </a:p>
            <a:p>
              <a:pPr algn="ctr">
                <a:defRPr/>
              </a:pPr>
              <a:r>
                <a:rPr lang="en-GB" sz="1400" dirty="0">
                  <a:solidFill>
                    <a:schemeClr val="tx1"/>
                  </a:solidFill>
                </a:rPr>
                <a:t>Paula Healey</a:t>
              </a:r>
            </a:p>
          </p:txBody>
        </p:sp>
        <p:sp>
          <p:nvSpPr>
            <p:cNvPr id="46" name="Rounded Rectangle 45"/>
            <p:cNvSpPr/>
            <p:nvPr/>
          </p:nvSpPr>
          <p:spPr>
            <a:xfrm>
              <a:off x="2955083" y="4641957"/>
              <a:ext cx="1008151" cy="187268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0" b="1" dirty="0" smtClean="0">
                <a:solidFill>
                  <a:schemeClr val="bg1"/>
                </a:solidFill>
              </a:endParaRPr>
            </a:p>
            <a:p>
              <a:pPr algn="ctr">
                <a:defRPr/>
              </a:pPr>
              <a:r>
                <a:rPr lang="fr-FR" sz="1000" b="1" dirty="0" smtClean="0">
                  <a:solidFill>
                    <a:schemeClr val="tx1"/>
                  </a:solidFill>
                </a:rPr>
                <a:t>Principal </a:t>
              </a:r>
              <a:r>
                <a:rPr lang="fr-FR" sz="1000" b="1" dirty="0">
                  <a:solidFill>
                    <a:schemeClr val="tx1"/>
                  </a:solidFill>
                </a:rPr>
                <a:t>Educational </a:t>
              </a:r>
              <a:r>
                <a:rPr lang="fr-FR" sz="900" b="1" dirty="0">
                  <a:solidFill>
                    <a:schemeClr val="tx1"/>
                  </a:solidFill>
                </a:rPr>
                <a:t>Psychologist </a:t>
              </a:r>
              <a:r>
                <a:rPr lang="fr-FR" sz="1000" b="1" dirty="0">
                  <a:solidFill>
                    <a:schemeClr val="tx1"/>
                  </a:solidFill>
                </a:rPr>
                <a:t>&amp; </a:t>
              </a:r>
              <a:r>
                <a:rPr lang="fr-FR" sz="900" b="1" dirty="0">
                  <a:solidFill>
                    <a:schemeClr val="tx1"/>
                  </a:solidFill>
                </a:rPr>
                <a:t>Preventative</a:t>
              </a:r>
              <a:r>
                <a:rPr lang="fr-FR" sz="1000" b="1" dirty="0">
                  <a:solidFill>
                    <a:schemeClr val="tx1"/>
                  </a:solidFill>
                </a:rPr>
                <a:t> Services Lead</a:t>
              </a:r>
            </a:p>
            <a:p>
              <a:pPr algn="ctr">
                <a:defRPr/>
              </a:pPr>
              <a:endParaRPr lang="en-GB" sz="700" dirty="0">
                <a:solidFill>
                  <a:schemeClr val="tx1"/>
                </a:solidFill>
              </a:endParaRPr>
            </a:p>
            <a:p>
              <a:pPr algn="ctr">
                <a:defRPr/>
              </a:pPr>
              <a:r>
                <a:rPr lang="en-GB" sz="1400" dirty="0">
                  <a:solidFill>
                    <a:schemeClr val="tx1"/>
                  </a:solidFill>
                </a:rPr>
                <a:t>Helen Wyton</a:t>
              </a:r>
            </a:p>
          </p:txBody>
        </p:sp>
        <p:sp>
          <p:nvSpPr>
            <p:cNvPr id="47" name="Rounded Rectangle 46"/>
            <p:cNvSpPr/>
            <p:nvPr/>
          </p:nvSpPr>
          <p:spPr>
            <a:xfrm>
              <a:off x="5894330" y="5668761"/>
              <a:ext cx="936707" cy="8585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smtClean="0">
                  <a:solidFill>
                    <a:schemeClr val="bg1"/>
                  </a:solidFill>
                </a:rPr>
                <a:t>SEND </a:t>
              </a:r>
              <a:r>
                <a:rPr lang="en-GB" sz="1050" b="1" dirty="0">
                  <a:solidFill>
                    <a:schemeClr val="bg1"/>
                  </a:solidFill>
                </a:rPr>
                <a:t>Manager</a:t>
              </a:r>
            </a:p>
            <a:p>
              <a:pPr algn="ctr">
                <a:defRPr/>
              </a:pPr>
              <a:r>
                <a:rPr lang="en-GB" sz="1200" dirty="0">
                  <a:solidFill>
                    <a:schemeClr val="bg1"/>
                  </a:solidFill>
                </a:rPr>
                <a:t>Adrian Beasley</a:t>
              </a:r>
            </a:p>
          </p:txBody>
        </p:sp>
        <p:sp>
          <p:nvSpPr>
            <p:cNvPr id="48" name="Rounded Rectangle 47"/>
            <p:cNvSpPr/>
            <p:nvPr/>
          </p:nvSpPr>
          <p:spPr>
            <a:xfrm>
              <a:off x="7125809" y="4654654"/>
              <a:ext cx="908129" cy="1872681"/>
            </a:xfrm>
            <a:prstGeom prst="roundRect">
              <a:avLst/>
            </a:prstGeom>
            <a:solidFill>
              <a:srgbClr val="00B3BE"/>
            </a:solidFill>
            <a:ln>
              <a:solidFill>
                <a:srgbClr val="00B3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chemeClr val="bg1"/>
                  </a:solidFill>
                </a:rPr>
                <a:t>Education </a:t>
              </a:r>
              <a:r>
                <a:rPr lang="en-GB" sz="1050" b="1" dirty="0">
                  <a:solidFill>
                    <a:schemeClr val="bg1"/>
                  </a:solidFill>
                </a:rPr>
                <a:t>Provision </a:t>
              </a:r>
              <a:r>
                <a:rPr lang="en-GB" sz="1100" b="1" dirty="0">
                  <a:solidFill>
                    <a:schemeClr val="bg1"/>
                  </a:solidFill>
                </a:rPr>
                <a:t>Manager</a:t>
              </a: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400" dirty="0">
                  <a:solidFill>
                    <a:schemeClr val="bg1"/>
                  </a:solidFill>
                </a:rPr>
                <a:t>Paula Green</a:t>
              </a:r>
            </a:p>
          </p:txBody>
        </p:sp>
        <p:sp>
          <p:nvSpPr>
            <p:cNvPr id="49" name="Rounded Rectangle 48"/>
            <p:cNvSpPr/>
            <p:nvPr/>
          </p:nvSpPr>
          <p:spPr>
            <a:xfrm>
              <a:off x="8145073" y="4662589"/>
              <a:ext cx="935118" cy="1872681"/>
            </a:xfrm>
            <a:prstGeom prst="round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smtClean="0">
                  <a:solidFill>
                    <a:schemeClr val="bg1"/>
                  </a:solidFill>
                </a:rPr>
                <a:t>Information </a:t>
              </a:r>
              <a:r>
                <a:rPr lang="en-GB" sz="1100" b="1" dirty="0">
                  <a:solidFill>
                    <a:schemeClr val="bg1"/>
                  </a:solidFill>
                </a:rPr>
                <a:t>&amp; Advice Service Manager</a:t>
              </a:r>
            </a:p>
            <a:p>
              <a:pPr algn="ctr">
                <a:defRPr/>
              </a:pPr>
              <a:endParaRPr lang="en-GB" sz="1100" dirty="0">
                <a:solidFill>
                  <a:schemeClr val="bg1"/>
                </a:solidFill>
              </a:endParaRPr>
            </a:p>
            <a:p>
              <a:pPr algn="ctr">
                <a:defRPr/>
              </a:pPr>
              <a:endParaRPr lang="en-GB" sz="1400" dirty="0">
                <a:solidFill>
                  <a:schemeClr val="bg1"/>
                </a:solidFill>
              </a:endParaRPr>
            </a:p>
            <a:p>
              <a:pPr algn="ctr">
                <a:defRPr/>
              </a:pPr>
              <a:r>
                <a:rPr lang="en-GB" sz="1400" dirty="0">
                  <a:solidFill>
                    <a:schemeClr val="bg1"/>
                  </a:solidFill>
                </a:rPr>
                <a:t>Gerri Barry</a:t>
              </a:r>
            </a:p>
          </p:txBody>
        </p:sp>
        <p:cxnSp>
          <p:nvCxnSpPr>
            <p:cNvPr id="30" name="Straight Connector 29"/>
            <p:cNvCxnSpPr/>
            <p:nvPr/>
          </p:nvCxnSpPr>
          <p:spPr>
            <a:xfrm flipV="1">
              <a:off x="1905655" y="3000981"/>
              <a:ext cx="6214016" cy="7936"/>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86306" y="4421362"/>
              <a:ext cx="2981585" cy="3174"/>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70348" y="4438819"/>
              <a:ext cx="1041491" cy="3174"/>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39" idx="0"/>
            </p:cNvCxnSpPr>
            <p:nvPr/>
          </p:nvCxnSpPr>
          <p:spPr>
            <a:xfrm>
              <a:off x="1918356" y="2991459"/>
              <a:ext cx="1587" cy="295185"/>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121258" y="2980350"/>
              <a:ext cx="0" cy="296772"/>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46" idx="0"/>
            </p:cNvCxnSpPr>
            <p:nvPr/>
          </p:nvCxnSpPr>
          <p:spPr>
            <a:xfrm>
              <a:off x="3458365" y="4405492"/>
              <a:ext cx="0" cy="236465"/>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48" idx="0"/>
            </p:cNvCxnSpPr>
            <p:nvPr/>
          </p:nvCxnSpPr>
          <p:spPr>
            <a:xfrm>
              <a:off x="7579873" y="4432471"/>
              <a:ext cx="0" cy="222182"/>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49" idx="0"/>
            </p:cNvCxnSpPr>
            <p:nvPr/>
          </p:nvCxnSpPr>
          <p:spPr>
            <a:xfrm>
              <a:off x="8611838" y="4441993"/>
              <a:ext cx="1587" cy="220596"/>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42" idx="2"/>
            </p:cNvCxnSpPr>
            <p:nvPr/>
          </p:nvCxnSpPr>
          <p:spPr>
            <a:xfrm>
              <a:off x="8119670" y="4219811"/>
              <a:ext cx="0" cy="212660"/>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grpSp>
      <p:sp>
        <p:nvSpPr>
          <p:cNvPr id="35" name="Rectangle 1026"/>
          <p:cNvSpPr txBox="1">
            <a:spLocks noChangeArrowheads="1"/>
          </p:cNvSpPr>
          <p:nvPr/>
        </p:nvSpPr>
        <p:spPr bwMode="auto">
          <a:xfrm>
            <a:off x="1274763" y="771525"/>
            <a:ext cx="6553200" cy="454025"/>
          </a:xfrm>
          <a:prstGeom prst="rect">
            <a:avLst/>
          </a:prstGeom>
          <a:solidFill>
            <a:srgbClr val="007A87"/>
          </a:solidFill>
          <a:ln>
            <a:noFill/>
          </a:ln>
          <a:effectLst/>
          <a:extLst/>
        </p:spPr>
        <p:txBody>
          <a:bodyPr/>
          <a:lstStyle>
            <a:lvl1pPr algn="l" rtl="0" eaLnBrk="0" fontAlgn="base" hangingPunct="0">
              <a:spcBef>
                <a:spcPct val="0"/>
              </a:spcBef>
              <a:spcAft>
                <a:spcPct val="0"/>
              </a:spcAft>
              <a:defRPr sz="3000">
                <a:solidFill>
                  <a:srgbClr val="00B3BE"/>
                </a:solidFill>
                <a:latin typeface="+mj-lt"/>
                <a:ea typeface="+mj-ea"/>
                <a:cs typeface="+mj-cs"/>
              </a:defRPr>
            </a:lvl1pPr>
            <a:lvl2pPr algn="l" rtl="0" eaLnBrk="0" fontAlgn="base" hangingPunct="0">
              <a:spcBef>
                <a:spcPct val="0"/>
              </a:spcBef>
              <a:spcAft>
                <a:spcPct val="0"/>
              </a:spcAft>
              <a:defRPr sz="3000">
                <a:solidFill>
                  <a:srgbClr val="00B3BE"/>
                </a:solidFill>
                <a:latin typeface="Arial" charset="0"/>
              </a:defRPr>
            </a:lvl2pPr>
            <a:lvl3pPr algn="l" rtl="0" eaLnBrk="0" fontAlgn="base" hangingPunct="0">
              <a:spcBef>
                <a:spcPct val="0"/>
              </a:spcBef>
              <a:spcAft>
                <a:spcPct val="0"/>
              </a:spcAft>
              <a:defRPr sz="3000">
                <a:solidFill>
                  <a:srgbClr val="00B3BE"/>
                </a:solidFill>
                <a:latin typeface="Arial" charset="0"/>
              </a:defRPr>
            </a:lvl3pPr>
            <a:lvl4pPr algn="l" rtl="0" eaLnBrk="0" fontAlgn="base" hangingPunct="0">
              <a:spcBef>
                <a:spcPct val="0"/>
              </a:spcBef>
              <a:spcAft>
                <a:spcPct val="0"/>
              </a:spcAft>
              <a:defRPr sz="3000">
                <a:solidFill>
                  <a:srgbClr val="00B3BE"/>
                </a:solidFill>
                <a:latin typeface="Arial" charset="0"/>
              </a:defRPr>
            </a:lvl4pPr>
            <a:lvl5pPr algn="l" rtl="0" eaLnBrk="0" fontAlgn="base" hangingPunct="0">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pPr algn="ctr" eaLnBrk="1" hangingPunct="1">
              <a:defRPr/>
            </a:pPr>
            <a:r>
              <a:rPr lang="en-GB" altLang="en-US" sz="2000" b="1" kern="0" dirty="0" smtClean="0">
                <a:solidFill>
                  <a:schemeClr val="bg1"/>
                </a:solidFill>
              </a:rPr>
              <a:t>Economy, Skills and Neighbourhoods Directorate</a:t>
            </a:r>
            <a:endParaRPr lang="en-GB" altLang="en-US" sz="1600" b="1" kern="0" dirty="0" smtClean="0">
              <a:solidFill>
                <a:schemeClr val="bg1"/>
              </a:solidFill>
            </a:endParaRPr>
          </a:p>
        </p:txBody>
      </p:sp>
      <p:sp>
        <p:nvSpPr>
          <p:cNvPr id="36" name="Rounded Rectangle 35"/>
          <p:cNvSpPr/>
          <p:nvPr/>
        </p:nvSpPr>
        <p:spPr bwMode="auto">
          <a:xfrm>
            <a:off x="4089665" y="4851399"/>
            <a:ext cx="936625" cy="1884363"/>
          </a:xfrm>
          <a:prstGeom prst="roundRect">
            <a:avLst/>
          </a:prstGeom>
          <a:solidFill>
            <a:schemeClr val="bg1">
              <a:lumMod val="50000"/>
            </a:schemeClr>
          </a:solidFill>
          <a:ln>
            <a:solidFill>
              <a:srgbClr val="00B3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smtClean="0">
                <a:solidFill>
                  <a:schemeClr val="bg1"/>
                </a:solidFill>
              </a:rPr>
              <a:t>Inclusion </a:t>
            </a:r>
            <a:r>
              <a:rPr lang="en-GB" sz="1200" b="1" dirty="0">
                <a:solidFill>
                  <a:schemeClr val="bg1"/>
                </a:solidFill>
              </a:rPr>
              <a:t>Manager</a:t>
            </a:r>
          </a:p>
          <a:p>
            <a:pPr algn="ctr">
              <a:defRPr/>
            </a:pPr>
            <a:endParaRPr lang="en-GB" sz="1600" dirty="0">
              <a:solidFill>
                <a:schemeClr val="bg1"/>
              </a:solidFill>
            </a:endParaRPr>
          </a:p>
          <a:p>
            <a:pPr algn="ctr">
              <a:defRPr/>
            </a:pPr>
            <a:endParaRPr lang="en-GB" sz="2000" dirty="0">
              <a:solidFill>
                <a:schemeClr val="bg1"/>
              </a:solidFill>
            </a:endParaRPr>
          </a:p>
          <a:p>
            <a:pPr algn="ctr">
              <a:defRPr/>
            </a:pPr>
            <a:r>
              <a:rPr lang="en-GB" sz="1400" dirty="0">
                <a:solidFill>
                  <a:schemeClr val="bg1"/>
                </a:solidFill>
              </a:rPr>
              <a:t>Anne Clark</a:t>
            </a:r>
          </a:p>
        </p:txBody>
      </p:sp>
      <p:cxnSp>
        <p:nvCxnSpPr>
          <p:cNvPr id="53" name="Straight Connector 52"/>
          <p:cNvCxnSpPr>
            <a:endCxn id="43" idx="0"/>
          </p:cNvCxnSpPr>
          <p:nvPr/>
        </p:nvCxnSpPr>
        <p:spPr bwMode="auto">
          <a:xfrm>
            <a:off x="1371600" y="4632325"/>
            <a:ext cx="0" cy="219075"/>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bwMode="auto">
          <a:xfrm>
            <a:off x="52388" y="4860925"/>
            <a:ext cx="836612" cy="18732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chemeClr val="tx1"/>
                </a:solidFill>
              </a:rPr>
              <a:t>SEMHS </a:t>
            </a:r>
            <a:r>
              <a:rPr lang="en-GB" sz="1000" b="1" dirty="0">
                <a:solidFill>
                  <a:schemeClr val="tx1"/>
                </a:solidFill>
              </a:rPr>
              <a:t>M</a:t>
            </a:r>
            <a:r>
              <a:rPr lang="en-GB" sz="1100" b="1" dirty="0">
                <a:solidFill>
                  <a:schemeClr val="tx1"/>
                </a:solidFill>
              </a:rPr>
              <a:t>anager</a:t>
            </a:r>
          </a:p>
          <a:p>
            <a:pPr algn="ctr">
              <a:defRPr/>
            </a:pPr>
            <a:endParaRPr lang="en-GB" sz="1400" dirty="0">
              <a:solidFill>
                <a:schemeClr val="tx1"/>
              </a:solidFill>
            </a:endParaRPr>
          </a:p>
          <a:p>
            <a:pPr algn="ctr">
              <a:defRPr/>
            </a:pPr>
            <a:r>
              <a:rPr lang="en-GB" sz="1400" dirty="0">
                <a:solidFill>
                  <a:schemeClr val="tx1"/>
                </a:solidFill>
              </a:rPr>
              <a:t>Claire Taylor</a:t>
            </a:r>
            <a:endParaRPr lang="en-GB" sz="1200" dirty="0">
              <a:solidFill>
                <a:schemeClr val="tx1"/>
              </a:solidFill>
            </a:endParaRPr>
          </a:p>
        </p:txBody>
      </p:sp>
      <p:cxnSp>
        <p:nvCxnSpPr>
          <p:cNvPr id="88" name="Straight Connector 87"/>
          <p:cNvCxnSpPr/>
          <p:nvPr/>
        </p:nvCxnSpPr>
        <p:spPr bwMode="auto">
          <a:xfrm flipH="1">
            <a:off x="2363788" y="4618038"/>
            <a:ext cx="0" cy="217487"/>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flipH="1">
            <a:off x="455613" y="4614863"/>
            <a:ext cx="3175" cy="246062"/>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flipH="1">
            <a:off x="1863725" y="4430713"/>
            <a:ext cx="1588" cy="219075"/>
          </a:xfrm>
          <a:prstGeom prst="line">
            <a:avLst/>
          </a:prstGeom>
          <a:ln w="38100">
            <a:solidFill>
              <a:srgbClr val="00B3BE"/>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bwMode="auto">
          <a:xfrm>
            <a:off x="5940152" y="2315506"/>
            <a:ext cx="2912518" cy="593726"/>
          </a:xfrm>
          <a:prstGeom prst="roundRect">
            <a:avLst/>
          </a:prstGeom>
          <a:solidFill>
            <a:srgbClr val="CCFFFF"/>
          </a:solidFill>
          <a:ln>
            <a:solidFill>
              <a:srgbClr val="00B3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solidFill>
              </a:rPr>
              <a:t>Opportunity Area Lead</a:t>
            </a:r>
          </a:p>
          <a:p>
            <a:pPr algn="ctr">
              <a:defRPr/>
            </a:pPr>
            <a:r>
              <a:rPr lang="en-GB" sz="1600" dirty="0">
                <a:solidFill>
                  <a:schemeClr val="tx1"/>
                </a:solidFill>
              </a:rPr>
              <a:t>Clare Cheetham</a:t>
            </a:r>
          </a:p>
        </p:txBody>
      </p:sp>
      <p:sp>
        <p:nvSpPr>
          <p:cNvPr id="45" name="Rounded Rectangle 44"/>
          <p:cNvSpPr/>
          <p:nvPr/>
        </p:nvSpPr>
        <p:spPr bwMode="auto">
          <a:xfrm>
            <a:off x="283718" y="2310917"/>
            <a:ext cx="2817641" cy="592758"/>
          </a:xfrm>
          <a:prstGeom prst="roundRect">
            <a:avLst/>
          </a:prstGeom>
          <a:solidFill>
            <a:srgbClr val="CCFFFF"/>
          </a:solidFill>
          <a:ln>
            <a:solidFill>
              <a:srgbClr val="00B3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solidFill>
              </a:rPr>
              <a:t>Education Partnership Leader</a:t>
            </a:r>
          </a:p>
          <a:p>
            <a:pPr algn="ctr">
              <a:defRPr/>
            </a:pPr>
            <a:r>
              <a:rPr lang="en-GB" sz="1600" dirty="0">
                <a:solidFill>
                  <a:schemeClr val="tx1"/>
                </a:solidFill>
              </a:rPr>
              <a:t>Adrian Calvert</a:t>
            </a:r>
          </a:p>
        </p:txBody>
      </p:sp>
      <p:cxnSp>
        <p:nvCxnSpPr>
          <p:cNvPr id="54" name="Straight Connector 53"/>
          <p:cNvCxnSpPr/>
          <p:nvPr/>
        </p:nvCxnSpPr>
        <p:spPr bwMode="auto">
          <a:xfrm>
            <a:off x="3130044" y="2603681"/>
            <a:ext cx="2776114" cy="4670"/>
          </a:xfrm>
          <a:prstGeom prst="line">
            <a:avLst/>
          </a:prstGeom>
          <a:ln w="38100">
            <a:solidFill>
              <a:srgbClr val="00B3BE"/>
            </a:solidFill>
            <a:prstDash val="sysDash"/>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bwMode="auto">
          <a:xfrm>
            <a:off x="5849276" y="4835525"/>
            <a:ext cx="990600" cy="892175"/>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chemeClr val="bg1"/>
                </a:solidFill>
              </a:rPr>
              <a:t>SEND </a:t>
            </a:r>
            <a:r>
              <a:rPr lang="en-GB" sz="1000" b="1" dirty="0">
                <a:solidFill>
                  <a:schemeClr val="bg1"/>
                </a:solidFill>
              </a:rPr>
              <a:t>Service Manager</a:t>
            </a:r>
          </a:p>
          <a:p>
            <a:pPr algn="ctr">
              <a:defRPr/>
            </a:pPr>
            <a:r>
              <a:rPr lang="en-GB" sz="1100" dirty="0">
                <a:solidFill>
                  <a:schemeClr val="bg1"/>
                </a:solidFill>
              </a:rPr>
              <a:t>Vacant</a:t>
            </a:r>
          </a:p>
        </p:txBody>
      </p:sp>
    </p:spTree>
    <p:extLst>
      <p:ext uri="{BB962C8B-B14F-4D97-AF65-F5344CB8AC3E}">
        <p14:creationId xmlns:p14="http://schemas.microsoft.com/office/powerpoint/2010/main" val="414745147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8137276" cy="693638"/>
          </a:xfrm>
        </p:spPr>
        <p:txBody>
          <a:bodyPr/>
          <a:lstStyle/>
          <a:p>
            <a:r>
              <a:rPr lang="en-GB" dirty="0" smtClean="0"/>
              <a:t>HR Payroll System – </a:t>
            </a:r>
            <a:r>
              <a:rPr lang="en-GB" b="1" dirty="0"/>
              <a:t>New Regulations April 2019</a:t>
            </a:r>
            <a:br>
              <a:rPr lang="en-GB" b="1" dirty="0"/>
            </a:br>
            <a:endParaRPr lang="en-GB" dirty="0"/>
          </a:p>
        </p:txBody>
      </p:sp>
      <p:sp>
        <p:nvSpPr>
          <p:cNvPr id="3" name="Content Placeholder 2"/>
          <p:cNvSpPr>
            <a:spLocks noGrp="1"/>
          </p:cNvSpPr>
          <p:nvPr>
            <p:ph idx="1"/>
          </p:nvPr>
        </p:nvSpPr>
        <p:spPr>
          <a:xfrm>
            <a:off x="685800" y="1988840"/>
            <a:ext cx="7918648" cy="3456384"/>
          </a:xfrm>
        </p:spPr>
        <p:txBody>
          <a:bodyPr/>
          <a:lstStyle/>
          <a:p>
            <a:pPr marL="0" indent="0">
              <a:buNone/>
            </a:pPr>
            <a:r>
              <a:rPr lang="en-GB" b="1" dirty="0" smtClean="0"/>
              <a:t>Payslips</a:t>
            </a:r>
            <a:endParaRPr lang="en-GB" b="1" dirty="0"/>
          </a:p>
          <a:p>
            <a:r>
              <a:rPr lang="en-GB" u="sng" dirty="0">
                <a:hlinkClick r:id="rId2"/>
              </a:rPr>
              <a:t>The Employment Rights Act 1996 (Itemised Pay Statement) (Amendment) Order 2018</a:t>
            </a:r>
            <a:r>
              <a:rPr lang="en-GB" dirty="0"/>
              <a:t>  </a:t>
            </a:r>
          </a:p>
          <a:p>
            <a:r>
              <a:rPr lang="en-GB" dirty="0" smtClean="0"/>
              <a:t>It </a:t>
            </a:r>
            <a:r>
              <a:rPr lang="en-GB" dirty="0"/>
              <a:t>requires payslips to state number of hours being paid where wages vary according to time worked; either as an aggregate number of hours or as separate figures for different types of work (or rate of pay</a:t>
            </a:r>
            <a:r>
              <a:rPr lang="en-GB" dirty="0" smtClean="0"/>
              <a:t>).</a:t>
            </a:r>
          </a:p>
          <a:p>
            <a:r>
              <a:rPr lang="en-GB" dirty="0" smtClean="0"/>
              <a:t>It </a:t>
            </a:r>
            <a:r>
              <a:rPr lang="en-GB" dirty="0"/>
              <a:t>comes into force on 6 April 2019.</a:t>
            </a:r>
          </a:p>
          <a:p>
            <a:endParaRPr lang="en-GB" sz="2400" dirty="0"/>
          </a:p>
        </p:txBody>
      </p:sp>
      <p:pic>
        <p:nvPicPr>
          <p:cNvPr id="5122" name="Picture 2" descr="A1 launch">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816"/>
          <a:stretch/>
        </p:blipFill>
        <p:spPr bwMode="auto">
          <a:xfrm>
            <a:off x="323528" y="5815650"/>
            <a:ext cx="8496944" cy="74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09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right)">
                                      <p:cBhvr>
                                        <p:cTn id="2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20471"/>
            <a:ext cx="8676456" cy="1143000"/>
          </a:xfrm>
        </p:spPr>
        <p:txBody>
          <a:bodyPr/>
          <a:lstStyle/>
          <a:p>
            <a:r>
              <a:rPr lang="en-GB" dirty="0" smtClean="0"/>
              <a:t>Governor Webpage </a:t>
            </a:r>
            <a:r>
              <a:rPr lang="en-GB" sz="2800" dirty="0" smtClean="0">
                <a:solidFill>
                  <a:schemeClr val="tx1"/>
                </a:solidFill>
                <a:effectLst>
                  <a:glow rad="101600">
                    <a:srgbClr val="3CF0CE">
                      <a:alpha val="60000"/>
                    </a:srgbClr>
                  </a:glow>
                </a:effectLst>
              </a:rPr>
              <a:t>www.oldham.gov.uk/governors</a:t>
            </a:r>
            <a:r>
              <a:rPr lang="en-GB" sz="2400" dirty="0" smtClean="0"/>
              <a:t> </a:t>
            </a:r>
            <a:endParaRPr lang="en-GB" sz="2400" dirty="0"/>
          </a:p>
        </p:txBody>
      </p:sp>
      <p:pic>
        <p:nvPicPr>
          <p:cNvPr id="4" name="Content Placeholder 3" descr="School governors | Oldham Council - Internet Explor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923" t="12167" r="5676" b="25941"/>
          <a:stretch/>
        </p:blipFill>
        <p:spPr>
          <a:xfrm>
            <a:off x="251519" y="1412776"/>
            <a:ext cx="8420741" cy="4626283"/>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579458" y="3933056"/>
            <a:ext cx="3344469" cy="683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2775702" y="4616227"/>
            <a:ext cx="1076218" cy="175091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2051720" y="6237312"/>
            <a:ext cx="4320480" cy="46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r>
              <a:rPr lang="en-GB" sz="2400" kern="0" smtClean="0"/>
              <a:t>Password protected</a:t>
            </a:r>
            <a:endParaRPr lang="en-GB" sz="2400" kern="0" dirty="0"/>
          </a:p>
        </p:txBody>
      </p:sp>
    </p:spTree>
    <p:extLst>
      <p:ext uri="{BB962C8B-B14F-4D97-AF65-F5344CB8AC3E}">
        <p14:creationId xmlns:p14="http://schemas.microsoft.com/office/powerpoint/2010/main" val="193902606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1188" y="719138"/>
            <a:ext cx="3529012" cy="631825"/>
          </a:xfrm>
        </p:spPr>
        <p:txBody>
          <a:bodyPr/>
          <a:lstStyle/>
          <a:p>
            <a:r>
              <a:rPr lang="en-GB" altLang="en-US" smtClean="0"/>
              <a:t>TOP Awards 2018</a:t>
            </a:r>
          </a:p>
        </p:txBody>
      </p:sp>
      <p:sp>
        <p:nvSpPr>
          <p:cNvPr id="5" name="Rectangle 4"/>
          <p:cNvSpPr>
            <a:spLocks noChangeArrowheads="1"/>
          </p:cNvSpPr>
          <p:nvPr/>
        </p:nvSpPr>
        <p:spPr bwMode="auto">
          <a:xfrm>
            <a:off x="395288" y="1557338"/>
            <a:ext cx="8748712"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616365"/>
                </a:solidFill>
                <a:latin typeface="Arial" charset="0"/>
              </a:defRPr>
            </a:lvl1pPr>
            <a:lvl2pPr marL="742950" indent="-285750" eaLnBrk="0" hangingPunct="0">
              <a:spcBef>
                <a:spcPct val="20000"/>
              </a:spcBef>
              <a:buChar char="–"/>
              <a:defRPr sz="2000">
                <a:solidFill>
                  <a:srgbClr val="616365"/>
                </a:solidFill>
                <a:latin typeface="Arial" charset="0"/>
              </a:defRPr>
            </a:lvl2pPr>
            <a:lvl3pPr marL="1143000" indent="-228600" eaLnBrk="0" hangingPunct="0">
              <a:spcBef>
                <a:spcPct val="20000"/>
              </a:spcBef>
              <a:buChar char="•"/>
              <a:defRPr>
                <a:solidFill>
                  <a:srgbClr val="616365"/>
                </a:solidFill>
                <a:latin typeface="Arial" charset="0"/>
              </a:defRPr>
            </a:lvl3pPr>
            <a:lvl4pPr marL="1600200" indent="-228600" eaLnBrk="0" hangingPunct="0">
              <a:spcBef>
                <a:spcPct val="20000"/>
              </a:spcBef>
              <a:buChar char="–"/>
              <a:defRPr>
                <a:solidFill>
                  <a:srgbClr val="616365"/>
                </a:solidFill>
                <a:latin typeface="Arial" charset="0"/>
              </a:defRPr>
            </a:lvl4pPr>
            <a:lvl5pPr marL="2057400" indent="-228600" eaLnBrk="0" hangingPunct="0">
              <a:spcBef>
                <a:spcPct val="20000"/>
              </a:spcBef>
              <a:buChar char="»"/>
              <a:defRPr sz="1600">
                <a:solidFill>
                  <a:srgbClr val="616365"/>
                </a:solidFill>
                <a:latin typeface="Arial" charset="0"/>
              </a:defRPr>
            </a:lvl5pPr>
            <a:lvl6pPr marL="2514600" indent="-228600" eaLnBrk="0" fontAlgn="base" hangingPunct="0">
              <a:spcBef>
                <a:spcPct val="20000"/>
              </a:spcBef>
              <a:spcAft>
                <a:spcPct val="0"/>
              </a:spcAft>
              <a:buChar char="»"/>
              <a:defRPr sz="1600">
                <a:solidFill>
                  <a:srgbClr val="616365"/>
                </a:solidFill>
                <a:latin typeface="Arial" charset="0"/>
              </a:defRPr>
            </a:lvl6pPr>
            <a:lvl7pPr marL="2971800" indent="-228600" eaLnBrk="0" fontAlgn="base" hangingPunct="0">
              <a:spcBef>
                <a:spcPct val="20000"/>
              </a:spcBef>
              <a:spcAft>
                <a:spcPct val="0"/>
              </a:spcAft>
              <a:buChar char="»"/>
              <a:defRPr sz="1600">
                <a:solidFill>
                  <a:srgbClr val="616365"/>
                </a:solidFill>
                <a:latin typeface="Arial" charset="0"/>
              </a:defRPr>
            </a:lvl7pPr>
            <a:lvl8pPr marL="3429000" indent="-228600" eaLnBrk="0" fontAlgn="base" hangingPunct="0">
              <a:spcBef>
                <a:spcPct val="20000"/>
              </a:spcBef>
              <a:spcAft>
                <a:spcPct val="0"/>
              </a:spcAft>
              <a:buChar char="»"/>
              <a:defRPr sz="1600">
                <a:solidFill>
                  <a:srgbClr val="616365"/>
                </a:solidFill>
                <a:latin typeface="Arial" charset="0"/>
              </a:defRPr>
            </a:lvl8pPr>
            <a:lvl9pPr marL="3886200" indent="-228600" eaLnBrk="0" fontAlgn="base" hangingPunct="0">
              <a:spcBef>
                <a:spcPct val="20000"/>
              </a:spcBef>
              <a:spcAft>
                <a:spcPct val="0"/>
              </a:spcAft>
              <a:buChar char="»"/>
              <a:defRPr sz="1600">
                <a:solidFill>
                  <a:srgbClr val="616365"/>
                </a:solidFill>
                <a:latin typeface="Arial" charset="0"/>
              </a:defRPr>
            </a:lvl9pPr>
          </a:lstStyle>
          <a:p>
            <a:pPr>
              <a:spcAft>
                <a:spcPts val="600"/>
              </a:spcAft>
              <a:buFontTx/>
              <a:buNone/>
              <a:defRPr/>
            </a:pPr>
            <a:r>
              <a:rPr lang="en-GB" sz="2000" b="1" dirty="0" smtClean="0">
                <a:solidFill>
                  <a:srgbClr val="00B3BE"/>
                </a:solidFill>
                <a:cs typeface="Arial" charset="0"/>
              </a:rPr>
              <a:t>The </a:t>
            </a:r>
            <a:r>
              <a:rPr lang="en-GB" sz="2000" b="1" dirty="0">
                <a:solidFill>
                  <a:srgbClr val="00B3BE"/>
                </a:solidFill>
                <a:cs typeface="Arial" charset="0"/>
              </a:rPr>
              <a:t>TOP Awards 2018 nominations are </a:t>
            </a:r>
            <a:r>
              <a:rPr lang="en-GB" sz="2000" b="1" dirty="0" smtClean="0">
                <a:solidFill>
                  <a:srgbClr val="00B3BE"/>
                </a:solidFill>
                <a:cs typeface="Arial" charset="0"/>
              </a:rPr>
              <a:t>still </a:t>
            </a:r>
            <a:r>
              <a:rPr lang="en-GB" sz="2000" b="1" dirty="0">
                <a:solidFill>
                  <a:srgbClr val="00B3BE"/>
                </a:solidFill>
                <a:cs typeface="Arial" charset="0"/>
              </a:rPr>
              <a:t>open and </a:t>
            </a:r>
            <a:r>
              <a:rPr lang="en-GB" sz="2000" b="1" dirty="0" smtClean="0">
                <a:solidFill>
                  <a:srgbClr val="00B3BE"/>
                </a:solidFill>
                <a:cs typeface="Arial" charset="0"/>
              </a:rPr>
              <a:t>don’t forget there’s </a:t>
            </a:r>
            <a:r>
              <a:rPr lang="en-GB" sz="2000" b="1" dirty="0">
                <a:solidFill>
                  <a:srgbClr val="00B3BE"/>
                </a:solidFill>
                <a:cs typeface="Arial" charset="0"/>
              </a:rPr>
              <a:t>an exciting new category for </a:t>
            </a:r>
            <a:r>
              <a:rPr lang="en-GB" sz="2000" b="1" dirty="0" smtClean="0">
                <a:solidFill>
                  <a:srgbClr val="00B3BE"/>
                </a:solidFill>
                <a:cs typeface="Arial" charset="0"/>
              </a:rPr>
              <a:t>this year. </a:t>
            </a:r>
            <a:r>
              <a:rPr lang="en-GB" sz="2000" b="1" dirty="0" smtClean="0">
                <a:solidFill>
                  <a:srgbClr val="FF0000"/>
                </a:solidFill>
                <a:cs typeface="Arial" charset="0"/>
              </a:rPr>
              <a:t>28 Sept Closing date!</a:t>
            </a:r>
          </a:p>
          <a:p>
            <a:pPr marL="171450" indent="-171450">
              <a:defRPr/>
            </a:pPr>
            <a:r>
              <a:rPr lang="en-GB" sz="1800" dirty="0" smtClean="0">
                <a:cs typeface="Arial" charset="0"/>
              </a:rPr>
              <a:t>For </a:t>
            </a:r>
            <a:r>
              <a:rPr lang="en-GB" sz="1800" dirty="0">
                <a:cs typeface="Arial" charset="0"/>
              </a:rPr>
              <a:t>the first time ever, you can nominate colleagues for the ‘Fit for Oldham Award’ which celebrates improvements employees have made to their own health and wellbeing.</a:t>
            </a:r>
          </a:p>
          <a:p>
            <a:pPr marL="171450" indent="-171450">
              <a:spcAft>
                <a:spcPts val="600"/>
              </a:spcAft>
              <a:defRPr/>
            </a:pPr>
            <a:r>
              <a:rPr lang="en-GB" sz="1800" dirty="0" smtClean="0">
                <a:cs typeface="Arial" charset="0"/>
              </a:rPr>
              <a:t>The </a:t>
            </a:r>
            <a:r>
              <a:rPr lang="en-GB" sz="1800" dirty="0">
                <a:cs typeface="Arial" charset="0"/>
              </a:rPr>
              <a:t>full range of this year’s award categories include:</a:t>
            </a:r>
          </a:p>
          <a:p>
            <a:pPr>
              <a:buFontTx/>
              <a:buNone/>
              <a:defRPr/>
            </a:pPr>
            <a:r>
              <a:rPr lang="en-GB" sz="1800" b="1" dirty="0" smtClean="0">
                <a:solidFill>
                  <a:srgbClr val="00B3BE"/>
                </a:solidFill>
                <a:cs typeface="Arial" charset="0"/>
              </a:rPr>
              <a:t>&gt;</a:t>
            </a:r>
            <a:r>
              <a:rPr lang="en-GB" sz="1800" b="1" dirty="0" smtClean="0">
                <a:cs typeface="Arial" charset="0"/>
              </a:rPr>
              <a:t> </a:t>
            </a:r>
            <a:r>
              <a:rPr lang="en-GB" sz="1750" b="1" dirty="0" smtClean="0">
                <a:cs typeface="Arial" charset="0"/>
              </a:rPr>
              <a:t>Employee </a:t>
            </a:r>
            <a:r>
              <a:rPr lang="en-GB" sz="1750" b="1" dirty="0">
                <a:cs typeface="Arial" charset="0"/>
              </a:rPr>
              <a:t>of the </a:t>
            </a:r>
            <a:r>
              <a:rPr lang="en-GB" sz="1750" b="1" dirty="0" smtClean="0">
                <a:cs typeface="Arial" charset="0"/>
              </a:rPr>
              <a:t>Year   </a:t>
            </a:r>
            <a:r>
              <a:rPr lang="en-GB" sz="1750" b="1" dirty="0" smtClean="0">
                <a:solidFill>
                  <a:srgbClr val="00B3BE"/>
                </a:solidFill>
                <a:cs typeface="Arial" charset="0"/>
              </a:rPr>
              <a:t>&gt;</a:t>
            </a:r>
            <a:r>
              <a:rPr lang="en-GB" sz="1750" b="1" dirty="0" smtClean="0">
                <a:cs typeface="Arial" charset="0"/>
              </a:rPr>
              <a:t> Fit </a:t>
            </a:r>
            <a:r>
              <a:rPr lang="en-GB" sz="1750" b="1" dirty="0">
                <a:cs typeface="Arial" charset="0"/>
              </a:rPr>
              <a:t>for Oldham </a:t>
            </a:r>
            <a:r>
              <a:rPr lang="en-GB" sz="1750" b="1" dirty="0" smtClean="0">
                <a:cs typeface="Arial" charset="0"/>
              </a:rPr>
              <a:t>Award</a:t>
            </a:r>
            <a:r>
              <a:rPr lang="en-GB" sz="1750" b="1" dirty="0">
                <a:cs typeface="Arial" charset="0"/>
              </a:rPr>
              <a:t> </a:t>
            </a:r>
            <a:r>
              <a:rPr lang="en-GB" sz="1750" b="1" dirty="0" smtClean="0">
                <a:cs typeface="Arial" charset="0"/>
              </a:rPr>
              <a:t>  </a:t>
            </a:r>
            <a:r>
              <a:rPr lang="en-GB" sz="1750" b="1" dirty="0" smtClean="0">
                <a:solidFill>
                  <a:srgbClr val="00B3BE"/>
                </a:solidFill>
                <a:cs typeface="Arial" charset="0"/>
              </a:rPr>
              <a:t>&gt;</a:t>
            </a:r>
            <a:r>
              <a:rPr lang="en-GB" sz="1750" b="1" dirty="0" smtClean="0">
                <a:cs typeface="Arial" charset="0"/>
              </a:rPr>
              <a:t> Front </a:t>
            </a:r>
            <a:r>
              <a:rPr lang="en-GB" sz="1750" b="1" dirty="0">
                <a:cs typeface="Arial" charset="0"/>
              </a:rPr>
              <a:t>Line Services </a:t>
            </a:r>
            <a:r>
              <a:rPr lang="en-GB" sz="1750" b="1" dirty="0" smtClean="0">
                <a:cs typeface="Arial" charset="0"/>
              </a:rPr>
              <a:t>Award </a:t>
            </a:r>
          </a:p>
          <a:p>
            <a:pPr>
              <a:buFontTx/>
              <a:buNone/>
              <a:defRPr/>
            </a:pPr>
            <a:r>
              <a:rPr lang="en-GB" sz="1750" b="1" dirty="0" smtClean="0">
                <a:solidFill>
                  <a:srgbClr val="00B3BE"/>
                </a:solidFill>
                <a:cs typeface="Arial" charset="0"/>
              </a:rPr>
              <a:t>&gt;</a:t>
            </a:r>
            <a:r>
              <a:rPr lang="en-GB" sz="1750" b="1" dirty="0" smtClean="0">
                <a:cs typeface="Arial" charset="0"/>
              </a:rPr>
              <a:t> Leader </a:t>
            </a:r>
            <a:r>
              <a:rPr lang="en-GB" sz="1750" b="1" dirty="0">
                <a:cs typeface="Arial" charset="0"/>
              </a:rPr>
              <a:t>of the </a:t>
            </a:r>
            <a:r>
              <a:rPr lang="en-GB" sz="1750" b="1" dirty="0" smtClean="0">
                <a:cs typeface="Arial" charset="0"/>
              </a:rPr>
              <a:t>Year        </a:t>
            </a:r>
            <a:r>
              <a:rPr lang="en-GB" sz="1750" b="1" dirty="0" smtClean="0">
                <a:solidFill>
                  <a:srgbClr val="00B3BE"/>
                </a:solidFill>
                <a:cs typeface="Arial" charset="0"/>
              </a:rPr>
              <a:t>&gt;</a:t>
            </a:r>
            <a:r>
              <a:rPr lang="en-GB" sz="1750" b="1" dirty="0" smtClean="0">
                <a:cs typeface="Arial" charset="0"/>
              </a:rPr>
              <a:t> Team </a:t>
            </a:r>
            <a:r>
              <a:rPr lang="en-GB" sz="1750" b="1" dirty="0">
                <a:cs typeface="Arial" charset="0"/>
              </a:rPr>
              <a:t>of the </a:t>
            </a:r>
            <a:r>
              <a:rPr lang="en-GB" sz="1750" b="1" dirty="0" smtClean="0">
                <a:cs typeface="Arial" charset="0"/>
              </a:rPr>
              <a:t>Year	           </a:t>
            </a:r>
            <a:r>
              <a:rPr lang="en-GB" sz="1750" b="1" dirty="0" smtClean="0">
                <a:solidFill>
                  <a:srgbClr val="00B3BE"/>
                </a:solidFill>
                <a:cs typeface="Arial" charset="0"/>
              </a:rPr>
              <a:t>&gt;</a:t>
            </a:r>
            <a:r>
              <a:rPr lang="en-GB" sz="1750" b="1" dirty="0" smtClean="0">
                <a:cs typeface="Arial" charset="0"/>
              </a:rPr>
              <a:t> Young </a:t>
            </a:r>
            <a:r>
              <a:rPr lang="en-GB" sz="1750" b="1" dirty="0">
                <a:cs typeface="Arial" charset="0"/>
              </a:rPr>
              <a:t>Employee of the </a:t>
            </a:r>
            <a:r>
              <a:rPr lang="en-GB" sz="1750" b="1" dirty="0" smtClean="0">
                <a:cs typeface="Arial" charset="0"/>
              </a:rPr>
              <a:t>Year</a:t>
            </a:r>
          </a:p>
          <a:p>
            <a:pPr>
              <a:buFontTx/>
              <a:buNone/>
              <a:defRPr/>
            </a:pPr>
            <a:endParaRPr lang="en-GB" sz="1050" dirty="0">
              <a:cs typeface="Arial" charset="0"/>
            </a:endParaRPr>
          </a:p>
          <a:p>
            <a:pPr marL="285750" indent="-285750">
              <a:defRPr/>
            </a:pPr>
            <a:r>
              <a:rPr lang="en-GB" sz="1800" dirty="0">
                <a:cs typeface="Arial" charset="0"/>
              </a:rPr>
              <a:t>You can nominate employees from Oldham Council, Oldham Cares, Unity Partnership, MioCare, Oldham Community Leisure and Oldham </a:t>
            </a:r>
            <a:r>
              <a:rPr lang="en-GB" sz="1800" dirty="0" smtClean="0">
                <a:cs typeface="Arial" charset="0"/>
              </a:rPr>
              <a:t>schools.</a:t>
            </a:r>
          </a:p>
          <a:p>
            <a:pPr marL="285750" indent="-285750">
              <a:defRPr/>
            </a:pPr>
            <a:r>
              <a:rPr lang="en-GB" sz="1800" dirty="0" smtClean="0">
                <a:cs typeface="Arial" charset="0"/>
              </a:rPr>
              <a:t>Nominations </a:t>
            </a:r>
            <a:r>
              <a:rPr lang="en-GB" sz="1800" dirty="0">
                <a:cs typeface="Arial" charset="0"/>
              </a:rPr>
              <a:t>are open to staff and </a:t>
            </a:r>
            <a:r>
              <a:rPr lang="en-GB" sz="1800" dirty="0" smtClean="0">
                <a:cs typeface="Arial" charset="0"/>
              </a:rPr>
              <a:t>residents.</a:t>
            </a:r>
            <a:endParaRPr lang="en-GB" sz="1800" dirty="0">
              <a:cs typeface="Arial" charset="0"/>
            </a:endParaRPr>
          </a:p>
          <a:p>
            <a:pPr marL="285750" indent="-285750">
              <a:defRPr/>
            </a:pPr>
            <a:r>
              <a:rPr lang="en-GB" sz="1800" dirty="0" smtClean="0">
                <a:cs typeface="Arial" charset="0"/>
              </a:rPr>
              <a:t>The </a:t>
            </a:r>
            <a:r>
              <a:rPr lang="en-GB" sz="1800" dirty="0">
                <a:cs typeface="Arial" charset="0"/>
              </a:rPr>
              <a:t>nomination form as well as more information on each of the categories is available on our website by visiting </a:t>
            </a:r>
            <a:r>
              <a:rPr lang="en-GB" sz="1800" u="sng" dirty="0" smtClean="0">
                <a:cs typeface="Arial" charset="0"/>
                <a:hlinkClick r:id="rId2"/>
              </a:rPr>
              <a:t>www.oldham.gov.uk/TOPAwards</a:t>
            </a:r>
            <a:endParaRPr lang="en-GB" sz="1800" dirty="0">
              <a:cs typeface="Arial" charset="0"/>
            </a:endParaRPr>
          </a:p>
          <a:p>
            <a:pPr marL="285750" indent="-285750">
              <a:defRPr/>
            </a:pPr>
            <a:r>
              <a:rPr lang="en-GB" sz="1800" dirty="0" smtClean="0">
                <a:solidFill>
                  <a:schemeClr val="tx1"/>
                </a:solidFill>
                <a:cs typeface="Arial" charset="0"/>
              </a:rPr>
              <a:t>You </a:t>
            </a:r>
            <a:r>
              <a:rPr lang="en-GB" sz="1800" dirty="0">
                <a:solidFill>
                  <a:schemeClr val="tx1"/>
                </a:solidFill>
                <a:cs typeface="Arial" charset="0"/>
              </a:rPr>
              <a:t>have until </a:t>
            </a:r>
            <a:r>
              <a:rPr lang="en-GB" sz="1800" b="1" dirty="0">
                <a:solidFill>
                  <a:srgbClr val="00B3BE"/>
                </a:solidFill>
                <a:cs typeface="Arial" charset="0"/>
              </a:rPr>
              <a:t>Friday 28 September 2018 </a:t>
            </a:r>
            <a:r>
              <a:rPr lang="en-GB" sz="1800" dirty="0">
                <a:solidFill>
                  <a:schemeClr val="tx1"/>
                </a:solidFill>
                <a:cs typeface="Arial" charset="0"/>
              </a:rPr>
              <a:t>to nominate </a:t>
            </a:r>
            <a:r>
              <a:rPr lang="en-GB" sz="1800" dirty="0" smtClean="0">
                <a:solidFill>
                  <a:schemeClr val="tx1"/>
                </a:solidFill>
                <a:cs typeface="Arial" charset="0"/>
              </a:rPr>
              <a:t>and to </a:t>
            </a:r>
            <a:r>
              <a:rPr lang="en-GB" sz="1800" dirty="0">
                <a:solidFill>
                  <a:schemeClr val="tx1"/>
                </a:solidFill>
                <a:cs typeface="Arial" charset="0"/>
              </a:rPr>
              <a:t>recognise your colleagues for the fantastic work they do.</a:t>
            </a:r>
            <a:endParaRPr lang="en-GB" altLang="en-US" sz="1800" dirty="0">
              <a:solidFill>
                <a:schemeClr val="tx1"/>
              </a:solidFill>
              <a:cs typeface="Arial" charset="0"/>
            </a:endParaRPr>
          </a:p>
        </p:txBody>
      </p:sp>
      <p:pic>
        <p:nvPicPr>
          <p:cNvPr id="6" name="Picture 2" descr="https://gallery.mailchimp.com/9b624055aa15842f58612bfe9/images/aef1914c-1db5-4d24-b6d0-9d932fc588ec.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250825" y="220663"/>
            <a:ext cx="863441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1138" y="5948363"/>
            <a:ext cx="8713787" cy="719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1152889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42" presetClass="entr" presetSubtype="0" fill="hold"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anim calcmode="lin" valueType="num">
                                      <p:cBhvr>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000"/>
                            </p:stCondLst>
                            <p:childTnLst>
                              <p:par>
                                <p:cTn id="32" presetID="42" presetClass="entr" presetSubtype="0" fill="hold"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anim calcmode="lin" valueType="num">
                                      <p:cBhvr>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500"/>
                            </p:stCondLst>
                            <p:childTnLst>
                              <p:par>
                                <p:cTn id="38" presetID="42" presetClass="entr" presetSubtype="0"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500"/>
                                        <p:tgtEl>
                                          <p:spTgt spid="5">
                                            <p:txEl>
                                              <p:pRg st="3" end="3"/>
                                            </p:txEl>
                                          </p:spTgt>
                                        </p:tgtEl>
                                      </p:cBhvr>
                                    </p:animEffect>
                                    <p:anim calcmode="lin" valueType="num">
                                      <p:cBhvr>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4000"/>
                            </p:stCondLst>
                            <p:childTnLst>
                              <p:par>
                                <p:cTn id="44" presetID="42" presetClass="entr" presetSubtype="0" fill="hold" nodeType="after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anim calcmode="lin" valueType="num">
                                      <p:cBhvr>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500"/>
                            </p:stCondLst>
                            <p:childTnLst>
                              <p:par>
                                <p:cTn id="50" presetID="42" presetClass="entr" presetSubtype="0" fill="hold" nodeType="after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anim calcmode="lin" valueType="num">
                                      <p:cBhvr>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5000"/>
                            </p:stCondLst>
                            <p:childTnLst>
                              <p:par>
                                <p:cTn id="56" presetID="42" presetClass="entr" presetSubtype="0" fill="hold" nodeType="after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fade">
                                      <p:cBhvr>
                                        <p:cTn id="58" dur="500"/>
                                        <p:tgtEl>
                                          <p:spTgt spid="5">
                                            <p:txEl>
                                              <p:pRg st="7" end="7"/>
                                            </p:txEl>
                                          </p:spTgt>
                                        </p:tgtEl>
                                      </p:cBhvr>
                                    </p:animEffect>
                                    <p:anim calcmode="lin" valueType="num">
                                      <p:cBhvr>
                                        <p:cTn id="5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5500"/>
                            </p:stCondLst>
                            <p:childTnLst>
                              <p:par>
                                <p:cTn id="62" presetID="42" presetClass="entr" presetSubtype="0" fill="hold" nodeType="afterEffect">
                                  <p:stCondLst>
                                    <p:cond delay="0"/>
                                  </p:stCondLst>
                                  <p:childTnLst>
                                    <p:set>
                                      <p:cBhvr>
                                        <p:cTn id="63" dur="1" fill="hold">
                                          <p:stCondLst>
                                            <p:cond delay="0"/>
                                          </p:stCondLst>
                                        </p:cTn>
                                        <p:tgtEl>
                                          <p:spTgt spid="5">
                                            <p:txEl>
                                              <p:pRg st="8" end="8"/>
                                            </p:txEl>
                                          </p:spTgt>
                                        </p:tgtEl>
                                        <p:attrNameLst>
                                          <p:attrName>style.visibility</p:attrName>
                                        </p:attrNameLst>
                                      </p:cBhvr>
                                      <p:to>
                                        <p:strVal val="visible"/>
                                      </p:to>
                                    </p:set>
                                    <p:animEffect transition="in" filter="fade">
                                      <p:cBhvr>
                                        <p:cTn id="64" dur="500"/>
                                        <p:tgtEl>
                                          <p:spTgt spid="5">
                                            <p:txEl>
                                              <p:pRg st="8" end="8"/>
                                            </p:txEl>
                                          </p:spTgt>
                                        </p:tgtEl>
                                      </p:cBhvr>
                                    </p:animEffect>
                                    <p:anim calcmode="lin" valueType="num">
                                      <p:cBhvr>
                                        <p:cTn id="6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6"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6000"/>
                            </p:stCondLst>
                            <p:childTnLst>
                              <p:par>
                                <p:cTn id="68" presetID="2" presetClass="exit" presetSubtype="4" fill="hold" grpId="0" nodeType="afterEffect">
                                  <p:stCondLst>
                                    <p:cond delay="0"/>
                                  </p:stCondLst>
                                  <p:childTnLst>
                                    <p:anim calcmode="lin" valueType="num">
                                      <p:cBhvr additive="base">
                                        <p:cTn id="69" dur="500"/>
                                        <p:tgtEl>
                                          <p:spTgt spid="2"/>
                                        </p:tgtEl>
                                        <p:attrNameLst>
                                          <p:attrName>ppt_x</p:attrName>
                                        </p:attrNameLst>
                                      </p:cBhvr>
                                      <p:tavLst>
                                        <p:tav tm="0">
                                          <p:val>
                                            <p:strVal val="ppt_x"/>
                                          </p:val>
                                        </p:tav>
                                        <p:tav tm="100000">
                                          <p:val>
                                            <p:strVal val="ppt_x"/>
                                          </p:val>
                                        </p:tav>
                                      </p:tavLst>
                                    </p:anim>
                                    <p:anim calcmode="lin" valueType="num">
                                      <p:cBhvr additive="base">
                                        <p:cTn id="70" dur="500"/>
                                        <p:tgtEl>
                                          <p:spTgt spid="2"/>
                                        </p:tgtEl>
                                        <p:attrNameLst>
                                          <p:attrName>ppt_y</p:attrName>
                                        </p:attrNameLst>
                                      </p:cBhvr>
                                      <p:tavLst>
                                        <p:tav tm="0">
                                          <p:val>
                                            <p:strVal val="ppt_y"/>
                                          </p:val>
                                        </p:tav>
                                        <p:tav tm="100000">
                                          <p:val>
                                            <p:strVal val="1+ppt_h/2"/>
                                          </p:val>
                                        </p:tav>
                                      </p:tavLst>
                                    </p:anim>
                                    <p:set>
                                      <p:cBhvr>
                                        <p:cTn id="71" dur="1" fill="hold">
                                          <p:stCondLst>
                                            <p:cond delay="499"/>
                                          </p:stCondLst>
                                        </p:cTn>
                                        <p:tgtEl>
                                          <p:spTgt spid="2"/>
                                        </p:tgtEl>
                                        <p:attrNameLst>
                                          <p:attrName>style.visibility</p:attrName>
                                        </p:attrNameLst>
                                      </p:cBhvr>
                                      <p:to>
                                        <p:strVal val="hidden"/>
                                      </p:to>
                                    </p:set>
                                  </p:childTnLst>
                                </p:cTn>
                              </p:par>
                            </p:childTnLst>
                          </p:cTn>
                        </p:par>
                        <p:par>
                          <p:cTn id="72" fill="hold" nodeType="afterGroup">
                            <p:stCondLst>
                              <p:cond delay="6500"/>
                            </p:stCondLst>
                            <p:childTnLst>
                              <p:par>
                                <p:cTn id="73" presetID="26" presetClass="emph" presetSubtype="0" repeatCount="indefinite" fill="hold" nodeType="afterEffect">
                                  <p:stCondLst>
                                    <p:cond delay="0"/>
                                  </p:stCondLst>
                                  <p:childTnLst>
                                    <p:animEffect transition="out" filter="fade">
                                      <p:cBhvr>
                                        <p:cTn id="74" dur="2000" tmFilter="0, 0; .2, .5; .8, .5; 1, 0"/>
                                        <p:tgtEl>
                                          <p:spTgt spid="5">
                                            <p:txEl>
                                              <p:pRg st="9" end="9"/>
                                            </p:txEl>
                                          </p:spTgt>
                                        </p:tgtEl>
                                      </p:cBhvr>
                                    </p:animEffect>
                                    <p:animScale>
                                      <p:cBhvr>
                                        <p:cTn id="75" dur="1000" autoRev="1" fill="hold"/>
                                        <p:tgtEl>
                                          <p:spTgt spid="5">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188" y="719138"/>
            <a:ext cx="7772400" cy="693737"/>
          </a:xfrm>
        </p:spPr>
        <p:txBody>
          <a:bodyPr/>
          <a:lstStyle/>
          <a:p>
            <a:r>
              <a:rPr lang="en-GB" altLang="en-US" dirty="0" smtClean="0"/>
              <a:t>SEND Local Offer – NEW Information</a:t>
            </a:r>
          </a:p>
        </p:txBody>
      </p:sp>
      <p:pic>
        <p:nvPicPr>
          <p:cNvPr id="2" name="Content Placeholder 1" descr="Screen Clipping"/>
          <p:cNvPicPr>
            <a:picLocks noGrp="1" noChangeAspect="1"/>
          </p:cNvPicPr>
          <p:nvPr>
            <p:ph idx="1"/>
          </p:nvPr>
        </p:nvPicPr>
        <p:blipFill>
          <a:blip r:embed="rId3"/>
          <a:stretch>
            <a:fillRect/>
          </a:stretch>
        </p:blipFill>
        <p:spPr>
          <a:xfrm>
            <a:off x="5508153" y="2140313"/>
            <a:ext cx="2875435" cy="4161728"/>
          </a:xfrm>
          <a:effectLst>
            <a:outerShdw blurRad="292100" dist="139700" dir="2700000" algn="tl" rotWithShape="0">
              <a:srgbClr val="333333">
                <a:alpha val="65000"/>
              </a:srgbClr>
            </a:outerShdw>
          </a:effectLst>
        </p:spPr>
      </p:pic>
      <p:pic>
        <p:nvPicPr>
          <p:cNvPr id="15364"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724" y="1356566"/>
            <a:ext cx="4729133" cy="51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31291" y="6428504"/>
            <a:ext cx="3492500" cy="368300"/>
          </a:xfrm>
          <a:prstGeom prst="rect">
            <a:avLst/>
          </a:prstGeom>
        </p:spPr>
        <p:txBody>
          <a:bodyPr wrap="none">
            <a:spAutoFit/>
          </a:bodyPr>
          <a:lstStyle/>
          <a:p>
            <a:pPr>
              <a:defRPr/>
            </a:pPr>
            <a:r>
              <a:rPr lang="en-GB" sz="1800" b="1" dirty="0">
                <a:solidFill>
                  <a:srgbClr val="007A87"/>
                </a:solidFill>
                <a:latin typeface="+mn-lt"/>
              </a:rPr>
              <a:t>www.oldham.gov.uk/localoffer</a:t>
            </a:r>
          </a:p>
        </p:txBody>
      </p:sp>
      <p:sp>
        <p:nvSpPr>
          <p:cNvPr id="3" name="Rounded Rectangular Callout 2"/>
          <p:cNvSpPr/>
          <p:nvPr/>
        </p:nvSpPr>
        <p:spPr>
          <a:xfrm>
            <a:off x="5364088" y="1412875"/>
            <a:ext cx="3019500" cy="503957"/>
          </a:xfrm>
          <a:prstGeom prst="wedgeRoundRectCallout">
            <a:avLst>
              <a:gd name="adj1" fmla="val -97662"/>
              <a:gd name="adj2" fmla="val 257385"/>
              <a:gd name="adj3" fmla="val 16667"/>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rPr>
              <a:t>Give us your feedback</a:t>
            </a:r>
            <a:endParaRPr lang="en-GB" sz="1800" dirty="0">
              <a:solidFill>
                <a:schemeClr val="tx1"/>
              </a:solidFill>
            </a:endParaRPr>
          </a:p>
        </p:txBody>
      </p:sp>
    </p:spTree>
    <p:extLst>
      <p:ext uri="{BB962C8B-B14F-4D97-AF65-F5344CB8AC3E}">
        <p14:creationId xmlns:p14="http://schemas.microsoft.com/office/powerpoint/2010/main" val="754122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animEffect transition="in" filter="fade">
                                      <p:cBhvr>
                                        <p:cTn id="9" dur="500"/>
                                        <p:tgtEl>
                                          <p:spTgt spid="15364"/>
                                        </p:tgtEl>
                                      </p:cBhvr>
                                    </p:animEffect>
                                  </p:childTnLst>
                                </p:cTn>
                              </p:par>
                            </p:childTnLst>
                          </p:cTn>
                        </p:par>
                        <p:par>
                          <p:cTn id="10" fill="hold">
                            <p:stCondLst>
                              <p:cond delay="500"/>
                            </p:stCondLst>
                            <p:childTnLst>
                              <p:par>
                                <p:cTn id="11" presetID="2" presetClass="entr" presetSubtype="3"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l="30507" t="36193" r="6986" b="42747"/>
          <a:stretch/>
        </p:blipFill>
        <p:spPr bwMode="auto">
          <a:xfrm>
            <a:off x="611188" y="1146068"/>
            <a:ext cx="2952328" cy="10801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611188" y="719138"/>
            <a:ext cx="7772400" cy="693737"/>
          </a:xfrm>
        </p:spPr>
        <p:txBody>
          <a:bodyPr/>
          <a:lstStyle/>
          <a:p>
            <a:r>
              <a:rPr lang="en-GB" altLang="en-US" dirty="0" smtClean="0"/>
              <a:t>SEND Local Offer – Activities directory</a:t>
            </a:r>
          </a:p>
        </p:txBody>
      </p:sp>
      <p:pic>
        <p:nvPicPr>
          <p:cNvPr id="17411" name="Picture 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988" y="2255838"/>
            <a:ext cx="5510212" cy="4421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Content Placeholder 6" descr="Screen Clipping"/>
          <p:cNvPicPr>
            <a:picLocks noGrp="1" noChangeAspect="1"/>
          </p:cNvPicPr>
          <p:nvPr>
            <p:ph idx="1"/>
          </p:nvPr>
        </p:nvPicPr>
        <p:blipFill>
          <a:blip r:embed="rId5">
            <a:extLst>
              <a:ext uri="{28A0092B-C50C-407E-A947-70E740481C1C}">
                <a14:useLocalDpi xmlns:a14="http://schemas.microsoft.com/office/drawing/2010/main" val="0"/>
              </a:ext>
            </a:extLst>
          </a:blip>
          <a:srcRect b="2000"/>
          <a:stretch>
            <a:fillRect/>
          </a:stretch>
        </p:blipFill>
        <p:spPr>
          <a:xfrm>
            <a:off x="5939338" y="1757827"/>
            <a:ext cx="3006725" cy="4032250"/>
          </a:xfrm>
          <a:prstGeom prst="rect">
            <a:avLst/>
          </a:prstGeom>
          <a:ln>
            <a:noFill/>
          </a:ln>
          <a:effectLst>
            <a:outerShdw blurRad="292100" dist="139700" dir="2700000" algn="tl" rotWithShape="0">
              <a:srgbClr val="333333">
                <a:alpha val="65000"/>
              </a:srgbClr>
            </a:outerShdw>
          </a:effectLst>
        </p:spPr>
      </p:pic>
      <p:sp>
        <p:nvSpPr>
          <p:cNvPr id="8" name="Left Arrow 7"/>
          <p:cNvSpPr/>
          <p:nvPr/>
        </p:nvSpPr>
        <p:spPr>
          <a:xfrm rot="20609450">
            <a:off x="4235053" y="2476846"/>
            <a:ext cx="1810040" cy="316329"/>
          </a:xfrm>
          <a:prstGeom prst="leftArrow">
            <a:avLst>
              <a:gd name="adj1" fmla="val 50000"/>
              <a:gd name="adj2" fmla="val 86534"/>
            </a:avLst>
          </a:prstGeom>
          <a:solidFill>
            <a:srgbClr val="007A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5076056" y="6334125"/>
            <a:ext cx="3492500" cy="368300"/>
          </a:xfrm>
          <a:prstGeom prst="rect">
            <a:avLst/>
          </a:prstGeom>
          <a:solidFill>
            <a:schemeClr val="bg1"/>
          </a:solidFill>
          <a:ln>
            <a:solidFill>
              <a:srgbClr val="007A87"/>
            </a:solidFill>
          </a:ln>
        </p:spPr>
        <p:txBody>
          <a:bodyPr wrap="none">
            <a:spAutoFit/>
          </a:bodyPr>
          <a:lstStyle/>
          <a:p>
            <a:pPr>
              <a:defRPr/>
            </a:pPr>
            <a:r>
              <a:rPr lang="en-GB" sz="1800" b="1" dirty="0">
                <a:solidFill>
                  <a:srgbClr val="007A87"/>
                </a:solidFill>
                <a:latin typeface="+mn-lt"/>
              </a:rPr>
              <a:t>www.oldham.gov.uk/localoffer</a:t>
            </a:r>
          </a:p>
        </p:txBody>
      </p:sp>
      <p:sp>
        <p:nvSpPr>
          <p:cNvPr id="11" name="Left Arrow 10"/>
          <p:cNvSpPr/>
          <p:nvPr/>
        </p:nvSpPr>
        <p:spPr>
          <a:xfrm rot="11121671">
            <a:off x="2633798" y="1729513"/>
            <a:ext cx="3296184" cy="240509"/>
          </a:xfrm>
          <a:prstGeom prst="leftArrow">
            <a:avLst/>
          </a:prstGeom>
          <a:solidFill>
            <a:srgbClr val="007A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6" name="Picture 2" descr="Image result for click fing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579" y="1523284"/>
            <a:ext cx="534368" cy="534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97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randombar(horizontal)">
                                      <p:cBhvr>
                                        <p:cTn id="22" dur="1000"/>
                                        <p:tgtEl>
                                          <p:spTgt spid="17412"/>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500"/>
                            </p:stCondLst>
                            <p:childTnLst>
                              <p:par>
                                <p:cTn id="28" presetID="21" presetClass="entr" presetSubtype="1" fill="hold" nodeType="afterEffect">
                                  <p:stCondLst>
                                    <p:cond delay="0"/>
                                  </p:stCondLst>
                                  <p:childTnLst>
                                    <p:set>
                                      <p:cBhvr>
                                        <p:cTn id="29" dur="1" fill="hold">
                                          <p:stCondLst>
                                            <p:cond delay="0"/>
                                          </p:stCondLst>
                                        </p:cTn>
                                        <p:tgtEl>
                                          <p:spTgt spid="17411"/>
                                        </p:tgtEl>
                                        <p:attrNameLst>
                                          <p:attrName>style.visibility</p:attrName>
                                        </p:attrNameLst>
                                      </p:cBhvr>
                                      <p:to>
                                        <p:strVal val="visible"/>
                                      </p:to>
                                    </p:set>
                                    <p:animEffect transition="in" filter="wheel(1)">
                                      <p:cBhvr>
                                        <p:cTn id="30" dur="2000"/>
                                        <p:tgtEl>
                                          <p:spTgt spid="17411"/>
                                        </p:tgtEl>
                                      </p:cBhvr>
                                    </p:animEffect>
                                  </p:childTnLst>
                                </p:cTn>
                              </p:par>
                            </p:childTnLst>
                          </p:cTn>
                        </p:par>
                        <p:par>
                          <p:cTn id="31" fill="hold">
                            <p:stCondLst>
                              <p:cond delay="5500"/>
                            </p:stCondLst>
                            <p:childTnLst>
                              <p:par>
                                <p:cTn id="32" presetID="45"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anim calcmode="lin" valueType="num">
                                      <p:cBhvr>
                                        <p:cTn id="35" dur="2000" fill="hold"/>
                                        <p:tgtEl>
                                          <p:spTgt spid="6"/>
                                        </p:tgtEl>
                                        <p:attrNameLst>
                                          <p:attrName>ppt_w</p:attrName>
                                        </p:attrNameLst>
                                      </p:cBhvr>
                                      <p:tavLst>
                                        <p:tav tm="0" fmla="#ppt_w*sin(2.5*pi*$)">
                                          <p:val>
                                            <p:fltVal val="0"/>
                                          </p:val>
                                        </p:tav>
                                        <p:tav tm="100000">
                                          <p:val>
                                            <p:fltVal val="1"/>
                                          </p:val>
                                        </p:tav>
                                      </p:tavLst>
                                    </p:anim>
                                    <p:anim calcmode="lin" valueType="num">
                                      <p:cBhvr>
                                        <p:cTn id="3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1053678"/>
          </a:xfrm>
        </p:spPr>
        <p:txBody>
          <a:bodyPr/>
          <a:lstStyle/>
          <a:p>
            <a:r>
              <a:rPr lang="en-GB" dirty="0" smtClean="0"/>
              <a:t>Allocation of school Governing Body/IEB meeting and cover arrangements</a:t>
            </a:r>
            <a:endParaRPr lang="en-GB" dirty="0"/>
          </a:p>
        </p:txBody>
      </p:sp>
      <p:sp>
        <p:nvSpPr>
          <p:cNvPr id="3" name="Content Placeholder 2"/>
          <p:cNvSpPr>
            <a:spLocks noGrp="1"/>
          </p:cNvSpPr>
          <p:nvPr>
            <p:ph idx="1"/>
          </p:nvPr>
        </p:nvSpPr>
        <p:spPr>
          <a:xfrm>
            <a:off x="683568" y="2780928"/>
            <a:ext cx="7200800" cy="1368152"/>
          </a:xfrm>
        </p:spPr>
        <p:txBody>
          <a:bodyPr/>
          <a:lstStyle/>
          <a:p>
            <a:r>
              <a:rPr lang="en-GB" b="1" dirty="0" smtClean="0"/>
              <a:t>Kim</a:t>
            </a:r>
            <a:r>
              <a:rPr lang="en-GB" dirty="0" smtClean="0"/>
              <a:t> from the Governor Support Service will be in touch if or when a school governing body meeting needs a Clerk</a:t>
            </a:r>
          </a:p>
          <a:p>
            <a:endParaRPr lang="en-GB"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4005064"/>
            <a:ext cx="2171507" cy="2625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7271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8" presetClass="emph" presetSubtype="0" fill="hold" nodeType="afterEffect">
                                  <p:stCondLst>
                                    <p:cond delay="0"/>
                                  </p:stCondLst>
                                  <p:childTnLst>
                                    <p:animRot by="21600000">
                                      <p:cBhvr>
                                        <p:cTn id="19" dur="1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21630"/>
          </a:xfrm>
        </p:spPr>
        <p:txBody>
          <a:bodyPr/>
          <a:lstStyle/>
          <a:p>
            <a:r>
              <a:rPr lang="en-GB" dirty="0" smtClean="0"/>
              <a:t>Any other business</a:t>
            </a:r>
            <a:endParaRPr lang="en-GB"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1268760"/>
            <a:ext cx="4968552" cy="6210690"/>
          </a:xfrm>
        </p:spPr>
      </p:pic>
    </p:spTree>
    <p:extLst>
      <p:ext uri="{BB962C8B-B14F-4D97-AF65-F5344CB8AC3E}">
        <p14:creationId xmlns:p14="http://schemas.microsoft.com/office/powerpoint/2010/main" val="38806911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500" fill="hold"/>
                                        <p:tgtEl>
                                          <p:spTgt spid="4"/>
                                        </p:tgtEl>
                                        <p:attrNameLst>
                                          <p:attrName>ppt_x</p:attrName>
                                        </p:attrNameLst>
                                      </p:cBhvr>
                                      <p:tavLst>
                                        <p:tav tm="0">
                                          <p:val>
                                            <p:strVal val="#ppt_x"/>
                                          </p:val>
                                        </p:tav>
                                        <p:tav tm="100000">
                                          <p:val>
                                            <p:strVal val="#ppt_x"/>
                                          </p:val>
                                        </p:tav>
                                      </p:tavLst>
                                    </p:anim>
                                    <p:anim calcmode="lin" valueType="num">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611560" y="2204864"/>
            <a:ext cx="7772400" cy="888504"/>
          </a:xfrm>
          <a:solidFill>
            <a:schemeClr val="bg1"/>
          </a:solidFill>
          <a:ln/>
          <a:extLst>
            <a:ext uri="{91240B29-F687-4F45-9708-019B960494DF}">
              <a14:hiddenLine xmlns:a14="http://schemas.microsoft.com/office/drawing/2010/main" w="9525">
                <a:solidFill>
                  <a:schemeClr val="bg1"/>
                </a:solidFill>
                <a:miter lim="800000"/>
                <a:headEnd/>
                <a:tailEnd/>
              </a14:hiddenLine>
            </a:ext>
          </a:extLst>
        </p:spPr>
        <p:txBody>
          <a:bodyPr/>
          <a:lstStyle/>
          <a:p>
            <a:r>
              <a:rPr lang="en-GB" b="1" dirty="0" smtClean="0">
                <a:solidFill>
                  <a:srgbClr val="00B3BE"/>
                </a:solidFill>
              </a:rPr>
              <a:t>Reminders</a:t>
            </a:r>
            <a:endParaRPr lang="en-GB" altLang="en-US" b="1" dirty="0">
              <a:solidFill>
                <a:srgbClr val="00B3BE"/>
              </a:solidFill>
            </a:endParaRPr>
          </a:p>
        </p:txBody>
      </p:sp>
      <p:sp>
        <p:nvSpPr>
          <p:cNvPr id="231427" name="Rectangle 3"/>
          <p:cNvSpPr>
            <a:spLocks noGrp="1" noChangeArrowheads="1"/>
          </p:cNvSpPr>
          <p:nvPr>
            <p:ph type="subTitle" idx="1"/>
          </p:nvPr>
        </p:nvSpPr>
        <p:spPr>
          <a:xfrm>
            <a:off x="611560" y="3501008"/>
            <a:ext cx="7696200" cy="576064"/>
          </a:xfrm>
          <a:noFill/>
          <a:ln/>
        </p:spPr>
        <p:txBody>
          <a:bodyPr/>
          <a:lstStyle/>
          <a:p>
            <a:r>
              <a:rPr lang="en-GB" altLang="en-US" b="1" dirty="0" smtClean="0"/>
              <a:t>The following slides contain important reminders</a:t>
            </a:r>
          </a:p>
          <a:p>
            <a:endParaRPr lang="en-GB" altLang="en-US" b="1" dirty="0" smtClean="0"/>
          </a:p>
          <a:p>
            <a:r>
              <a:rPr lang="en-GB" altLang="en-US" b="1" dirty="0" smtClean="0"/>
              <a:t> </a:t>
            </a:r>
            <a:endParaRPr lang="en-GB" altLang="en-US" b="1" dirty="0"/>
          </a:p>
          <a:p>
            <a:endParaRPr lang="en-GB" altLang="en-US" b="1" dirty="0"/>
          </a:p>
          <a:p>
            <a:endParaRPr lang="en-GB" altLang="en-US" b="1" dirty="0"/>
          </a:p>
        </p:txBody>
      </p:sp>
    </p:spTree>
    <p:extLst>
      <p:ext uri="{BB962C8B-B14F-4D97-AF65-F5344CB8AC3E}">
        <p14:creationId xmlns:p14="http://schemas.microsoft.com/office/powerpoint/2010/main" val="21034331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dissolve">
                                      <p:cBhvr>
                                        <p:cTn id="7" dur="500"/>
                                        <p:tgtEl>
                                          <p:spTgt spid="2314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1427">
                                            <p:txEl>
                                              <p:pRg st="0" end="0"/>
                                            </p:txEl>
                                          </p:spTgt>
                                        </p:tgtEl>
                                        <p:attrNameLst>
                                          <p:attrName>style.visibility</p:attrName>
                                        </p:attrNameLst>
                                      </p:cBhvr>
                                      <p:to>
                                        <p:strVal val="visible"/>
                                      </p:to>
                                    </p:set>
                                    <p:animEffect transition="in" filter="dissolve">
                                      <p:cBhvr>
                                        <p:cTn id="11" dur="500"/>
                                        <p:tgtEl>
                                          <p:spTgt spid="23142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1427">
                                            <p:txEl>
                                              <p:pRg st="2" end="2"/>
                                            </p:txEl>
                                          </p:spTgt>
                                        </p:tgtEl>
                                        <p:attrNameLst>
                                          <p:attrName>style.visibility</p:attrName>
                                        </p:attrNameLst>
                                      </p:cBhvr>
                                      <p:to>
                                        <p:strVal val="visible"/>
                                      </p:to>
                                    </p:set>
                                    <p:animEffect transition="in" filter="dissolve">
                                      <p:cBhvr>
                                        <p:cTn id="15" dur="500"/>
                                        <p:tgtEl>
                                          <p:spTgt spid="231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autoUpdateAnimBg="0"/>
      <p:bldP spid="23142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19138"/>
            <a:ext cx="8136904" cy="693638"/>
          </a:xfrm>
        </p:spPr>
        <p:txBody>
          <a:bodyPr/>
          <a:lstStyle/>
          <a:p>
            <a:r>
              <a:rPr lang="en-GB" dirty="0" smtClean="0"/>
              <a:t>Inspiring Governance - Governor Vacancies</a:t>
            </a:r>
            <a:endParaRPr lang="en-GB" dirty="0"/>
          </a:p>
        </p:txBody>
      </p:sp>
      <p:sp>
        <p:nvSpPr>
          <p:cNvPr id="3" name="Content Placeholder 2"/>
          <p:cNvSpPr>
            <a:spLocks noGrp="1"/>
          </p:cNvSpPr>
          <p:nvPr>
            <p:ph idx="1"/>
          </p:nvPr>
        </p:nvSpPr>
        <p:spPr>
          <a:xfrm>
            <a:off x="741884" y="3140968"/>
            <a:ext cx="5977036" cy="1152128"/>
          </a:xfrm>
        </p:spPr>
        <p:txBody>
          <a:bodyPr/>
          <a:lstStyle/>
          <a:p>
            <a:pPr>
              <a:spcAft>
                <a:spcPts val="1200"/>
              </a:spcAft>
            </a:pPr>
            <a:r>
              <a:rPr lang="en-GB" dirty="0">
                <a:hlinkClick r:id="rId4"/>
              </a:rPr>
              <a:t>https://</a:t>
            </a:r>
            <a:r>
              <a:rPr lang="en-GB" dirty="0" smtClean="0">
                <a:hlinkClick r:id="rId4"/>
              </a:rPr>
              <a:t>inspiringgovernance.org</a:t>
            </a:r>
            <a:endParaRPr lang="en-GB" dirty="0">
              <a:hlinkClick r:id="rId4"/>
            </a:endParaRPr>
          </a:p>
          <a:p>
            <a:r>
              <a:rPr lang="en-GB" dirty="0" smtClean="0">
                <a:hlinkClick r:id="rId4"/>
              </a:rPr>
              <a:t>www.inspiringthefuture.org</a:t>
            </a:r>
            <a:r>
              <a:rPr lang="en-GB" dirty="0" smtClean="0"/>
              <a:t> </a:t>
            </a:r>
            <a:endParaRPr lang="en-GB" dirty="0"/>
          </a:p>
        </p:txBody>
      </p:sp>
      <p:pic>
        <p:nvPicPr>
          <p:cNvPr id="4" name="Picture 2" descr="https://inspiringthefuture.secure.force.com/ITF/resource/1473267788000/siteImages/images/itf-logo-2014-web-434x2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46171"/>
            <a:ext cx="2189634" cy="11049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nspiring Governanc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5615162"/>
            <a:ext cx="5184576" cy="835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3160585217"/>
              </p:ext>
            </p:extLst>
          </p:nvPr>
        </p:nvGraphicFramePr>
        <p:xfrm>
          <a:off x="6588224" y="3789040"/>
          <a:ext cx="2287324" cy="1275580"/>
        </p:xfrm>
        <a:graphic>
          <a:graphicData uri="http://schemas.openxmlformats.org/presentationml/2006/ole">
            <mc:AlternateContent xmlns:mc="http://schemas.openxmlformats.org/markup-compatibility/2006">
              <mc:Choice xmlns:v="urn:schemas-microsoft-com:vml" Requires="v">
                <p:oleObj spid="_x0000_s12404" name="Acrobat Document" showAsIcon="1" r:id="rId8" imgW="914400" imgH="771480" progId="AcroExch.Document.DC">
                  <p:embed/>
                </p:oleObj>
              </mc:Choice>
              <mc:Fallback>
                <p:oleObj name="Acrobat Document" showAsIcon="1" r:id="rId8" imgW="914400" imgH="771480" progId="AcroExch.Document.DC">
                  <p:embed/>
                  <p:pic>
                    <p:nvPicPr>
                      <p:cNvPr id="0" name=""/>
                      <p:cNvPicPr/>
                      <p:nvPr/>
                    </p:nvPicPr>
                    <p:blipFill>
                      <a:blip r:embed="rId9"/>
                      <a:stretch>
                        <a:fillRect/>
                      </a:stretch>
                    </p:blipFill>
                    <p:spPr>
                      <a:xfrm>
                        <a:off x="6588224" y="3789040"/>
                        <a:ext cx="2287324" cy="1275580"/>
                      </a:xfrm>
                      <a:prstGeom prst="rect">
                        <a:avLst/>
                      </a:prstGeom>
                    </p:spPr>
                  </p:pic>
                </p:oleObj>
              </mc:Fallback>
            </mc:AlternateContent>
          </a:graphicData>
        </a:graphic>
      </p:graphicFrame>
      <p:sp>
        <p:nvSpPr>
          <p:cNvPr id="5" name="Rectangle 4"/>
          <p:cNvSpPr/>
          <p:nvPr/>
        </p:nvSpPr>
        <p:spPr>
          <a:xfrm>
            <a:off x="755576" y="2322756"/>
            <a:ext cx="6912768" cy="461665"/>
          </a:xfrm>
          <a:prstGeom prst="rect">
            <a:avLst/>
          </a:prstGeom>
        </p:spPr>
        <p:txBody>
          <a:bodyPr wrap="square">
            <a:spAutoFit/>
          </a:bodyPr>
          <a:lstStyle/>
          <a:p>
            <a:pPr marL="342900" indent="-342900">
              <a:buFont typeface="Arial" panose="020B0604020202020204" pitchFamily="34" charset="0"/>
              <a:buChar char="•"/>
            </a:pPr>
            <a:r>
              <a:rPr lang="en-GB" dirty="0">
                <a:solidFill>
                  <a:srgbClr val="616365"/>
                </a:solidFill>
                <a:latin typeface="+mn-lt"/>
              </a:rPr>
              <a:t>Free SERVICE  &amp; access to Free TRAINING</a:t>
            </a:r>
          </a:p>
        </p:txBody>
      </p:sp>
    </p:spTree>
    <p:extLst>
      <p:ext uri="{BB962C8B-B14F-4D97-AF65-F5344CB8AC3E}">
        <p14:creationId xmlns:p14="http://schemas.microsoft.com/office/powerpoint/2010/main" val="2059942747"/>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21630"/>
          </a:xfrm>
        </p:spPr>
        <p:txBody>
          <a:bodyPr/>
          <a:lstStyle/>
          <a:p>
            <a:pPr marL="628650" indent="-628650"/>
            <a:r>
              <a:rPr lang="en-GB" dirty="0" smtClean="0"/>
              <a:t>Prevent </a:t>
            </a:r>
            <a:r>
              <a:rPr lang="en-GB" dirty="0"/>
              <a:t>Online </a:t>
            </a:r>
            <a:r>
              <a:rPr lang="en-GB" dirty="0" smtClean="0"/>
              <a:t>Training</a:t>
            </a:r>
            <a:endParaRPr lang="en-GB" sz="2400" dirty="0">
              <a:solidFill>
                <a:srgbClr val="007A87"/>
              </a:solidFill>
            </a:endParaRPr>
          </a:p>
        </p:txBody>
      </p:sp>
      <p:sp>
        <p:nvSpPr>
          <p:cNvPr id="3" name="Content Placeholder 2"/>
          <p:cNvSpPr>
            <a:spLocks noGrp="1"/>
          </p:cNvSpPr>
          <p:nvPr>
            <p:ph idx="1"/>
          </p:nvPr>
        </p:nvSpPr>
        <p:spPr>
          <a:xfrm>
            <a:off x="4283968" y="4437112"/>
            <a:ext cx="4274916" cy="2088232"/>
          </a:xfrm>
        </p:spPr>
        <p:txBody>
          <a:bodyPr/>
          <a:lstStyle/>
          <a:p>
            <a:r>
              <a:rPr lang="en-GB" dirty="0"/>
              <a:t>You can access the </a:t>
            </a:r>
            <a:r>
              <a:rPr lang="en-GB" dirty="0" smtClean="0"/>
              <a:t>         e-learning </a:t>
            </a:r>
            <a:r>
              <a:rPr lang="en-GB" dirty="0"/>
              <a:t>by clicking on the website below</a:t>
            </a:r>
          </a:p>
          <a:p>
            <a:r>
              <a:rPr lang="en-GB" u="sng" dirty="0">
                <a:hlinkClick r:id="rId2"/>
              </a:rPr>
              <a:t>http://course.ncalt.com/Channel_General_Awareness</a:t>
            </a:r>
            <a:r>
              <a:rPr lang="en-GB" dirty="0"/>
              <a:t> </a:t>
            </a:r>
          </a:p>
          <a:p>
            <a:endParaRPr lang="en-GB" dirty="0"/>
          </a:p>
        </p:txBody>
      </p:sp>
      <p:pic>
        <p:nvPicPr>
          <p:cNvPr id="4" name="Picture 3" descr="Document60 - Microsoft Word"/>
          <p:cNvPicPr>
            <a:picLocks noChangeAspect="1"/>
          </p:cNvPicPr>
          <p:nvPr/>
        </p:nvPicPr>
        <p:blipFill rotWithShape="1">
          <a:blip r:embed="rId3">
            <a:extLst>
              <a:ext uri="{28A0092B-C50C-407E-A947-70E740481C1C}">
                <a14:useLocalDpi xmlns:a14="http://schemas.microsoft.com/office/drawing/2010/main" val="0"/>
              </a:ext>
            </a:extLst>
          </a:blip>
          <a:srcRect l="31187" t="25055" r="10376" b="24267"/>
          <a:stretch/>
        </p:blipFill>
        <p:spPr>
          <a:xfrm>
            <a:off x="4716016" y="1700808"/>
            <a:ext cx="3816424" cy="2655980"/>
          </a:xfrm>
          <a:prstGeom prst="rect">
            <a:avLst/>
          </a:prstGeom>
        </p:spPr>
      </p:pic>
      <p:pic>
        <p:nvPicPr>
          <p:cNvPr id="6" name="Picture 5" descr="Channel Prevent Training Certificate.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25339" t="11081" r="25528" b="4104"/>
          <a:stretch/>
        </p:blipFill>
        <p:spPr>
          <a:xfrm>
            <a:off x="539552" y="1692278"/>
            <a:ext cx="3488980" cy="48330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7561299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93260" cy="1143000"/>
          </a:xfrm>
        </p:spPr>
        <p:txBody>
          <a:bodyPr/>
          <a:lstStyle/>
          <a:p>
            <a:r>
              <a:rPr lang="en-GB" dirty="0"/>
              <a:t>Temporary Structure to Support Further Development of </a:t>
            </a:r>
            <a:r>
              <a:rPr lang="en-GB" dirty="0" smtClean="0"/>
              <a:t>Oldham’s </a:t>
            </a:r>
            <a:r>
              <a:rPr lang="en-GB" dirty="0"/>
              <a:t>SEND Local </a:t>
            </a:r>
            <a:r>
              <a:rPr lang="en-GB" dirty="0" smtClean="0"/>
              <a:t>Offer</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33" y="1751112"/>
            <a:ext cx="7729404" cy="5020208"/>
          </a:xfrm>
          <a:prstGeom prst="rect">
            <a:avLst/>
          </a:prstGeom>
        </p:spPr>
      </p:pic>
    </p:spTree>
    <p:extLst>
      <p:ext uri="{BB962C8B-B14F-4D97-AF65-F5344CB8AC3E}">
        <p14:creationId xmlns:p14="http://schemas.microsoft.com/office/powerpoint/2010/main" val="39832238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p:val>
                                            <p:fltVal val="0"/>
                                          </p:val>
                                        </p:tav>
                                        <p:tav tm="100000">
                                          <p:val>
                                            <p:strVal val="#ppt_w"/>
                                          </p:val>
                                        </p:tav>
                                      </p:tavLst>
                                    </p:anim>
                                    <p:anim calcmode="lin" valueType="num">
                                      <p:cBhvr>
                                        <p:cTn id="12" dur="1500" fill="hold"/>
                                        <p:tgtEl>
                                          <p:spTgt spid="4"/>
                                        </p:tgtEl>
                                        <p:attrNameLst>
                                          <p:attrName>ppt_h</p:attrName>
                                        </p:attrNameLst>
                                      </p:cBhvr>
                                      <p:tavLst>
                                        <p:tav tm="0">
                                          <p:val>
                                            <p:fltVal val="0"/>
                                          </p:val>
                                        </p:tav>
                                        <p:tav tm="100000">
                                          <p:val>
                                            <p:strVal val="#ppt_h"/>
                                          </p:val>
                                        </p:tav>
                                      </p:tavLst>
                                    </p:anim>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871" y="763588"/>
            <a:ext cx="7772400" cy="1143000"/>
          </a:xfrm>
        </p:spPr>
        <p:txBody>
          <a:bodyPr/>
          <a:lstStyle/>
          <a:p>
            <a:r>
              <a:rPr lang="en-GB" dirty="0" smtClean="0"/>
              <a:t>SECURE Email or Egress</a:t>
            </a:r>
            <a:endParaRPr lang="en-GB" dirty="0"/>
          </a:p>
        </p:txBody>
      </p:sp>
      <p:sp>
        <p:nvSpPr>
          <p:cNvPr id="3" name="Content Placeholder 2"/>
          <p:cNvSpPr>
            <a:spLocks noGrp="1"/>
          </p:cNvSpPr>
          <p:nvPr>
            <p:ph idx="1"/>
          </p:nvPr>
        </p:nvSpPr>
        <p:spPr>
          <a:xfrm>
            <a:off x="595653" y="2132856"/>
            <a:ext cx="7772400" cy="4114800"/>
          </a:xfrm>
        </p:spPr>
        <p:txBody>
          <a:bodyPr/>
          <a:lstStyle/>
          <a:p>
            <a:r>
              <a:rPr lang="en-GB" sz="3600" dirty="0" smtClean="0"/>
              <a:t>All </a:t>
            </a:r>
            <a:r>
              <a:rPr lang="en-GB" sz="3600" b="1" dirty="0" smtClean="0"/>
              <a:t>new</a:t>
            </a:r>
            <a:r>
              <a:rPr lang="en-GB" sz="3600" dirty="0" smtClean="0"/>
              <a:t> </a:t>
            </a:r>
            <a:r>
              <a:rPr lang="en-GB" sz="3600" dirty="0"/>
              <a:t>and </a:t>
            </a:r>
            <a:r>
              <a:rPr lang="en-GB" sz="3600" b="1" dirty="0" smtClean="0"/>
              <a:t>existing</a:t>
            </a:r>
            <a:r>
              <a:rPr lang="en-GB" sz="3600" dirty="0" smtClean="0"/>
              <a:t> governors </a:t>
            </a:r>
            <a:r>
              <a:rPr lang="en-GB" sz="3600" b="1" dirty="0" smtClean="0"/>
              <a:t>MUST</a:t>
            </a:r>
            <a:r>
              <a:rPr lang="en-GB" sz="3600" dirty="0" smtClean="0"/>
              <a:t> have a secure email or register with Egress  </a:t>
            </a:r>
          </a:p>
          <a:p>
            <a:r>
              <a:rPr lang="en-GB" sz="3600" b="1" dirty="0" smtClean="0">
                <a:solidFill>
                  <a:srgbClr val="FF0000"/>
                </a:solidFill>
              </a:rPr>
              <a:t>390 </a:t>
            </a:r>
            <a:r>
              <a:rPr lang="en-GB" sz="3600" dirty="0" smtClean="0"/>
              <a:t>governors currently </a:t>
            </a:r>
            <a:r>
              <a:rPr lang="en-GB" sz="3600" b="1" dirty="0" smtClean="0">
                <a:solidFill>
                  <a:srgbClr val="FF0000"/>
                </a:solidFill>
              </a:rPr>
              <a:t>DO NOT </a:t>
            </a:r>
            <a:r>
              <a:rPr lang="en-GB" sz="3600" dirty="0" smtClean="0"/>
              <a:t>have a secure email!</a:t>
            </a:r>
          </a:p>
          <a:p>
            <a:endParaRPr lang="en-GB" dirty="0"/>
          </a:p>
          <a:p>
            <a:endParaRPr lang="en-GB" dirty="0" smtClean="0"/>
          </a:p>
          <a:p>
            <a:endParaRPr lang="en-GB" dirty="0"/>
          </a:p>
          <a:p>
            <a:pPr marL="0" indent="0">
              <a:buNone/>
            </a:pPr>
            <a:endParaRPr lang="en-GB" dirty="0"/>
          </a:p>
        </p:txBody>
      </p:sp>
      <p:pic>
        <p:nvPicPr>
          <p:cNvPr id="15364" name="Picture 4" descr="Image result for secure emai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48680"/>
            <a:ext cx="2555776" cy="180608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eg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727949"/>
            <a:ext cx="2376264" cy="73793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 result for eg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5878687"/>
            <a:ext cx="2459793" cy="73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68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1000" fill="hold"/>
                                        <p:tgtEl>
                                          <p:spTgt spid="15368"/>
                                        </p:tgtEl>
                                        <p:attrNameLst>
                                          <p:attrName>ppt_x</p:attrName>
                                        </p:attrNameLst>
                                      </p:cBhvr>
                                      <p:tavLst>
                                        <p:tav tm="0">
                                          <p:val>
                                            <p:strVal val="1+#ppt_w/2"/>
                                          </p:val>
                                        </p:tav>
                                        <p:tav tm="100000">
                                          <p:val>
                                            <p:strVal val="#ppt_x"/>
                                          </p:val>
                                        </p:tav>
                                      </p:tavLst>
                                    </p:anim>
                                    <p:anim calcmode="lin" valueType="num">
                                      <p:cBhvr additive="base">
                                        <p:cTn id="20" dur="1000" fill="hold"/>
                                        <p:tgtEl>
                                          <p:spTgt spid="15368"/>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2" presetClass="entr" presetSubtype="9" fill="hold" nodeType="afterEffect">
                                  <p:stCondLst>
                                    <p:cond delay="0"/>
                                  </p:stCondLst>
                                  <p:childTnLst>
                                    <p:set>
                                      <p:cBhvr>
                                        <p:cTn id="23" dur="1" fill="hold">
                                          <p:stCondLst>
                                            <p:cond delay="0"/>
                                          </p:stCondLst>
                                        </p:cTn>
                                        <p:tgtEl>
                                          <p:spTgt spid="15370"/>
                                        </p:tgtEl>
                                        <p:attrNameLst>
                                          <p:attrName>style.visibility</p:attrName>
                                        </p:attrNameLst>
                                      </p:cBhvr>
                                      <p:to>
                                        <p:strVal val="visible"/>
                                      </p:to>
                                    </p:set>
                                    <p:anim calcmode="lin" valueType="num">
                                      <p:cBhvr additive="base">
                                        <p:cTn id="24" dur="1000" fill="hold"/>
                                        <p:tgtEl>
                                          <p:spTgt spid="15370"/>
                                        </p:tgtEl>
                                        <p:attrNameLst>
                                          <p:attrName>ppt_x</p:attrName>
                                        </p:attrNameLst>
                                      </p:cBhvr>
                                      <p:tavLst>
                                        <p:tav tm="0">
                                          <p:val>
                                            <p:strVal val="0-#ppt_w/2"/>
                                          </p:val>
                                        </p:tav>
                                        <p:tav tm="100000">
                                          <p:val>
                                            <p:strVal val="#ppt_x"/>
                                          </p:val>
                                        </p:tav>
                                      </p:tavLst>
                                    </p:anim>
                                    <p:anim calcmode="lin" valueType="num">
                                      <p:cBhvr additive="base">
                                        <p:cTn id="25" dur="1000" fill="hold"/>
                                        <p:tgtEl>
                                          <p:spTgt spid="15370"/>
                                        </p:tgtEl>
                                        <p:attrNameLst>
                                          <p:attrName>ppt_y</p:attrName>
                                        </p:attrNameLst>
                                      </p:cBhvr>
                                      <p:tavLst>
                                        <p:tav tm="0">
                                          <p:val>
                                            <p:strVal val="0-#ppt_h/2"/>
                                          </p:val>
                                        </p:tav>
                                        <p:tav tm="100000">
                                          <p:val>
                                            <p:strVal val="#ppt_y"/>
                                          </p:val>
                                        </p:tav>
                                      </p:tavLst>
                                    </p:anim>
                                  </p:childTnLst>
                                </p:cTn>
                              </p:par>
                            </p:childTnLst>
                          </p:cTn>
                        </p:par>
                        <p:par>
                          <p:cTn id="26" fill="hold">
                            <p:stCondLst>
                              <p:cond delay="4000"/>
                            </p:stCondLst>
                            <p:childTnLst>
                              <p:par>
                                <p:cTn id="27" presetID="8" presetClass="emph" presetSubtype="0" fill="hold" nodeType="afterEffect">
                                  <p:stCondLst>
                                    <p:cond delay="0"/>
                                  </p:stCondLst>
                                  <p:childTnLst>
                                    <p:animRot by="21600000">
                                      <p:cBhvr>
                                        <p:cTn id="28" dur="2000" fill="hold"/>
                                        <p:tgtEl>
                                          <p:spTgt spid="15364"/>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2000" fill="hold"/>
                                        <p:tgtEl>
                                          <p:spTgt spid="153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079990" cy="765646"/>
          </a:xfrm>
        </p:spPr>
        <p:txBody>
          <a:bodyPr/>
          <a:lstStyle/>
          <a:p>
            <a:r>
              <a:rPr lang="en-GB" dirty="0" smtClean="0"/>
              <a:t>Egress Switch – Safe and Secure emailing </a:t>
            </a:r>
            <a:endParaRPr lang="en-GB" dirty="0"/>
          </a:p>
        </p:txBody>
      </p:sp>
      <p:sp>
        <p:nvSpPr>
          <p:cNvPr id="3" name="Content Placeholder 2"/>
          <p:cNvSpPr>
            <a:spLocks noGrp="1"/>
          </p:cNvSpPr>
          <p:nvPr>
            <p:ph idx="1"/>
          </p:nvPr>
        </p:nvSpPr>
        <p:spPr>
          <a:xfrm>
            <a:off x="422412" y="1484784"/>
            <a:ext cx="7966012" cy="4032447"/>
          </a:xfrm>
        </p:spPr>
        <p:txBody>
          <a:bodyPr/>
          <a:lstStyle/>
          <a:p>
            <a:r>
              <a:rPr lang="en-GB" dirty="0"/>
              <a:t>Egress Switch email is simple and free to use to protect personal information and commercially sensitive information when sending emails </a:t>
            </a:r>
            <a:r>
              <a:rPr lang="en-GB" dirty="0" smtClean="0"/>
              <a:t>between Oldham Council </a:t>
            </a:r>
            <a:r>
              <a:rPr lang="en-GB" dirty="0"/>
              <a:t>and other users </a:t>
            </a:r>
            <a:r>
              <a:rPr lang="en-GB" dirty="0" smtClean="0"/>
              <a:t>e.g</a:t>
            </a:r>
            <a:r>
              <a:rPr lang="en-GB" dirty="0"/>
              <a:t>. </a:t>
            </a:r>
            <a:r>
              <a:rPr lang="en-GB" dirty="0" smtClean="0"/>
              <a:t>governors, members </a:t>
            </a:r>
            <a:r>
              <a:rPr lang="en-GB" dirty="0"/>
              <a:t>of the public, partner organisations etc.</a:t>
            </a:r>
          </a:p>
          <a:p>
            <a:r>
              <a:rPr lang="en-GB" dirty="0" smtClean="0"/>
              <a:t>All governors and Clerks to be set up ready to use and access this service when receiving or sending confidential and sensitive information/documents. </a:t>
            </a:r>
          </a:p>
          <a:p>
            <a:r>
              <a:rPr lang="en-GB" dirty="0" smtClean="0"/>
              <a:t>Logging </a:t>
            </a:r>
            <a:r>
              <a:rPr lang="en-GB" dirty="0"/>
              <a:t>onto the Egress website is </a:t>
            </a:r>
            <a:r>
              <a:rPr lang="en-GB" dirty="0" smtClean="0"/>
              <a:t>required in order to send and receive secure emails.</a:t>
            </a:r>
          </a:p>
        </p:txBody>
      </p:sp>
      <p:pic>
        <p:nvPicPr>
          <p:cNvPr id="3074" name="Picture 2" descr="Image result for egress switc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418" y="5402930"/>
            <a:ext cx="35814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m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1353" y="716227"/>
            <a:ext cx="534244" cy="5342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egress swit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4854" y="1493005"/>
            <a:ext cx="1248073" cy="304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92088" y="5539883"/>
            <a:ext cx="3779912" cy="1015663"/>
          </a:xfrm>
          <a:prstGeom prst="rect">
            <a:avLst/>
          </a:prstGeom>
          <a:ln>
            <a:noFill/>
          </a:ln>
        </p:spPr>
        <p:txBody>
          <a:bodyPr wrap="square">
            <a:spAutoFit/>
          </a:bodyPr>
          <a:lstStyle/>
          <a:p>
            <a:r>
              <a:rPr lang="en-GB" sz="2000" b="1" dirty="0">
                <a:solidFill>
                  <a:srgbClr val="007A87"/>
                </a:solidFill>
                <a:latin typeface="+mn-lt"/>
              </a:rPr>
              <a:t>To create an </a:t>
            </a:r>
            <a:r>
              <a:rPr lang="en-GB" sz="2000" b="1" dirty="0" smtClean="0">
                <a:solidFill>
                  <a:srgbClr val="007A87"/>
                </a:solidFill>
                <a:latin typeface="+mn-lt"/>
              </a:rPr>
              <a:t>egress account, please </a:t>
            </a:r>
            <a:r>
              <a:rPr lang="en-GB" sz="2000" b="1" dirty="0">
                <a:solidFill>
                  <a:srgbClr val="007A87"/>
                </a:solidFill>
                <a:latin typeface="+mn-lt"/>
              </a:rPr>
              <a:t>follow the set up </a:t>
            </a:r>
            <a:r>
              <a:rPr lang="en-GB" sz="2000" b="1" dirty="0" smtClean="0">
                <a:solidFill>
                  <a:srgbClr val="007A87"/>
                </a:solidFill>
                <a:latin typeface="+mn-lt"/>
              </a:rPr>
              <a:t>guide provided.</a:t>
            </a:r>
            <a:endParaRPr lang="en-GB" sz="2000" b="1" dirty="0">
              <a:solidFill>
                <a:srgbClr val="007A87"/>
              </a:solidFill>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45125800"/>
              </p:ext>
            </p:extLst>
          </p:nvPr>
        </p:nvGraphicFramePr>
        <p:xfrm>
          <a:off x="3851920" y="6060639"/>
          <a:ext cx="914400" cy="771525"/>
        </p:xfrm>
        <a:graphic>
          <a:graphicData uri="http://schemas.openxmlformats.org/presentationml/2006/ole">
            <mc:AlternateContent xmlns:mc="http://schemas.openxmlformats.org/markup-compatibility/2006">
              <mc:Choice xmlns:v="urn:schemas-microsoft-com:vml" Requires="v">
                <p:oleObj spid="_x0000_s8329"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3851920" y="606063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6839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2" presetClass="entr" presetSubtype="9" fill="hold" nodeType="afterEffect">
                                  <p:stCondLst>
                                    <p:cond delay="0"/>
                                  </p:stCondLst>
                                  <p:childTnLst>
                                    <p:set>
                                      <p:cBhvr>
                                        <p:cTn id="35" dur="1" fill="hold">
                                          <p:stCondLst>
                                            <p:cond delay="0"/>
                                          </p:stCondLst>
                                        </p:cTn>
                                        <p:tgtEl>
                                          <p:spTgt spid="3074"/>
                                        </p:tgtEl>
                                        <p:attrNameLst>
                                          <p:attrName>style.visibility</p:attrName>
                                        </p:attrNameLst>
                                      </p:cBhvr>
                                      <p:to>
                                        <p:strVal val="visible"/>
                                      </p:to>
                                    </p:set>
                                    <p:anim calcmode="lin" valueType="num">
                                      <p:cBhvr additive="base">
                                        <p:cTn id="36" dur="500" fill="hold"/>
                                        <p:tgtEl>
                                          <p:spTgt spid="3074"/>
                                        </p:tgtEl>
                                        <p:attrNameLst>
                                          <p:attrName>ppt_x</p:attrName>
                                        </p:attrNameLst>
                                      </p:cBhvr>
                                      <p:tavLst>
                                        <p:tav tm="0">
                                          <p:val>
                                            <p:strVal val="0-#ppt_w/2"/>
                                          </p:val>
                                        </p:tav>
                                        <p:tav tm="100000">
                                          <p:val>
                                            <p:strVal val="#ppt_x"/>
                                          </p:val>
                                        </p:tav>
                                      </p:tavLst>
                                    </p:anim>
                                    <p:anim calcmode="lin" valueType="num">
                                      <p:cBhvr additive="base">
                                        <p:cTn id="37" dur="500" fill="hold"/>
                                        <p:tgtEl>
                                          <p:spTgt spid="3074"/>
                                        </p:tgtEl>
                                        <p:attrNameLst>
                                          <p:attrName>ppt_y</p:attrName>
                                        </p:attrNameLst>
                                      </p:cBhvr>
                                      <p:tavLst>
                                        <p:tav tm="0">
                                          <p:val>
                                            <p:strVal val="0-#ppt_h/2"/>
                                          </p:val>
                                        </p:tav>
                                        <p:tav tm="100000">
                                          <p:val>
                                            <p:strVal val="#ppt_y"/>
                                          </p:val>
                                        </p:tav>
                                      </p:tavLst>
                                    </p:anim>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2000"/>
                                        <p:tgtEl>
                                          <p:spTgt spid="8"/>
                                        </p:tgtEl>
                                      </p:cBhvr>
                                    </p:animEffect>
                                  </p:childTnLst>
                                </p:cTn>
                              </p:par>
                            </p:childTnLst>
                          </p:cTn>
                        </p:par>
                        <p:par>
                          <p:cTn id="42" fill="hold">
                            <p:stCondLst>
                              <p:cond delay="7000"/>
                            </p:stCondLst>
                            <p:childTnLst>
                              <p:par>
                                <p:cTn id="43" presetID="31" presetClass="entr" presetSubtype="0" fill="hold" nodeType="afterEffect">
                                  <p:stCondLst>
                                    <p:cond delay="0"/>
                                  </p:stCondLst>
                                  <p:childTnLst>
                                    <p:set>
                                      <p:cBhvr>
                                        <p:cTn id="44" dur="1" fill="hold">
                                          <p:stCondLst>
                                            <p:cond delay="0"/>
                                          </p:stCondLst>
                                        </p:cTn>
                                        <p:tgtEl>
                                          <p:spTgt spid="8194"/>
                                        </p:tgtEl>
                                        <p:attrNameLst>
                                          <p:attrName>style.visibility</p:attrName>
                                        </p:attrNameLst>
                                      </p:cBhvr>
                                      <p:to>
                                        <p:strVal val="visible"/>
                                      </p:to>
                                    </p:set>
                                    <p:anim calcmode="lin" valueType="num">
                                      <p:cBhvr>
                                        <p:cTn id="45" dur="1000" fill="hold"/>
                                        <p:tgtEl>
                                          <p:spTgt spid="8194"/>
                                        </p:tgtEl>
                                        <p:attrNameLst>
                                          <p:attrName>ppt_w</p:attrName>
                                        </p:attrNameLst>
                                      </p:cBhvr>
                                      <p:tavLst>
                                        <p:tav tm="0">
                                          <p:val>
                                            <p:fltVal val="0"/>
                                          </p:val>
                                        </p:tav>
                                        <p:tav tm="100000">
                                          <p:val>
                                            <p:strVal val="#ppt_w"/>
                                          </p:val>
                                        </p:tav>
                                      </p:tavLst>
                                    </p:anim>
                                    <p:anim calcmode="lin" valueType="num">
                                      <p:cBhvr>
                                        <p:cTn id="46" dur="1000" fill="hold"/>
                                        <p:tgtEl>
                                          <p:spTgt spid="8194"/>
                                        </p:tgtEl>
                                        <p:attrNameLst>
                                          <p:attrName>ppt_h</p:attrName>
                                        </p:attrNameLst>
                                      </p:cBhvr>
                                      <p:tavLst>
                                        <p:tav tm="0">
                                          <p:val>
                                            <p:fltVal val="0"/>
                                          </p:val>
                                        </p:tav>
                                        <p:tav tm="100000">
                                          <p:val>
                                            <p:strVal val="#ppt_h"/>
                                          </p:val>
                                        </p:tav>
                                      </p:tavLst>
                                    </p:anim>
                                    <p:anim calcmode="lin" valueType="num">
                                      <p:cBhvr>
                                        <p:cTn id="47" dur="1000" fill="hold"/>
                                        <p:tgtEl>
                                          <p:spTgt spid="8194"/>
                                        </p:tgtEl>
                                        <p:attrNameLst>
                                          <p:attrName>style.rotation</p:attrName>
                                        </p:attrNameLst>
                                      </p:cBhvr>
                                      <p:tavLst>
                                        <p:tav tm="0">
                                          <p:val>
                                            <p:fltVal val="90"/>
                                          </p:val>
                                        </p:tav>
                                        <p:tav tm="100000">
                                          <p:val>
                                            <p:fltVal val="0"/>
                                          </p:val>
                                        </p:tav>
                                      </p:tavLst>
                                    </p:anim>
                                    <p:animEffect transition="in" filter="fade">
                                      <p:cBhvr>
                                        <p:cTn id="48" dur="1000"/>
                                        <p:tgtEl>
                                          <p:spTgt spid="8194"/>
                                        </p:tgtEl>
                                      </p:cBhvr>
                                    </p:animEffect>
                                  </p:childTnLst>
                                </p:cTn>
                              </p:par>
                            </p:childTnLst>
                          </p:cTn>
                        </p:par>
                        <p:par>
                          <p:cTn id="49" fill="hold">
                            <p:stCondLst>
                              <p:cond delay="8000"/>
                            </p:stCondLst>
                            <p:childTnLst>
                              <p:par>
                                <p:cTn id="50" presetID="42"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governor’s email address – MUST BE SECURE		</a:t>
            </a:r>
            <a:endParaRPr lang="en-GB" dirty="0"/>
          </a:p>
        </p:txBody>
      </p:sp>
      <p:sp>
        <p:nvSpPr>
          <p:cNvPr id="3" name="Content Placeholder 2"/>
          <p:cNvSpPr>
            <a:spLocks noGrp="1"/>
          </p:cNvSpPr>
          <p:nvPr>
            <p:ph idx="1"/>
          </p:nvPr>
        </p:nvSpPr>
        <p:spPr>
          <a:xfrm>
            <a:off x="395536" y="1916832"/>
            <a:ext cx="8568952" cy="4114800"/>
          </a:xfrm>
        </p:spPr>
        <p:txBody>
          <a:bodyPr/>
          <a:lstStyle/>
          <a:p>
            <a:r>
              <a:rPr lang="en-GB" dirty="0"/>
              <a:t>Please ask staff governors </a:t>
            </a:r>
            <a:r>
              <a:rPr lang="en-GB" dirty="0" smtClean="0"/>
              <a:t>for </a:t>
            </a:r>
            <a:r>
              <a:rPr lang="en-GB" dirty="0"/>
              <a:t>the following:</a:t>
            </a:r>
          </a:p>
          <a:p>
            <a:pPr marL="628650" lvl="1" indent="-266700"/>
            <a:r>
              <a:rPr lang="en-GB" sz="2400" dirty="0"/>
              <a:t>W</a:t>
            </a:r>
            <a:r>
              <a:rPr lang="en-GB" sz="2400" dirty="0" smtClean="0"/>
              <a:t>ork </a:t>
            </a:r>
            <a:r>
              <a:rPr lang="en-GB" sz="2400" dirty="0"/>
              <a:t>email address </a:t>
            </a:r>
            <a:r>
              <a:rPr lang="en-GB" sz="2400" dirty="0" smtClean="0"/>
              <a:t>e.g. </a:t>
            </a:r>
            <a:r>
              <a:rPr lang="en-GB" sz="2400" dirty="0"/>
              <a:t>joe.king@clownacademy.org</a:t>
            </a:r>
          </a:p>
          <a:p>
            <a:pPr marL="628650" lvl="1" indent="-266700"/>
            <a:r>
              <a:rPr lang="en-GB" sz="2400" dirty="0"/>
              <a:t>Personal email </a:t>
            </a:r>
            <a:r>
              <a:rPr lang="en-GB" sz="2400" dirty="0" smtClean="0"/>
              <a:t>addresses where a work email is unavailable e.g. hotmail</a:t>
            </a:r>
            <a:r>
              <a:rPr lang="en-GB" sz="2400" dirty="0"/>
              <a:t>, gmail etc</a:t>
            </a:r>
            <a:r>
              <a:rPr lang="en-GB" sz="2400" dirty="0" smtClean="0"/>
              <a:t>.</a:t>
            </a:r>
          </a:p>
          <a:p>
            <a:pPr marL="628650" lvl="1" indent="-266700"/>
            <a:r>
              <a:rPr lang="en-GB" sz="2400" dirty="0" smtClean="0"/>
              <a:t>Egress </a:t>
            </a:r>
            <a:endParaRPr lang="en-GB" dirty="0" smtClean="0"/>
          </a:p>
          <a:p>
            <a:endParaRPr lang="en-GB" dirty="0"/>
          </a:p>
          <a:p>
            <a:r>
              <a:rPr lang="en-GB" b="1" dirty="0" smtClean="0">
                <a:solidFill>
                  <a:srgbClr val="FF0000"/>
                </a:solidFill>
              </a:rPr>
              <a:t>Avoid</a:t>
            </a:r>
            <a:r>
              <a:rPr lang="en-GB" dirty="0" smtClean="0"/>
              <a:t> obtaining the following:</a:t>
            </a:r>
          </a:p>
          <a:p>
            <a:pPr marL="628650" lvl="1" indent="-266700"/>
            <a:r>
              <a:rPr lang="en-GB" sz="2400" dirty="0" smtClean="0"/>
              <a:t>Generic email addresses i.e. </a:t>
            </a:r>
            <a:r>
              <a:rPr lang="en-GB" sz="2200" b="1" dirty="0" smtClean="0">
                <a:solidFill>
                  <a:srgbClr val="FF0000"/>
                </a:solidFill>
              </a:rPr>
              <a:t>info@</a:t>
            </a:r>
            <a:r>
              <a:rPr lang="en-GB" sz="2200" dirty="0" smtClean="0"/>
              <a:t>hogwarts.oldham.sch.uk</a:t>
            </a:r>
            <a:r>
              <a:rPr lang="en-GB" dirty="0" smtClean="0"/>
              <a:t> </a:t>
            </a:r>
            <a:r>
              <a:rPr lang="en-GB" sz="2400" dirty="0" smtClean="0"/>
              <a:t> </a:t>
            </a:r>
          </a:p>
          <a:p>
            <a:pPr marL="628650" lvl="1" indent="-266700"/>
            <a:r>
              <a:rPr lang="en-GB" sz="2400" dirty="0" smtClean="0"/>
              <a:t>A </a:t>
            </a:r>
            <a:r>
              <a:rPr lang="en-GB" sz="2400" dirty="0"/>
              <a:t>shared e</a:t>
            </a:r>
            <a:r>
              <a:rPr lang="en-GB" sz="2400" dirty="0" smtClean="0"/>
              <a:t>mail address i.e. friends, relatives or on behalf of another governors email.</a:t>
            </a:r>
          </a:p>
          <a:p>
            <a:pPr marL="457200" lvl="1" indent="0">
              <a:buNone/>
            </a:pPr>
            <a:endParaRPr lang="en-GB" sz="2400" dirty="0"/>
          </a:p>
          <a:p>
            <a:pPr marL="457200" lvl="1" indent="0">
              <a:buNone/>
            </a:pPr>
            <a:endParaRPr lang="en-GB" sz="2400" dirty="0" smtClean="0"/>
          </a:p>
        </p:txBody>
      </p:sp>
    </p:spTree>
    <p:extLst>
      <p:ext uri="{BB962C8B-B14F-4D97-AF65-F5344CB8AC3E}">
        <p14:creationId xmlns:p14="http://schemas.microsoft.com/office/powerpoint/2010/main" val="709941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72200" y="4568186"/>
            <a:ext cx="2952328" cy="2684861"/>
            <a:chOff x="6300192" y="4581128"/>
            <a:chExt cx="2952328" cy="2684861"/>
          </a:xfrm>
        </p:grpSpPr>
        <p:pic>
          <p:nvPicPr>
            <p:cNvPr id="14338" name="Picture 2" descr="ID# 5229 - Two Stickmen Shaking Hands Puzzle - PowerPoint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581128"/>
              <a:ext cx="2952328" cy="2684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480212" y="6833941"/>
              <a:ext cx="25922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11188" y="719138"/>
            <a:ext cx="7772400" cy="621630"/>
          </a:xfrm>
        </p:spPr>
        <p:txBody>
          <a:bodyPr/>
          <a:lstStyle/>
          <a:p>
            <a:r>
              <a:rPr lang="en-GB" dirty="0" smtClean="0"/>
              <a:t>New Governors Induction Sessions	</a:t>
            </a:r>
            <a:endParaRPr lang="en-GB" dirty="0"/>
          </a:p>
        </p:txBody>
      </p:sp>
      <p:sp>
        <p:nvSpPr>
          <p:cNvPr id="3" name="Content Placeholder 2"/>
          <p:cNvSpPr>
            <a:spLocks noGrp="1"/>
          </p:cNvSpPr>
          <p:nvPr>
            <p:ph idx="1"/>
          </p:nvPr>
        </p:nvSpPr>
        <p:spPr>
          <a:xfrm>
            <a:off x="604341" y="4720522"/>
            <a:ext cx="6121560" cy="1440160"/>
          </a:xfrm>
        </p:spPr>
        <p:txBody>
          <a:bodyPr/>
          <a:lstStyle/>
          <a:p>
            <a:r>
              <a:rPr lang="en-GB" sz="2200" dirty="0" smtClean="0"/>
              <a:t>There are </a:t>
            </a:r>
            <a:r>
              <a:rPr lang="en-GB" sz="2200" b="1" dirty="0" smtClean="0">
                <a:solidFill>
                  <a:srgbClr val="FF0000"/>
                </a:solidFill>
              </a:rPr>
              <a:t>137</a:t>
            </a:r>
            <a:r>
              <a:rPr lang="en-GB" sz="2200" dirty="0" smtClean="0"/>
              <a:t> new governors in the </a:t>
            </a:r>
            <a:r>
              <a:rPr lang="en-GB" sz="2200" b="1" dirty="0" smtClean="0"/>
              <a:t>last 2 years</a:t>
            </a:r>
            <a:r>
              <a:rPr lang="en-GB" sz="2200" dirty="0" smtClean="0"/>
              <a:t> who have not completed this important training.</a:t>
            </a:r>
          </a:p>
          <a:p>
            <a:r>
              <a:rPr lang="en-GB" sz="2200" dirty="0"/>
              <a:t>T</a:t>
            </a:r>
            <a:r>
              <a:rPr lang="en-GB" sz="2200" dirty="0" smtClean="0"/>
              <a:t>his course is also a refresher course for longer serving governors.</a:t>
            </a: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40612163"/>
              </p:ext>
            </p:extLst>
          </p:nvPr>
        </p:nvGraphicFramePr>
        <p:xfrm>
          <a:off x="788976" y="2566251"/>
          <a:ext cx="7416824" cy="1870861"/>
        </p:xfrm>
        <a:graphic>
          <a:graphicData uri="http://schemas.openxmlformats.org/drawingml/2006/table">
            <a:tbl>
              <a:tblPr/>
              <a:tblGrid>
                <a:gridCol w="2547053"/>
                <a:gridCol w="1990944"/>
                <a:gridCol w="1255738"/>
                <a:gridCol w="1623089"/>
              </a:tblGrid>
              <a:tr h="75138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dirty="0" smtClean="0">
                          <a:solidFill>
                            <a:srgbClr val="00B3BE"/>
                          </a:solidFill>
                          <a:effectLst/>
                        </a:rPr>
                        <a:t>Next Sessions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effectLst/>
                        </a:rPr>
                        <a:t>January 2019 </a:t>
                      </a:r>
                    </a:p>
                    <a:p>
                      <a:pPr algn="l"/>
                      <a:endParaRPr lang="en-GB" sz="1700" dirty="0" smtClean="0">
                        <a:effectLst/>
                      </a:endParaRPr>
                    </a:p>
                    <a:p>
                      <a:pPr algn="l"/>
                      <a:r>
                        <a:rPr lang="en-GB" sz="1700" dirty="0" smtClean="0">
                          <a:effectLst/>
                        </a:rPr>
                        <a:t>Tuesdays </a:t>
                      </a:r>
                      <a:r>
                        <a:rPr lang="en-GB" sz="1700" dirty="0">
                          <a:effectLst/>
                        </a:rPr>
                        <a:t>15, 22 and 29 </a:t>
                      </a:r>
                      <a:r>
                        <a:rPr lang="en-GB" sz="1700" dirty="0" smtClean="0">
                          <a:effectLst/>
                        </a:rPr>
                        <a:t>(</a:t>
                      </a:r>
                      <a:r>
                        <a:rPr lang="en-GB" sz="1700" dirty="0">
                          <a:effectLst/>
                        </a:rPr>
                        <a:t>3 session training </a:t>
                      </a:r>
                      <a:r>
                        <a:rPr lang="en-GB" sz="1700" dirty="0" smtClean="0">
                          <a:effectLst/>
                        </a:rPr>
                        <a:t>for complete</a:t>
                      </a:r>
                      <a:r>
                        <a:rPr lang="en-GB" sz="1700" baseline="0" dirty="0" smtClean="0">
                          <a:effectLst/>
                        </a:rPr>
                        <a:t> </a:t>
                      </a:r>
                      <a:r>
                        <a:rPr lang="en-GB" sz="1700" dirty="0" smtClean="0">
                          <a:effectLst/>
                        </a:rPr>
                        <a:t>course</a:t>
                      </a:r>
                      <a:r>
                        <a:rPr lang="en-GB" sz="1700" dirty="0">
                          <a:effectLst/>
                        </a:rPr>
                        <a:t>)</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rowSpan="3">
                  <a:txBody>
                    <a:bodyPr/>
                    <a:lstStyle/>
                    <a:p>
                      <a:pPr algn="l"/>
                      <a:r>
                        <a:rPr lang="en-GB" sz="1700" u="none" strike="noStrike" dirty="0">
                          <a:solidFill>
                            <a:srgbClr val="653089"/>
                          </a:solidFill>
                          <a:effectLst/>
                          <a:hlinkClick r:id="rId3"/>
                        </a:rPr>
                        <a:t>Induction for New Governors / Refresher Course</a:t>
                      </a:r>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algn="l"/>
                      <a:r>
                        <a:rPr lang="en-GB" sz="1700" dirty="0">
                          <a:effectLst/>
                        </a:rPr>
                        <a:t>2.30-5pm </a:t>
                      </a:r>
                      <a:endParaRPr lang="en-GB" sz="1700" dirty="0" smtClean="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algn="l"/>
                      <a:r>
                        <a:rPr lang="en-GB" sz="1700" u="none" strike="noStrike" dirty="0">
                          <a:solidFill>
                            <a:srgbClr val="653089"/>
                          </a:solidFill>
                          <a:effectLst/>
                          <a:hlinkClick r:id="rId4" tooltip="The Honeywell Centre"/>
                        </a:rPr>
                        <a:t>The Honeywell Centre</a:t>
                      </a:r>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r>
              <a:tr h="183369">
                <a:tc vMerge="1">
                  <a:txBody>
                    <a:bodyPr/>
                    <a:lstStyle/>
                    <a:p>
                      <a:endParaRPr lang="en-GB"/>
                    </a:p>
                  </a:txBody>
                  <a:tcPr/>
                </a:tc>
                <a:tc vMerge="1">
                  <a:txBody>
                    <a:bodyPr/>
                    <a:lstStyle/>
                    <a:p>
                      <a:endParaRPr lang="en-GB"/>
                    </a:p>
                  </a:txBody>
                  <a:tcPr/>
                </a:tc>
                <a:tc gridSpan="2">
                  <a:txBody>
                    <a:bodyPr/>
                    <a:lstStyle/>
                    <a:p>
                      <a:pPr algn="l"/>
                      <a:r>
                        <a:rPr lang="en-GB" sz="1600" dirty="0" smtClean="0">
                          <a:effectLst/>
                        </a:rPr>
                        <a:t>OR</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hMerge="1">
                  <a:txBody>
                    <a:bodyPr/>
                    <a:lstStyle/>
                    <a:p>
                      <a:pPr algn="l"/>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r>
              <a:tr h="789273">
                <a:tc vMerge="1">
                  <a:txBody>
                    <a:bodyPr/>
                    <a:lstStyle/>
                    <a:p>
                      <a:pPr algn="l"/>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vMerge="1">
                  <a:txBody>
                    <a:bodyPr/>
                    <a:lstStyle/>
                    <a:p>
                      <a:pPr algn="l"/>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smtClean="0">
                          <a:effectLst/>
                        </a:rPr>
                        <a:t>6-8.30pm</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u="none" strike="noStrike" dirty="0" smtClean="0">
                          <a:solidFill>
                            <a:srgbClr val="653089"/>
                          </a:solidFill>
                          <a:effectLst/>
                          <a:hlinkClick r:id="rId4" tooltip="The Honeywell Centre"/>
                        </a:rPr>
                        <a:t>The Honeywell Centre</a:t>
                      </a:r>
                      <a:endParaRPr lang="en-GB" sz="1700" dirty="0" smtClean="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r>
            </a:tbl>
          </a:graphicData>
        </a:graphic>
      </p:graphicFrame>
      <p:sp>
        <p:nvSpPr>
          <p:cNvPr id="7" name="Rectangle 6"/>
          <p:cNvSpPr/>
          <p:nvPr/>
        </p:nvSpPr>
        <p:spPr>
          <a:xfrm>
            <a:off x="604341" y="1604065"/>
            <a:ext cx="8000107" cy="830997"/>
          </a:xfrm>
          <a:prstGeom prst="rect">
            <a:avLst/>
          </a:prstGeom>
        </p:spPr>
        <p:txBody>
          <a:bodyPr wrap="square">
            <a:spAutoFit/>
          </a:bodyPr>
          <a:lstStyle/>
          <a:p>
            <a:pPr marL="342900" indent="-342900">
              <a:buFont typeface="Arial" panose="020B0604020202020204" pitchFamily="34" charset="0"/>
              <a:buChar char="•"/>
            </a:pPr>
            <a:r>
              <a:rPr lang="en-GB" dirty="0">
                <a:solidFill>
                  <a:schemeClr val="tx1">
                    <a:lumMod val="65000"/>
                    <a:lumOff val="35000"/>
                  </a:schemeClr>
                </a:solidFill>
                <a:latin typeface="+mn-lt"/>
              </a:rPr>
              <a:t>Sign up ALL new governors (within the last </a:t>
            </a:r>
            <a:r>
              <a:rPr lang="en-GB" dirty="0" smtClean="0">
                <a:solidFill>
                  <a:schemeClr val="tx1">
                    <a:lumMod val="65000"/>
                    <a:lumOff val="35000"/>
                  </a:schemeClr>
                </a:solidFill>
                <a:latin typeface="+mn-lt"/>
              </a:rPr>
              <a:t>24 </a:t>
            </a:r>
            <a:r>
              <a:rPr lang="en-GB" dirty="0">
                <a:solidFill>
                  <a:schemeClr val="tx1">
                    <a:lumMod val="65000"/>
                    <a:lumOff val="35000"/>
                  </a:schemeClr>
                </a:solidFill>
                <a:latin typeface="+mn-lt"/>
              </a:rPr>
              <a:t>months) on to the ‘Induction for New Governors’ </a:t>
            </a:r>
            <a:r>
              <a:rPr lang="en-GB" dirty="0" smtClean="0">
                <a:solidFill>
                  <a:schemeClr val="tx1">
                    <a:lumMod val="65000"/>
                    <a:lumOff val="35000"/>
                  </a:schemeClr>
                </a:solidFill>
                <a:latin typeface="+mn-lt"/>
              </a:rPr>
              <a:t>course</a:t>
            </a:r>
          </a:p>
        </p:txBody>
      </p:sp>
    </p:spTree>
    <p:extLst>
      <p:ext uri="{BB962C8B-B14F-4D97-AF65-F5344CB8AC3E}">
        <p14:creationId xmlns:p14="http://schemas.microsoft.com/office/powerpoint/2010/main" val="873819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dirty="0" smtClean="0"/>
              <a:t>A Guide to Governor Induction</a:t>
            </a:r>
          </a:p>
        </p:txBody>
      </p:sp>
      <p:pic>
        <p:nvPicPr>
          <p:cNvPr id="60420" name="Picture 3">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89" y="1556020"/>
            <a:ext cx="7598699" cy="2924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83568" y="4749340"/>
            <a:ext cx="6624662" cy="797860"/>
          </a:xfrm>
        </p:spPr>
        <p:txBody>
          <a:bodyPr/>
          <a:lstStyle/>
          <a:p>
            <a:r>
              <a:rPr lang="en-GB" dirty="0" smtClean="0">
                <a:hlinkClick r:id="rId5"/>
              </a:rPr>
              <a:t>www.sbwgovernance.co.uk/the-clerk</a:t>
            </a:r>
            <a:r>
              <a:rPr lang="en-GB" dirty="0" smtClean="0"/>
              <a:t>  </a:t>
            </a:r>
            <a:endParaRPr lang="en-GB" dirty="0"/>
          </a:p>
        </p:txBody>
      </p:sp>
      <p:pic>
        <p:nvPicPr>
          <p:cNvPr id="60422" name="Picture 6" descr="Image result for sbw govern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5837371"/>
            <a:ext cx="5195814" cy="8474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207125126"/>
              </p:ext>
            </p:extLst>
          </p:nvPr>
        </p:nvGraphicFramePr>
        <p:xfrm>
          <a:off x="1043608" y="5590206"/>
          <a:ext cx="1634656" cy="1094651"/>
        </p:xfrm>
        <a:graphic>
          <a:graphicData uri="http://schemas.openxmlformats.org/presentationml/2006/ole">
            <mc:AlternateContent xmlns:mc="http://schemas.openxmlformats.org/markup-compatibility/2006">
              <mc:Choice xmlns:v="urn:schemas-microsoft-com:vml" Requires="v">
                <p:oleObj spid="_x0000_s14359" name="Acrobat Document" showAsIcon="1" r:id="rId7" imgW="914400" imgH="771480" progId="Acrobat.Document.2017">
                  <p:embed/>
                </p:oleObj>
              </mc:Choice>
              <mc:Fallback>
                <p:oleObj name="Acrobat Document" showAsIcon="1" r:id="rId7" imgW="914400" imgH="771480" progId="Acrobat.Document.2017">
                  <p:embed/>
                  <p:pic>
                    <p:nvPicPr>
                      <p:cNvPr id="0" name=""/>
                      <p:cNvPicPr/>
                      <p:nvPr/>
                    </p:nvPicPr>
                    <p:blipFill>
                      <a:blip r:embed="rId8"/>
                      <a:stretch>
                        <a:fillRect/>
                      </a:stretch>
                    </p:blipFill>
                    <p:spPr>
                      <a:xfrm>
                        <a:off x="1043608" y="5590206"/>
                        <a:ext cx="1634656" cy="1094651"/>
                      </a:xfrm>
                      <a:prstGeom prst="rect">
                        <a:avLst/>
                      </a:prstGeom>
                    </p:spPr>
                  </p:pic>
                </p:oleObj>
              </mc:Fallback>
            </mc:AlternateContent>
          </a:graphicData>
        </a:graphic>
      </p:graphicFrame>
    </p:spTree>
    <p:extLst>
      <p:ext uri="{BB962C8B-B14F-4D97-AF65-F5344CB8AC3E}">
        <p14:creationId xmlns:p14="http://schemas.microsoft.com/office/powerpoint/2010/main" val="39288558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randombar(horizontal)">
                                      <p:cBhvr>
                                        <p:cTn id="7" dur="500"/>
                                        <p:tgtEl>
                                          <p:spTgt spid="604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500"/>
                            </p:stCondLst>
                            <p:childTnLst>
                              <p:par>
                                <p:cTn id="22" presetID="6" presetClass="entr" presetSubtype="16" fill="hold" nodeType="afterEffect">
                                  <p:stCondLst>
                                    <p:cond delay="0"/>
                                  </p:stCondLst>
                                  <p:childTnLst>
                                    <p:set>
                                      <p:cBhvr>
                                        <p:cTn id="23" dur="1" fill="hold">
                                          <p:stCondLst>
                                            <p:cond delay="0"/>
                                          </p:stCondLst>
                                        </p:cTn>
                                        <p:tgtEl>
                                          <p:spTgt spid="60422"/>
                                        </p:tgtEl>
                                        <p:attrNameLst>
                                          <p:attrName>style.visibility</p:attrName>
                                        </p:attrNameLst>
                                      </p:cBhvr>
                                      <p:to>
                                        <p:strVal val="visible"/>
                                      </p:to>
                                    </p:set>
                                    <p:animEffect transition="in" filter="circle(in)">
                                      <p:cBhvr>
                                        <p:cTn id="24"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Hemisphere">
  <a:themeElements>
    <a:clrScheme name="">
      <a:dk1>
        <a:srgbClr val="000000"/>
      </a:dk1>
      <a:lt1>
        <a:srgbClr val="FFFFFF"/>
      </a:lt1>
      <a:dk2>
        <a:srgbClr val="000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Hemisphe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misphe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emisphe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emisphe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emisphe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emisphe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emisphe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emisphe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emisphere 8">
        <a:dk1>
          <a:srgbClr val="000000"/>
        </a:dk1>
        <a:lt1>
          <a:srgbClr val="FFFFCC"/>
        </a:lt1>
        <a:dk2>
          <a:srgbClr val="660066"/>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19483</TotalTime>
  <Words>1882</Words>
  <Application>Microsoft Office PowerPoint</Application>
  <PresentationFormat>On-screen Show (4:3)</PresentationFormat>
  <Paragraphs>305</Paragraphs>
  <Slides>39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6" baseType="lpstr">
      <vt:lpstr>Arial</vt:lpstr>
      <vt:lpstr>Calibri</vt:lpstr>
      <vt:lpstr>Times New Roman</vt:lpstr>
      <vt:lpstr>Wingdings</vt:lpstr>
      <vt:lpstr>Hemisphere</vt:lpstr>
      <vt:lpstr>Acrobat Document</vt:lpstr>
      <vt:lpstr>Document</vt:lpstr>
      <vt:lpstr>Clerks Information and Briefing </vt:lpstr>
      <vt:lpstr>Welcome and introductions Clerks Briefing | Tuesday 18 September 2018 </vt:lpstr>
      <vt:lpstr>Education &amp; Early Years Service – Sept 2018 </vt:lpstr>
      <vt:lpstr>Temporary Structure to Support Further Development of Oldham’s SEND Local Offer</vt:lpstr>
      <vt:lpstr>SECURE Email or Egress</vt:lpstr>
      <vt:lpstr>Egress Switch – Safe and Secure emailing </vt:lpstr>
      <vt:lpstr>Staff governor’s email address – MUST BE SECURE  </vt:lpstr>
      <vt:lpstr>New Governors Induction Sessions </vt:lpstr>
      <vt:lpstr>A Guide to Governor Induction</vt:lpstr>
      <vt:lpstr>Autumn term agenda items </vt:lpstr>
      <vt:lpstr>Quality Assurance - Check your Minutes </vt:lpstr>
      <vt:lpstr>Minute template – Q IS IT WORKING?  </vt:lpstr>
      <vt:lpstr>Headteacher’s Report  </vt:lpstr>
      <vt:lpstr>Local authority agenda item for action</vt:lpstr>
      <vt:lpstr>Any Other Urgent Business at full Governing Body Meetings</vt:lpstr>
      <vt:lpstr>Local authority agenda item for action</vt:lpstr>
      <vt:lpstr>Local authority agenda item for action</vt:lpstr>
      <vt:lpstr>Local authority agenda item for action</vt:lpstr>
      <vt:lpstr>Local authority agenda item for information</vt:lpstr>
      <vt:lpstr>Clerks Update as an Agenda item </vt:lpstr>
      <vt:lpstr>Meeting attendance register </vt:lpstr>
      <vt:lpstr>Governor Information Cleanse and Update</vt:lpstr>
      <vt:lpstr>Updated Governor Contact Details Form</vt:lpstr>
      <vt:lpstr>A Competency Framework for Governance </vt:lpstr>
      <vt:lpstr>New Governors – Group Activity </vt:lpstr>
      <vt:lpstr>Me Learning – Development Academy</vt:lpstr>
      <vt:lpstr>Governor Vacancies Recruitment</vt:lpstr>
      <vt:lpstr>SAVE THE DATE – OLF 2019</vt:lpstr>
      <vt:lpstr>The BIG Push by Clerks – Autumn Term 2018!! </vt:lpstr>
      <vt:lpstr>HR Payroll System – New Regulations April 2019 </vt:lpstr>
      <vt:lpstr>Governor Webpage www.oldham.gov.uk/governors </vt:lpstr>
      <vt:lpstr>TOP Awards 2018</vt:lpstr>
      <vt:lpstr>SEND Local Offer – NEW Information</vt:lpstr>
      <vt:lpstr>SEND Local Offer – Activities directory</vt:lpstr>
      <vt:lpstr>Allocation of school Governing Body/IEB meeting and cover arrangements</vt:lpstr>
      <vt:lpstr>Any other business</vt:lpstr>
      <vt:lpstr>Reminders</vt:lpstr>
      <vt:lpstr>Inspiring Governance - Governor Vacancies</vt:lpstr>
      <vt:lpstr>Prevent Online Training</vt:lpstr>
    </vt:vector>
  </TitlesOfParts>
  <Company>Hemisphere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Oldham Council</dc:title>
  <dc:creator>Faye</dc:creator>
  <cp:lastModifiedBy>Abdul Salam</cp:lastModifiedBy>
  <cp:revision>496</cp:revision>
  <cp:lastPrinted>2018-09-18T09:25:09Z</cp:lastPrinted>
  <dcterms:created xsi:type="dcterms:W3CDTF">2002-11-05T10:54:26Z</dcterms:created>
  <dcterms:modified xsi:type="dcterms:W3CDTF">2018-09-19T11:59:59Z</dcterms:modified>
</cp:coreProperties>
</file>